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Override1.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98" r:id="rId5"/>
    <p:sldId id="301" r:id="rId6"/>
    <p:sldId id="302" r:id="rId7"/>
    <p:sldId id="304" r:id="rId8"/>
    <p:sldId id="305" r:id="rId9"/>
    <p:sldId id="30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356777-3772-421B-9ED1-61BDC8F34B2A}" v="18" dt="2022-03-22T10:39:47.9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8" autoAdjust="0"/>
    <p:restoredTop sz="94619" autoAdjust="0"/>
  </p:normalViewPr>
  <p:slideViewPr>
    <p:cSldViewPr snapToGrid="0">
      <p:cViewPr varScale="1">
        <p:scale>
          <a:sx n="76" d="100"/>
          <a:sy n="76" d="100"/>
        </p:scale>
        <p:origin x="63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 Benson" userId="22ccd48e-a386-4620-bc39-60c0d0454dea" providerId="ADAL" clId="{82356777-3772-421B-9ED1-61BDC8F34B2A}"/>
    <pc:docChg chg="custSel modMainMaster">
      <pc:chgData name="J Benson" userId="22ccd48e-a386-4620-bc39-60c0d0454dea" providerId="ADAL" clId="{82356777-3772-421B-9ED1-61BDC8F34B2A}" dt="2022-03-22T10:39:47.972" v="61"/>
      <pc:docMkLst>
        <pc:docMk/>
      </pc:docMkLst>
      <pc:sldMasterChg chg="addSp modSp mod">
        <pc:chgData name="J Benson" userId="22ccd48e-a386-4620-bc39-60c0d0454dea" providerId="ADAL" clId="{82356777-3772-421B-9ED1-61BDC8F34B2A}" dt="2022-03-22T10:39:47.972" v="61"/>
        <pc:sldMasterMkLst>
          <pc:docMk/>
          <pc:sldMasterMk cId="354603096" sldId="2147483660"/>
        </pc:sldMasterMkLst>
        <pc:spChg chg="add mod ord modVis">
          <ac:chgData name="J Benson" userId="22ccd48e-a386-4620-bc39-60c0d0454dea" providerId="ADAL" clId="{82356777-3772-421B-9ED1-61BDC8F34B2A}" dt="2022-03-22T10:39:47.946" v="30"/>
          <ac:spMkLst>
            <pc:docMk/>
            <pc:sldMasterMk cId="354603096" sldId="2147483660"/>
            <ac:spMk id="8" creationId="{3CBB6BCF-A012-4EEC-8C9D-C77242E65D76}"/>
          </ac:spMkLst>
        </pc:spChg>
        <pc:spChg chg="add mod ord modVis">
          <ac:chgData name="J Benson" userId="22ccd48e-a386-4620-bc39-60c0d0454dea" providerId="ADAL" clId="{82356777-3772-421B-9ED1-61BDC8F34B2A}" dt="2022-03-22T10:39:47.972" v="61"/>
          <ac:spMkLst>
            <pc:docMk/>
            <pc:sldMasterMk cId="354603096" sldId="2147483660"/>
            <ac:spMk id="9" creationId="{FAD221A9-A0BF-44E9-A6CA-43BD99857426}"/>
          </ac:spMkLst>
        </pc:sp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3/22/2022</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23437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3/22/2022</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40465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3/22/2022</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2783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3/22/2022</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88359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3/22/2022</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63925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3/22/2022</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68543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3/22/2022</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3393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3/22/2022</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771184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3/22/2022</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01613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3/22/2022</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 name="MSIPCMContentMarking" descr="{&quot;HashCode&quot;:-69574079,&quot;Placement&quot;:&quot;Header&quot;,&quot;Top&quot;:0.0,&quot;Left&quot;:0.0,&quot;SlideWidth&quot;:960,&quot;SlideHeight&quot;:540}">
            <a:extLst>
              <a:ext uri="{FF2B5EF4-FFF2-40B4-BE49-F238E27FC236}">
                <a16:creationId xmlns:a16="http://schemas.microsoft.com/office/drawing/2014/main" id="{3CBB6BCF-A012-4EEC-8C9D-C77242E65D76}"/>
              </a:ext>
            </a:extLst>
          </p:cNvPr>
          <p:cNvSpPr txBox="1"/>
          <p:nvPr userDrawn="1"/>
        </p:nvSpPr>
        <p:spPr>
          <a:xfrm>
            <a:off x="0" y="0"/>
            <a:ext cx="581126" cy="262344"/>
          </a:xfrm>
          <a:prstGeom prst="rect">
            <a:avLst/>
          </a:prstGeom>
          <a:noFill/>
        </p:spPr>
        <p:txBody>
          <a:bodyPr vert="horz" wrap="square" lIns="0" tIns="0" rIns="0" bIns="0" rtlCol="0" anchor="ctr" anchorCtr="1">
            <a:spAutoFit/>
          </a:bodyPr>
          <a:lstStyle/>
          <a:p>
            <a:pPr algn="l">
              <a:spcBef>
                <a:spcPts val="0"/>
              </a:spcBef>
              <a:spcAft>
                <a:spcPts val="0"/>
              </a:spcAft>
            </a:pPr>
            <a:r>
              <a:rPr lang="en-GB" sz="1000">
                <a:solidFill>
                  <a:srgbClr val="000000"/>
                </a:solidFill>
                <a:latin typeface="Calibri" panose="020F0502020204030204" pitchFamily="34" charset="0"/>
              </a:rPr>
              <a:t>Public</a:t>
            </a:r>
          </a:p>
        </p:txBody>
      </p:sp>
      <p:sp>
        <p:nvSpPr>
          <p:cNvPr id="9" name="MSIPCMContentMarking" descr="{&quot;HashCode&quot;:-45436510,&quot;Placement&quot;:&quot;Footer&quot;,&quot;Top&quot;:519.343,&quot;Left&quot;:0.0,&quot;SlideWidth&quot;:960,&quot;SlideHeight&quot;:540}">
            <a:extLst>
              <a:ext uri="{FF2B5EF4-FFF2-40B4-BE49-F238E27FC236}">
                <a16:creationId xmlns:a16="http://schemas.microsoft.com/office/drawing/2014/main" id="{FAD221A9-A0BF-44E9-A6CA-43BD99857426}"/>
              </a:ext>
            </a:extLst>
          </p:cNvPr>
          <p:cNvSpPr txBox="1"/>
          <p:nvPr userDrawn="1"/>
        </p:nvSpPr>
        <p:spPr>
          <a:xfrm>
            <a:off x="0" y="6595656"/>
            <a:ext cx="581126" cy="262344"/>
          </a:xfrm>
          <a:prstGeom prst="rect">
            <a:avLst/>
          </a:prstGeom>
          <a:noFill/>
        </p:spPr>
        <p:txBody>
          <a:bodyPr vert="horz" wrap="square" lIns="0" tIns="0" rIns="0" bIns="0" rtlCol="0" anchor="ctr" anchorCtr="1">
            <a:spAutoFit/>
          </a:bodyPr>
          <a:lstStyle/>
          <a:p>
            <a:pPr algn="l">
              <a:spcBef>
                <a:spcPts val="0"/>
              </a:spcBef>
              <a:spcAft>
                <a:spcPts val="0"/>
              </a:spcAft>
            </a:pPr>
            <a:r>
              <a:rPr lang="en-GB" sz="1000">
                <a:solidFill>
                  <a:srgbClr val="000000"/>
                </a:solidFill>
                <a:latin typeface="Calibri" panose="020F0502020204030204" pitchFamily="34" charset="0"/>
              </a:rPr>
              <a:t>Public</a:t>
            </a:r>
          </a:p>
        </p:txBody>
      </p:sp>
    </p:spTree>
    <p:extLst>
      <p:ext uri="{BB962C8B-B14F-4D97-AF65-F5344CB8AC3E}">
        <p14:creationId xmlns:p14="http://schemas.microsoft.com/office/powerpoint/2010/main" val="3546030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youtube.com/watch?v=Ocbv33VeA18"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pic>
        <p:nvPicPr>
          <p:cNvPr id="4" name="Picture 3" descr="A close up of a piece of paper with a pencil laying on top">
            <a:extLst>
              <a:ext uri="{FF2B5EF4-FFF2-40B4-BE49-F238E27FC236}">
                <a16:creationId xmlns:a16="http://schemas.microsoft.com/office/drawing/2014/main" id="{65810330-F0B5-43C9-BC34-094FFB5C052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975"/>
            <a:ext cx="12191980" cy="6858000"/>
          </a:xfrm>
          <a:prstGeom prst="rect">
            <a:avLst/>
          </a:prstGeom>
        </p:spPr>
      </p:pic>
      <p:sp>
        <p:nvSpPr>
          <p:cNvPr id="35" name="Rectangle 34">
            <a:extLst>
              <a:ext uri="{FF2B5EF4-FFF2-40B4-BE49-F238E27FC236}">
                <a16:creationId xmlns:a16="http://schemas.microsoft.com/office/drawing/2014/main" id="{C5373426-E26E-431D-959C-5DB96C0B6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2607" y="1238442"/>
            <a:ext cx="3635926" cy="4355751"/>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8123416" y="1475234"/>
            <a:ext cx="3214307" cy="2901694"/>
          </a:xfrm>
        </p:spPr>
        <p:txBody>
          <a:bodyPr anchor="b">
            <a:normAutofit/>
          </a:bodyPr>
          <a:lstStyle/>
          <a:p>
            <a:r>
              <a:rPr lang="en-US" sz="4400" dirty="0">
                <a:solidFill>
                  <a:schemeClr val="tx1"/>
                </a:solidFill>
              </a:rPr>
              <a:t>Planning for effective revision</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8127750" y="4608576"/>
            <a:ext cx="3205640" cy="774186"/>
          </a:xfrm>
        </p:spPr>
        <p:txBody>
          <a:bodyPr anchor="t">
            <a:normAutofit/>
          </a:bodyPr>
          <a:lstStyle/>
          <a:p>
            <a:pPr>
              <a:lnSpc>
                <a:spcPct val="100000"/>
              </a:lnSpc>
            </a:pPr>
            <a:endParaRPr lang="en-US" sz="1600" dirty="0"/>
          </a:p>
        </p:txBody>
      </p:sp>
      <p:cxnSp>
        <p:nvCxnSpPr>
          <p:cNvPr id="37" name="Straight Connector 36">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76090" y="4508519"/>
            <a:ext cx="31089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EDC90921-9082-491B-940E-827D679F3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314396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D2DCA99-DC3E-4221-A824-DC5624176A15}"/>
              </a:ext>
            </a:extLst>
          </p:cNvPr>
          <p:cNvPicPr>
            <a:picLocks noChangeAspect="1"/>
          </p:cNvPicPr>
          <p:nvPr/>
        </p:nvPicPr>
        <p:blipFill rotWithShape="1">
          <a:blip r:embed="rId2"/>
          <a:srcRect l="225" t="1115" r="-225" b="6773"/>
          <a:stretch/>
        </p:blipFill>
        <p:spPr>
          <a:xfrm>
            <a:off x="7282722" y="358218"/>
            <a:ext cx="4181165" cy="5448693"/>
          </a:xfrm>
          <a:prstGeom prst="rect">
            <a:avLst/>
          </a:prstGeom>
        </p:spPr>
      </p:pic>
      <p:pic>
        <p:nvPicPr>
          <p:cNvPr id="5" name="Picture 4">
            <a:extLst>
              <a:ext uri="{FF2B5EF4-FFF2-40B4-BE49-F238E27FC236}">
                <a16:creationId xmlns:a16="http://schemas.microsoft.com/office/drawing/2014/main" id="{7992C64D-C228-4FF7-829D-2E9B73C1F1EF}"/>
              </a:ext>
            </a:extLst>
          </p:cNvPr>
          <p:cNvPicPr>
            <a:picLocks noChangeAspect="1"/>
          </p:cNvPicPr>
          <p:nvPr/>
        </p:nvPicPr>
        <p:blipFill rotWithShape="1">
          <a:blip r:embed="rId3"/>
          <a:srcRect l="358" t="19683" r="-358" b="19480"/>
          <a:stretch/>
        </p:blipFill>
        <p:spPr>
          <a:xfrm>
            <a:off x="1240018" y="358218"/>
            <a:ext cx="5268405" cy="3205113"/>
          </a:xfrm>
          <a:prstGeom prst="rect">
            <a:avLst/>
          </a:prstGeom>
        </p:spPr>
      </p:pic>
      <p:pic>
        <p:nvPicPr>
          <p:cNvPr id="6" name="Picture 5">
            <a:extLst>
              <a:ext uri="{FF2B5EF4-FFF2-40B4-BE49-F238E27FC236}">
                <a16:creationId xmlns:a16="http://schemas.microsoft.com/office/drawing/2014/main" id="{F264F2C3-7F9D-4944-B776-F625D2351A39}"/>
              </a:ext>
            </a:extLst>
          </p:cNvPr>
          <p:cNvPicPr>
            <a:picLocks noChangeAspect="1"/>
          </p:cNvPicPr>
          <p:nvPr/>
        </p:nvPicPr>
        <p:blipFill rotWithShape="1">
          <a:blip r:embed="rId4"/>
          <a:srcRect l="6911" t="16874" r="3846" b="12555"/>
          <a:stretch/>
        </p:blipFill>
        <p:spPr>
          <a:xfrm>
            <a:off x="1403416" y="3907412"/>
            <a:ext cx="5105007" cy="2309566"/>
          </a:xfrm>
          <a:prstGeom prst="rect">
            <a:avLst/>
          </a:prstGeom>
        </p:spPr>
      </p:pic>
    </p:spTree>
    <p:extLst>
      <p:ext uri="{BB962C8B-B14F-4D97-AF65-F5344CB8AC3E}">
        <p14:creationId xmlns:p14="http://schemas.microsoft.com/office/powerpoint/2010/main" val="1345135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F64BBAA4-C62B-4146-B49F-FE4CC4655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26A650-9960-4EAD-B99A-34848AF678FA}"/>
              </a:ext>
            </a:extLst>
          </p:cNvPr>
          <p:cNvSpPr>
            <a:spLocks noGrp="1"/>
          </p:cNvSpPr>
          <p:nvPr>
            <p:ph type="title"/>
          </p:nvPr>
        </p:nvSpPr>
        <p:spPr>
          <a:xfrm>
            <a:off x="878911" y="643468"/>
            <a:ext cx="3177847" cy="1674180"/>
          </a:xfrm>
        </p:spPr>
        <p:txBody>
          <a:bodyPr>
            <a:normAutofit fontScale="90000"/>
          </a:bodyPr>
          <a:lstStyle/>
          <a:p>
            <a:pPr algn="ctr"/>
            <a:r>
              <a:rPr lang="en-GB" sz="4000" dirty="0"/>
              <a:t>Why should I plan my revision?</a:t>
            </a:r>
          </a:p>
        </p:txBody>
      </p:sp>
      <p:cxnSp>
        <p:nvCxnSpPr>
          <p:cNvPr id="22" name="Straight Connector 21">
            <a:extLst>
              <a:ext uri="{FF2B5EF4-FFF2-40B4-BE49-F238E27FC236}">
                <a16:creationId xmlns:a16="http://schemas.microsoft.com/office/drawing/2014/main" id="{EEB57AA8-F021-480C-A9E2-F8991331361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62164" y="2478513"/>
            <a:ext cx="292608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B3A9627-51CB-4467-88F6-43828D227DF2}"/>
              </a:ext>
            </a:extLst>
          </p:cNvPr>
          <p:cNvSpPr>
            <a:spLocks noGrp="1"/>
          </p:cNvSpPr>
          <p:nvPr>
            <p:ph idx="1"/>
          </p:nvPr>
        </p:nvSpPr>
        <p:spPr>
          <a:xfrm>
            <a:off x="858064" y="2639380"/>
            <a:ext cx="4389797" cy="3229714"/>
          </a:xfrm>
        </p:spPr>
        <p:txBody>
          <a:bodyPr>
            <a:normAutofit/>
          </a:bodyPr>
          <a:lstStyle/>
          <a:p>
            <a:pPr>
              <a:lnSpc>
                <a:spcPct val="100000"/>
              </a:lnSpc>
            </a:pPr>
            <a:r>
              <a:rPr lang="en-GB" sz="1600" dirty="0"/>
              <a:t>Planning and breaking down into chunks the knowledge and skills that you need to know for each subject will make revision manageable and effective.</a:t>
            </a:r>
          </a:p>
          <a:p>
            <a:pPr>
              <a:lnSpc>
                <a:spcPct val="100000"/>
              </a:lnSpc>
            </a:pPr>
            <a:r>
              <a:rPr lang="en-GB" sz="1600" dirty="0"/>
              <a:t>Having a plan means considering in detail what you are going to revise and how you are going to revise.</a:t>
            </a:r>
          </a:p>
          <a:p>
            <a:pPr>
              <a:lnSpc>
                <a:spcPct val="100000"/>
              </a:lnSpc>
            </a:pPr>
            <a:r>
              <a:rPr lang="en-GB" sz="1600" dirty="0"/>
              <a:t>Even the most unlikeliest heroes have a plan!</a:t>
            </a:r>
          </a:p>
          <a:p>
            <a:pPr>
              <a:lnSpc>
                <a:spcPct val="100000"/>
              </a:lnSpc>
            </a:pPr>
            <a:r>
              <a:rPr lang="en-GB" sz="1600" dirty="0" err="1">
                <a:hlinkClick r:id="rId2"/>
              </a:rPr>
              <a:t>Gru</a:t>
            </a:r>
            <a:r>
              <a:rPr lang="en-GB" sz="1600" dirty="0">
                <a:hlinkClick r:id="rId2"/>
              </a:rPr>
              <a:t> and Dru Planning to steal the big rock diamond</a:t>
            </a:r>
            <a:endParaRPr lang="en-GB" sz="1600" dirty="0"/>
          </a:p>
          <a:p>
            <a:pPr>
              <a:lnSpc>
                <a:spcPct val="100000"/>
              </a:lnSpc>
            </a:pPr>
            <a:endParaRPr lang="en-GB" sz="1600" dirty="0"/>
          </a:p>
          <a:p>
            <a:pPr>
              <a:lnSpc>
                <a:spcPct val="100000"/>
              </a:lnSpc>
            </a:pPr>
            <a:endParaRPr lang="en-GB" sz="1600" dirty="0"/>
          </a:p>
        </p:txBody>
      </p:sp>
      <p:pic>
        <p:nvPicPr>
          <p:cNvPr id="5" name="Picture 4" descr="White puzzle with one red piece">
            <a:extLst>
              <a:ext uri="{FF2B5EF4-FFF2-40B4-BE49-F238E27FC236}">
                <a16:creationId xmlns:a16="http://schemas.microsoft.com/office/drawing/2014/main" id="{ED8745EF-27E8-4B52-AA20-0946E4D06043}"/>
              </a:ext>
            </a:extLst>
          </p:cNvPr>
          <p:cNvPicPr>
            <a:picLocks noChangeAspect="1"/>
          </p:cNvPicPr>
          <p:nvPr/>
        </p:nvPicPr>
        <p:blipFill rotWithShape="1">
          <a:blip r:embed="rId3"/>
          <a:srcRect l="46"/>
          <a:stretch/>
        </p:blipFill>
        <p:spPr>
          <a:xfrm>
            <a:off x="5539409" y="1316852"/>
            <a:ext cx="6006598" cy="3878848"/>
          </a:xfrm>
          <a:prstGeom prst="rect">
            <a:avLst/>
          </a:prstGeom>
        </p:spPr>
      </p:pic>
      <p:sp>
        <p:nvSpPr>
          <p:cNvPr id="24" name="Rectangle 23">
            <a:extLst>
              <a:ext uri="{FF2B5EF4-FFF2-40B4-BE49-F238E27FC236}">
                <a16:creationId xmlns:a16="http://schemas.microsoft.com/office/drawing/2014/main" id="{6BF36B24-6632-4516-9692-731462896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347672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D40791F6-715D-481A-9C4A-3645AECFD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1AC6D6-EC36-4020-A0DA-6A36DD4DB5C5}"/>
              </a:ext>
            </a:extLst>
          </p:cNvPr>
          <p:cNvSpPr>
            <a:spLocks noGrp="1"/>
          </p:cNvSpPr>
          <p:nvPr>
            <p:ph type="title"/>
          </p:nvPr>
        </p:nvSpPr>
        <p:spPr>
          <a:xfrm>
            <a:off x="642257" y="634946"/>
            <a:ext cx="6432434" cy="1450757"/>
          </a:xfrm>
        </p:spPr>
        <p:txBody>
          <a:bodyPr>
            <a:normAutofit/>
          </a:bodyPr>
          <a:lstStyle/>
          <a:p>
            <a:r>
              <a:rPr lang="en-GB" dirty="0"/>
              <a:t>Planning for forgetting</a:t>
            </a:r>
          </a:p>
        </p:txBody>
      </p:sp>
      <p:cxnSp>
        <p:nvCxnSpPr>
          <p:cNvPr id="29" name="Straight Connector 28">
            <a:extLst>
              <a:ext uri="{FF2B5EF4-FFF2-40B4-BE49-F238E27FC236}">
                <a16:creationId xmlns:a16="http://schemas.microsoft.com/office/drawing/2014/main" id="{740F83A4-FAC4-4867-95A5-BBFD280C7B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76240" y="2267421"/>
            <a:ext cx="603504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73CA64E-9EF7-43E7-A910-F061A09469BC}"/>
              </a:ext>
            </a:extLst>
          </p:cNvPr>
          <p:cNvSpPr>
            <a:spLocks noGrp="1"/>
          </p:cNvSpPr>
          <p:nvPr>
            <p:ph idx="1"/>
          </p:nvPr>
        </p:nvSpPr>
        <p:spPr>
          <a:xfrm>
            <a:off x="642257" y="2407436"/>
            <a:ext cx="6432434" cy="3461658"/>
          </a:xfrm>
        </p:spPr>
        <p:txBody>
          <a:bodyPr>
            <a:normAutofit/>
          </a:bodyPr>
          <a:lstStyle/>
          <a:p>
            <a:pPr>
              <a:lnSpc>
                <a:spcPct val="100000"/>
              </a:lnSpc>
            </a:pPr>
            <a:r>
              <a:rPr lang="en-GB" sz="1600" dirty="0"/>
              <a:t>It was believed that people suffer a drop in memory soon after the event but in reality people tend to remember the first and last things that happen.</a:t>
            </a:r>
          </a:p>
          <a:p>
            <a:pPr>
              <a:lnSpc>
                <a:spcPct val="100000"/>
              </a:lnSpc>
            </a:pPr>
            <a:r>
              <a:rPr lang="en-GB" sz="1600" dirty="0"/>
              <a:t>We receive a boost to our memory 24 hours after and remember more in the morning of the second day than in the night of the first day.  This jump is due to the power of sleep, so always make sure you get a good nights sleep.</a:t>
            </a:r>
          </a:p>
          <a:p>
            <a:pPr>
              <a:lnSpc>
                <a:spcPct val="100000"/>
              </a:lnSpc>
            </a:pPr>
            <a:r>
              <a:rPr lang="en-GB" sz="1600" dirty="0"/>
              <a:t>Because we often forget information quickly, it is important to revisit it.  The act of forgetting and re-learning cements the knowledge. into our long-term memory.  Essentially doing one hour a day for seven days is more effective than doing seven hours in one day</a:t>
            </a:r>
          </a:p>
          <a:p>
            <a:pPr>
              <a:lnSpc>
                <a:spcPct val="100000"/>
              </a:lnSpc>
            </a:pPr>
            <a:endParaRPr lang="en-GB" sz="1600" dirty="0"/>
          </a:p>
        </p:txBody>
      </p:sp>
      <p:pic>
        <p:nvPicPr>
          <p:cNvPr id="6" name="Picture 5">
            <a:extLst>
              <a:ext uri="{FF2B5EF4-FFF2-40B4-BE49-F238E27FC236}">
                <a16:creationId xmlns:a16="http://schemas.microsoft.com/office/drawing/2014/main" id="{5D66E78D-D4C8-4416-AA1A-F5BF716A26F7}"/>
              </a:ext>
            </a:extLst>
          </p:cNvPr>
          <p:cNvPicPr>
            <a:picLocks noChangeAspect="1"/>
          </p:cNvPicPr>
          <p:nvPr/>
        </p:nvPicPr>
        <p:blipFill rotWithShape="1">
          <a:blip r:embed="rId2"/>
          <a:srcRect t="1827" r="-3" b="1290"/>
          <a:stretch/>
        </p:blipFill>
        <p:spPr>
          <a:xfrm>
            <a:off x="7556687" y="634947"/>
            <a:ext cx="4001315" cy="2616618"/>
          </a:xfrm>
          <a:prstGeom prst="rect">
            <a:avLst/>
          </a:prstGeom>
        </p:spPr>
      </p:pic>
      <p:pic>
        <p:nvPicPr>
          <p:cNvPr id="4" name="Picture 3">
            <a:extLst>
              <a:ext uri="{FF2B5EF4-FFF2-40B4-BE49-F238E27FC236}">
                <a16:creationId xmlns:a16="http://schemas.microsoft.com/office/drawing/2014/main" id="{7ACEED6E-E2DD-438E-AB51-730AF59CE89F}"/>
              </a:ext>
            </a:extLst>
          </p:cNvPr>
          <p:cNvPicPr>
            <a:picLocks noChangeAspect="1"/>
          </p:cNvPicPr>
          <p:nvPr/>
        </p:nvPicPr>
        <p:blipFill rotWithShape="1">
          <a:blip r:embed="rId3"/>
          <a:srcRect l="8304" r="5676" b="-4"/>
          <a:stretch/>
        </p:blipFill>
        <p:spPr>
          <a:xfrm>
            <a:off x="7556686" y="3337869"/>
            <a:ext cx="4001315" cy="2616618"/>
          </a:xfrm>
          <a:prstGeom prst="rect">
            <a:avLst/>
          </a:prstGeom>
        </p:spPr>
      </p:pic>
      <p:sp>
        <p:nvSpPr>
          <p:cNvPr id="31" name="Rectangle 30">
            <a:extLst>
              <a:ext uri="{FF2B5EF4-FFF2-40B4-BE49-F238E27FC236}">
                <a16:creationId xmlns:a16="http://schemas.microsoft.com/office/drawing/2014/main" id="{811CBAFA-D7E0-40A7-BB94-2C05304B4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203931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55092C-DD90-4614-A71D-91542C601D1A}"/>
              </a:ext>
            </a:extLst>
          </p:cNvPr>
          <p:cNvSpPr>
            <a:spLocks noGrp="1"/>
          </p:cNvSpPr>
          <p:nvPr>
            <p:ph type="title"/>
          </p:nvPr>
        </p:nvSpPr>
        <p:spPr/>
        <p:txBody>
          <a:bodyPr/>
          <a:lstStyle/>
          <a:p>
            <a:r>
              <a:rPr lang="en-GB" dirty="0"/>
              <a:t>Retrieval Practice</a:t>
            </a:r>
          </a:p>
        </p:txBody>
      </p:sp>
      <p:sp>
        <p:nvSpPr>
          <p:cNvPr id="3" name="Content Placeholder 2">
            <a:extLst>
              <a:ext uri="{FF2B5EF4-FFF2-40B4-BE49-F238E27FC236}">
                <a16:creationId xmlns:a16="http://schemas.microsoft.com/office/drawing/2014/main" id="{78194467-22E6-43C1-9BBF-37E5BE020C21}"/>
              </a:ext>
            </a:extLst>
          </p:cNvPr>
          <p:cNvSpPr>
            <a:spLocks noGrp="1"/>
          </p:cNvSpPr>
          <p:nvPr>
            <p:ph idx="1"/>
          </p:nvPr>
        </p:nvSpPr>
        <p:spPr/>
        <p:txBody>
          <a:bodyPr/>
          <a:lstStyle/>
          <a:p>
            <a:r>
              <a:rPr lang="en-GB" dirty="0"/>
              <a:t>Scientific research from Washington University has found that student’s who adopt retrieval practice (answering questions about areas of study e.g. past exam papers) and distributed practice / spacing (doing bits of work over time rather than ‘cramming’) are more likely to be successful in exams and less stressed than those students who cram at the last moment.</a:t>
            </a:r>
          </a:p>
          <a:p>
            <a:r>
              <a:rPr lang="en-GB" dirty="0"/>
              <a:t>Research shows that those students using retrieval processes outperformed by </a:t>
            </a:r>
            <a:r>
              <a:rPr lang="en-GB" b="1" dirty="0">
                <a:solidFill>
                  <a:srgbClr val="FF0000"/>
                </a:solidFill>
              </a:rPr>
              <a:t>17-26% </a:t>
            </a:r>
            <a:r>
              <a:rPr lang="en-GB" dirty="0"/>
              <a:t>those students who just read or highlighted their notes. </a:t>
            </a:r>
          </a:p>
          <a:p>
            <a:r>
              <a:rPr lang="en-GB" dirty="0"/>
              <a:t>To commit something to memory takes time and repetition.  This is important when completing revision timetables.  It is </a:t>
            </a:r>
            <a:r>
              <a:rPr lang="en-GB"/>
              <a:t>not just what </a:t>
            </a:r>
            <a:r>
              <a:rPr lang="en-GB" dirty="0"/>
              <a:t>you revise </a:t>
            </a:r>
            <a:r>
              <a:rPr lang="en-GB"/>
              <a:t>that matters </a:t>
            </a:r>
            <a:r>
              <a:rPr lang="en-GB" dirty="0"/>
              <a:t>but the when as well.</a:t>
            </a:r>
          </a:p>
        </p:txBody>
      </p:sp>
    </p:spTree>
    <p:extLst>
      <p:ext uri="{BB962C8B-B14F-4D97-AF65-F5344CB8AC3E}">
        <p14:creationId xmlns:p14="http://schemas.microsoft.com/office/powerpoint/2010/main" val="3442482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F4B28A-A98F-444D-A1CC-E37C86FBCA43}"/>
              </a:ext>
            </a:extLst>
          </p:cNvPr>
          <p:cNvSpPr>
            <a:spLocks noGrp="1"/>
          </p:cNvSpPr>
          <p:nvPr>
            <p:ph type="title"/>
          </p:nvPr>
        </p:nvSpPr>
        <p:spPr>
          <a:xfrm>
            <a:off x="642257" y="634946"/>
            <a:ext cx="6432434" cy="1450757"/>
          </a:xfrm>
        </p:spPr>
        <p:txBody>
          <a:bodyPr>
            <a:normAutofit/>
          </a:bodyPr>
          <a:lstStyle/>
          <a:p>
            <a:r>
              <a:rPr lang="en-GB" sz="4300"/>
              <a:t>Revision Planners and Eat the Elephant Sheet</a:t>
            </a:r>
          </a:p>
        </p:txBody>
      </p:sp>
      <p:sp>
        <p:nvSpPr>
          <p:cNvPr id="9" name="Content Placeholder 8">
            <a:extLst>
              <a:ext uri="{FF2B5EF4-FFF2-40B4-BE49-F238E27FC236}">
                <a16:creationId xmlns:a16="http://schemas.microsoft.com/office/drawing/2014/main" id="{48739FCF-C571-4F5E-8233-8FC12C06CA7C}"/>
              </a:ext>
            </a:extLst>
          </p:cNvPr>
          <p:cNvSpPr>
            <a:spLocks noGrp="1"/>
          </p:cNvSpPr>
          <p:nvPr>
            <p:ph idx="1"/>
          </p:nvPr>
        </p:nvSpPr>
        <p:spPr>
          <a:xfrm>
            <a:off x="433136" y="2358675"/>
            <a:ext cx="6641555" cy="3461658"/>
          </a:xfrm>
        </p:spPr>
        <p:txBody>
          <a:bodyPr>
            <a:normAutofit/>
          </a:bodyPr>
          <a:lstStyle/>
          <a:p>
            <a:r>
              <a:rPr lang="en-US" dirty="0"/>
              <a:t>These will be handed out to you in form on Thursday.</a:t>
            </a:r>
          </a:p>
          <a:p>
            <a:r>
              <a:rPr lang="en-US" dirty="0"/>
              <a:t>The Eat the Elephant sheet will provide you with what you need to revise on a day-to-day basis.</a:t>
            </a:r>
          </a:p>
          <a:p>
            <a:r>
              <a:rPr lang="en-US" dirty="0"/>
              <a:t>Everything in </a:t>
            </a:r>
            <a:r>
              <a:rPr lang="en-US" b="1" dirty="0">
                <a:solidFill>
                  <a:srgbClr val="00B050"/>
                </a:solidFill>
              </a:rPr>
              <a:t>green</a:t>
            </a:r>
            <a:r>
              <a:rPr lang="en-US" dirty="0"/>
              <a:t> </a:t>
            </a:r>
            <a:r>
              <a:rPr lang="en-US" b="1" dirty="0">
                <a:solidFill>
                  <a:srgbClr val="FF0000"/>
                </a:solidFill>
              </a:rPr>
              <a:t>must</a:t>
            </a:r>
            <a:r>
              <a:rPr lang="en-US" dirty="0"/>
              <a:t> be revised.</a:t>
            </a:r>
          </a:p>
          <a:p>
            <a:r>
              <a:rPr lang="en-US" dirty="0"/>
              <a:t>Use your planner to decide when you are revising and what you are revising.  Make sure you plan in free time too.</a:t>
            </a:r>
          </a:p>
          <a:p>
            <a:endParaRPr lang="en-US" dirty="0"/>
          </a:p>
          <a:p>
            <a:endParaRPr lang="en-US" dirty="0"/>
          </a:p>
          <a:p>
            <a:pPr marL="0" indent="0">
              <a:buNone/>
            </a:pPr>
            <a:endParaRPr lang="en-US" dirty="0"/>
          </a:p>
        </p:txBody>
      </p:sp>
      <p:pic>
        <p:nvPicPr>
          <p:cNvPr id="5" name="Picture 4">
            <a:extLst>
              <a:ext uri="{FF2B5EF4-FFF2-40B4-BE49-F238E27FC236}">
                <a16:creationId xmlns:a16="http://schemas.microsoft.com/office/drawing/2014/main" id="{2951DCFC-3667-40BF-90E2-6DAE9A76E508}"/>
              </a:ext>
            </a:extLst>
          </p:cNvPr>
          <p:cNvPicPr>
            <a:picLocks noChangeAspect="1"/>
          </p:cNvPicPr>
          <p:nvPr/>
        </p:nvPicPr>
        <p:blipFill rotWithShape="1">
          <a:blip r:embed="rId2"/>
          <a:srcRect t="6245" r="-3" b="-3"/>
          <a:stretch/>
        </p:blipFill>
        <p:spPr>
          <a:xfrm>
            <a:off x="7556687" y="634947"/>
            <a:ext cx="4001315" cy="2616618"/>
          </a:xfrm>
          <a:prstGeom prst="rect">
            <a:avLst/>
          </a:prstGeom>
        </p:spPr>
      </p:pic>
      <p:pic>
        <p:nvPicPr>
          <p:cNvPr id="4" name="Content Placeholder 3">
            <a:extLst>
              <a:ext uri="{FF2B5EF4-FFF2-40B4-BE49-F238E27FC236}">
                <a16:creationId xmlns:a16="http://schemas.microsoft.com/office/drawing/2014/main" id="{5382596C-EC40-42C0-869D-5735567FADF4}"/>
              </a:ext>
            </a:extLst>
          </p:cNvPr>
          <p:cNvPicPr>
            <a:picLocks noChangeAspect="1"/>
          </p:cNvPicPr>
          <p:nvPr/>
        </p:nvPicPr>
        <p:blipFill rotWithShape="1">
          <a:blip r:embed="rId3"/>
          <a:srcRect l="2509" r="4211" b="1"/>
          <a:stretch/>
        </p:blipFill>
        <p:spPr>
          <a:xfrm>
            <a:off x="7917810" y="3606435"/>
            <a:ext cx="4001315" cy="2616618"/>
          </a:xfrm>
          <a:prstGeom prst="rect">
            <a:avLst/>
          </a:prstGeom>
        </p:spPr>
      </p:pic>
      <p:pic>
        <p:nvPicPr>
          <p:cNvPr id="8" name="Picture 7">
            <a:extLst>
              <a:ext uri="{FF2B5EF4-FFF2-40B4-BE49-F238E27FC236}">
                <a16:creationId xmlns:a16="http://schemas.microsoft.com/office/drawing/2014/main" id="{9563D5AD-099F-4774-952D-5595A1715885}"/>
              </a:ext>
            </a:extLst>
          </p:cNvPr>
          <p:cNvPicPr>
            <a:picLocks noChangeAspect="1"/>
          </p:cNvPicPr>
          <p:nvPr/>
        </p:nvPicPr>
        <p:blipFill>
          <a:blip r:embed="rId4"/>
          <a:stretch>
            <a:fillRect/>
          </a:stretch>
        </p:blipFill>
        <p:spPr>
          <a:xfrm>
            <a:off x="5669993" y="4592744"/>
            <a:ext cx="1905000" cy="1647825"/>
          </a:xfrm>
          <a:prstGeom prst="rect">
            <a:avLst/>
          </a:prstGeom>
        </p:spPr>
      </p:pic>
    </p:spTree>
    <p:extLst>
      <p:ext uri="{BB962C8B-B14F-4D97-AF65-F5344CB8AC3E}">
        <p14:creationId xmlns:p14="http://schemas.microsoft.com/office/powerpoint/2010/main" val="3869803093"/>
      </p:ext>
    </p:extLst>
  </p:cSld>
  <p:clrMapOvr>
    <a:masterClrMapping/>
  </p:clrMapOvr>
</p:sld>
</file>

<file path=ppt/theme/theme1.xml><?xml version="1.0" encoding="utf-8"?>
<a:theme xmlns:a="http://schemas.openxmlformats.org/drawingml/2006/main" name="1_RetrospectVTI">
  <a:themeElements>
    <a:clrScheme name="Custom 34">
      <a:dk1>
        <a:sysClr val="windowText" lastClr="000000"/>
      </a:dk1>
      <a:lt1>
        <a:sysClr val="window" lastClr="FFFFFF"/>
      </a:lt1>
      <a:dk2>
        <a:srgbClr val="39302A"/>
      </a:dk2>
      <a:lt2>
        <a:srgbClr val="E5DEDB"/>
      </a:lt2>
      <a:accent1>
        <a:srgbClr val="EC7016"/>
      </a:accent1>
      <a:accent2>
        <a:srgbClr val="F8931D"/>
      </a:accent2>
      <a:accent3>
        <a:srgbClr val="CE8D3E"/>
      </a:accent3>
      <a:accent4>
        <a:srgbClr val="E64823"/>
      </a:accent4>
      <a:accent5>
        <a:srgbClr val="FFCA08"/>
      </a:accent5>
      <a:accent6>
        <a:srgbClr val="9C6A6A"/>
      </a:accent6>
      <a:hlink>
        <a:srgbClr val="2998E3"/>
      </a:hlink>
      <a:folHlink>
        <a:srgbClr val="7F723D"/>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Override1.xml><?xml version="1.0" encoding="utf-8"?>
<a:themeOverride xmlns:a="http://schemas.openxmlformats.org/drawingml/2006/main">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03EEFF0-FB57-4CB4-8BFC-DF397689E2ED}">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93932EF5-314F-409E-8020-FEE5FA0795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A3F7EDC-E5B4-4BBC-9D2A-CBE6D46C37A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35</TotalTime>
  <Words>398</Words>
  <Application>Microsoft Office PowerPoint</Application>
  <PresentationFormat>Widescreen</PresentationFormat>
  <Paragraphs>20</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Bookman Old Style</vt:lpstr>
      <vt:lpstr>Calibri</vt:lpstr>
      <vt:lpstr>Franklin Gothic Book</vt:lpstr>
      <vt:lpstr>1_RetrospectVTI</vt:lpstr>
      <vt:lpstr>Planning for effective revision</vt:lpstr>
      <vt:lpstr>PowerPoint Presentation</vt:lpstr>
      <vt:lpstr>Why should I plan my revision?</vt:lpstr>
      <vt:lpstr>Planning for forgetting</vt:lpstr>
      <vt:lpstr>Retrieval Practice</vt:lpstr>
      <vt:lpstr>Revision Planners and Eat the Elephant Sheet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 for effective revision</dc:title>
  <dc:creator>K Martindale</dc:creator>
  <cp:lastModifiedBy>J Benson</cp:lastModifiedBy>
  <cp:revision>2</cp:revision>
  <dcterms:created xsi:type="dcterms:W3CDTF">2021-03-21T19:25:38Z</dcterms:created>
  <dcterms:modified xsi:type="dcterms:W3CDTF">2022-03-22T10:39:48Z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3e3b5ea-4b98-4e48-b5c9-b587d8d98a9b_Enabled">
    <vt:lpwstr>true</vt:lpwstr>
  </property>
  <property fmtid="{D5CDD505-2E9C-101B-9397-08002B2CF9AE}" pid="3" name="MSIP_Label_b3e3b5ea-4b98-4e48-b5c9-b587d8d98a9b_SetDate">
    <vt:lpwstr>2022-03-22T10:39:47Z</vt:lpwstr>
  </property>
  <property fmtid="{D5CDD505-2E9C-101B-9397-08002B2CF9AE}" pid="4" name="MSIP_Label_b3e3b5ea-4b98-4e48-b5c9-b587d8d98a9b_Method">
    <vt:lpwstr>Privileged</vt:lpwstr>
  </property>
  <property fmtid="{D5CDD505-2E9C-101B-9397-08002B2CF9AE}" pid="5" name="MSIP_Label_b3e3b5ea-4b98-4e48-b5c9-b587d8d98a9b_Name">
    <vt:lpwstr>b3e3b5ea-4b98-4e48-b5c9-b587d8d98a9b</vt:lpwstr>
  </property>
  <property fmtid="{D5CDD505-2E9C-101B-9397-08002B2CF9AE}" pid="6" name="MSIP_Label_b3e3b5ea-4b98-4e48-b5c9-b587d8d98a9b_SiteId">
    <vt:lpwstr>a091745a-b7d8-4d7a-b2a6-1359053d4510</vt:lpwstr>
  </property>
  <property fmtid="{D5CDD505-2E9C-101B-9397-08002B2CF9AE}" pid="7" name="MSIP_Label_b3e3b5ea-4b98-4e48-b5c9-b587d8d98a9b_ActionId">
    <vt:lpwstr>a0bbbc9a-eb8d-43c1-b6d3-2777743d6a75</vt:lpwstr>
  </property>
  <property fmtid="{D5CDD505-2E9C-101B-9397-08002B2CF9AE}" pid="8" name="MSIP_Label_b3e3b5ea-4b98-4e48-b5c9-b587d8d98a9b_ContentBits">
    <vt:lpwstr>3</vt:lpwstr>
  </property>
</Properties>
</file>