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media/image23.jpg" ContentType="image/png"/>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60"/>
  </p:notesMasterIdLst>
  <p:handoutMasterIdLst>
    <p:handoutMasterId r:id="rId61"/>
  </p:handoutMasterIdLst>
  <p:sldIdLst>
    <p:sldId id="258" r:id="rId3"/>
    <p:sldId id="260" r:id="rId4"/>
    <p:sldId id="262" r:id="rId5"/>
    <p:sldId id="266" r:id="rId6"/>
    <p:sldId id="267" r:id="rId7"/>
    <p:sldId id="268" r:id="rId8"/>
    <p:sldId id="269" r:id="rId9"/>
    <p:sldId id="270" r:id="rId10"/>
    <p:sldId id="271" r:id="rId11"/>
    <p:sldId id="272" r:id="rId12"/>
    <p:sldId id="273" r:id="rId13"/>
    <p:sldId id="274" r:id="rId14"/>
    <p:sldId id="275" r:id="rId15"/>
    <p:sldId id="276" r:id="rId16"/>
    <p:sldId id="277" r:id="rId17"/>
    <p:sldId id="263" r:id="rId18"/>
    <p:sldId id="278" r:id="rId19"/>
    <p:sldId id="317" r:id="rId20"/>
    <p:sldId id="280" r:id="rId21"/>
    <p:sldId id="279" r:id="rId22"/>
    <p:sldId id="281" r:id="rId23"/>
    <p:sldId id="282" r:id="rId24"/>
    <p:sldId id="283" r:id="rId25"/>
    <p:sldId id="287" r:id="rId26"/>
    <p:sldId id="284" r:id="rId27"/>
    <p:sldId id="285" r:id="rId28"/>
    <p:sldId id="288" r:id="rId29"/>
    <p:sldId id="286" r:id="rId30"/>
    <p:sldId id="289" r:id="rId31"/>
    <p:sldId id="290" r:id="rId32"/>
    <p:sldId id="291" r:id="rId33"/>
    <p:sldId id="305" r:id="rId34"/>
    <p:sldId id="306" r:id="rId35"/>
    <p:sldId id="307" r:id="rId36"/>
    <p:sldId id="308" r:id="rId37"/>
    <p:sldId id="309" r:id="rId38"/>
    <p:sldId id="264" r:id="rId39"/>
    <p:sldId id="292" r:id="rId40"/>
    <p:sldId id="293" r:id="rId41"/>
    <p:sldId id="294" r:id="rId42"/>
    <p:sldId id="295" r:id="rId43"/>
    <p:sldId id="296" r:id="rId44"/>
    <p:sldId id="297" r:id="rId45"/>
    <p:sldId id="298" r:id="rId46"/>
    <p:sldId id="310" r:id="rId47"/>
    <p:sldId id="311" r:id="rId48"/>
    <p:sldId id="312" r:id="rId49"/>
    <p:sldId id="265" r:id="rId50"/>
    <p:sldId id="299" r:id="rId51"/>
    <p:sldId id="300" r:id="rId52"/>
    <p:sldId id="301" r:id="rId53"/>
    <p:sldId id="302" r:id="rId54"/>
    <p:sldId id="303" r:id="rId55"/>
    <p:sldId id="313" r:id="rId56"/>
    <p:sldId id="314" r:id="rId57"/>
    <p:sldId id="315" r:id="rId58"/>
    <p:sldId id="316" r:id="rId5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3B4B98B0-60AC-42C2-AFA5-B58CD77FA1E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6679" autoAdjust="0"/>
  </p:normalViewPr>
  <p:slideViewPr>
    <p:cSldViewPr snapToGrid="0">
      <p:cViewPr varScale="1">
        <p:scale>
          <a:sx n="62" d="100"/>
          <a:sy n="62" d="100"/>
        </p:scale>
        <p:origin x="1056" y="72"/>
      </p:cViewPr>
      <p:guideLst>
        <p:guide orient="horz" pos="2160"/>
        <p:guide pos="3840"/>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handoutMaster" Target="handoutMasters/handout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EEBDA6D-DC69-4DCE-BAF7-6763517D3376}" type="datetimeFigureOut">
              <a:rPr lang="en-US"/>
              <a:t>6/10/2020</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2977E94-A6AB-4E02-8E43-E89F9CF4757F}" type="slidenum">
              <a:rPr/>
              <a:t>‹#›</a:t>
            </a:fld>
            <a:endParaRPr/>
          </a:p>
        </p:txBody>
      </p:sp>
    </p:spTree>
    <p:extLst>
      <p:ext uri="{BB962C8B-B14F-4D97-AF65-F5344CB8AC3E}">
        <p14:creationId xmlns:p14="http://schemas.microsoft.com/office/powerpoint/2010/main" val="21542583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37F6C43-988E-4257-9A1C-C162EF036D58}" type="datetimeFigureOut">
              <a:rPr lang="en-US"/>
              <a:t>6/10/2020</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ED491D0-8E1B-49C7-849B-A28568D94497}" type="slidenum">
              <a:rPr/>
              <a:t>‹#›</a:t>
            </a:fld>
            <a:endParaRPr/>
          </a:p>
        </p:txBody>
      </p:sp>
    </p:spTree>
    <p:extLst>
      <p:ext uri="{BB962C8B-B14F-4D97-AF65-F5344CB8AC3E}">
        <p14:creationId xmlns:p14="http://schemas.microsoft.com/office/powerpoint/2010/main" val="1726325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12</a:t>
            </a:fld>
            <a:endParaRPr lang="en-GB"/>
          </a:p>
        </p:txBody>
      </p:sp>
    </p:spTree>
    <p:extLst>
      <p:ext uri="{BB962C8B-B14F-4D97-AF65-F5344CB8AC3E}">
        <p14:creationId xmlns:p14="http://schemas.microsoft.com/office/powerpoint/2010/main" val="24685023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effectLst/>
              </a:rPr>
              <a:t>real size = 25 / 100 000</a:t>
            </a:r>
          </a:p>
          <a:p>
            <a:r>
              <a:rPr lang="en-GB" b="1" dirty="0">
                <a:effectLst/>
              </a:rPr>
              <a:t>0.00025</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13</a:t>
            </a:fld>
            <a:endParaRPr lang="en-GB"/>
          </a:p>
        </p:txBody>
      </p:sp>
    </p:spTree>
    <p:extLst>
      <p:ext uri="{BB962C8B-B14F-4D97-AF65-F5344CB8AC3E}">
        <p14:creationId xmlns:p14="http://schemas.microsoft.com/office/powerpoint/2010/main" val="24685023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effectLst/>
              </a:rPr>
              <a:t>(c)     (</a:t>
            </a:r>
            <a:r>
              <a:rPr lang="en-GB" b="1" dirty="0" err="1">
                <a:effectLst/>
              </a:rPr>
              <a:t>i</a:t>
            </a:r>
            <a:r>
              <a:rPr lang="en-GB" b="1" dirty="0">
                <a:effectLst/>
              </a:rPr>
              <a:t>)      sugar / glucose</a:t>
            </a:r>
          </a:p>
          <a:p>
            <a:r>
              <a:rPr lang="en-GB" b="1" dirty="0">
                <a:effectLst/>
              </a:rPr>
              <a:t>accept amino acids / other named monosaccharides</a:t>
            </a:r>
          </a:p>
          <a:p>
            <a:r>
              <a:rPr lang="en-GB" b="1" dirty="0">
                <a:effectLst/>
              </a:rPr>
              <a:t>(ii)     against a concentration gradient</a:t>
            </a:r>
          </a:p>
          <a:p>
            <a:r>
              <a:rPr lang="en-GB" b="1" dirty="0">
                <a:effectLst/>
              </a:rPr>
              <a:t>or</a:t>
            </a:r>
          </a:p>
          <a:p>
            <a:r>
              <a:rPr lang="en-GB" b="1" dirty="0">
                <a:effectLst/>
              </a:rPr>
              <a:t>from low to high concentration</a:t>
            </a:r>
          </a:p>
          <a:p>
            <a:r>
              <a:rPr lang="en-GB" b="1" dirty="0">
                <a:effectLst/>
              </a:rPr>
              <a:t>(iii)    (active transport requires) energy</a:t>
            </a:r>
          </a:p>
          <a:p>
            <a:r>
              <a:rPr lang="en-GB" b="1" dirty="0">
                <a:effectLst/>
              </a:rPr>
              <a:t>(from) respiration</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14</a:t>
            </a:fld>
            <a:endParaRPr lang="en-GB"/>
          </a:p>
        </p:txBody>
      </p:sp>
    </p:spTree>
    <p:extLst>
      <p:ext uri="{BB962C8B-B14F-4D97-AF65-F5344CB8AC3E}">
        <p14:creationId xmlns:p14="http://schemas.microsoft.com/office/powerpoint/2010/main" val="24685023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effectLst/>
              </a:rPr>
              <a:t> A = (cell) wall</a:t>
            </a:r>
          </a:p>
          <a:p>
            <a:r>
              <a:rPr lang="en-GB" b="1" dirty="0">
                <a:effectLst/>
              </a:rPr>
              <a:t>ignore cellulose</a:t>
            </a:r>
          </a:p>
          <a:p>
            <a:r>
              <a:rPr lang="en-GB" b="1" dirty="0">
                <a:effectLst/>
              </a:rPr>
              <a:t>B = cytoplasm</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15</a:t>
            </a:fld>
            <a:endParaRPr lang="en-GB"/>
          </a:p>
        </p:txBody>
      </p:sp>
    </p:spTree>
    <p:extLst>
      <p:ext uri="{BB962C8B-B14F-4D97-AF65-F5344CB8AC3E}">
        <p14:creationId xmlns:p14="http://schemas.microsoft.com/office/powerpoint/2010/main" val="24685023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     plasma transports proteins / dissolved substances / food (molecules) / urea /</a:t>
            </a:r>
            <a:br>
              <a:rPr lang="en-GB" sz="1200" b="0" i="0" kern="1200" dirty="0">
                <a:solidFill>
                  <a:schemeClr val="tx1"/>
                </a:solidFill>
                <a:effectLst/>
                <a:latin typeface="+mn-lt"/>
                <a:ea typeface="+mn-ea"/>
                <a:cs typeface="+mn-cs"/>
              </a:rPr>
            </a:br>
            <a:r>
              <a:rPr lang="en-GB" sz="1200" b="0" i="0" kern="1200" dirty="0">
                <a:solidFill>
                  <a:schemeClr val="tx1"/>
                </a:solidFill>
                <a:effectLst/>
                <a:latin typeface="+mn-lt"/>
                <a:ea typeface="+mn-ea"/>
                <a:cs typeface="+mn-cs"/>
              </a:rPr>
              <a:t>hormones</a:t>
            </a:r>
          </a:p>
          <a:p>
            <a:r>
              <a:rPr lang="en-GB" sz="1200" b="1" i="0" kern="1200" dirty="0">
                <a:solidFill>
                  <a:schemeClr val="tx1"/>
                </a:solidFill>
                <a:effectLst/>
                <a:latin typeface="+mn-lt"/>
                <a:ea typeface="+mn-ea"/>
                <a:cs typeface="+mn-cs"/>
              </a:rPr>
              <a:t>or</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blood cells are suspended in the plasma</a:t>
            </a:r>
            <a:endParaRPr lang="en-GB" sz="1200" b="1"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platelets are involved in blood clotting</a:t>
            </a:r>
            <a:endParaRPr lang="en-GB" sz="1200" b="1"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(b)     the right side of the heart pumps blood to the lungs</a:t>
            </a:r>
          </a:p>
          <a:p>
            <a:r>
              <a:rPr lang="en-GB" sz="1200" b="1" i="0" kern="1200" dirty="0">
                <a:solidFill>
                  <a:schemeClr val="tx1"/>
                </a:solidFill>
                <a:effectLst/>
                <a:latin typeface="+mn-lt"/>
                <a:ea typeface="+mn-ea"/>
                <a:cs typeface="+mn-cs"/>
              </a:rPr>
              <a:t>and</a:t>
            </a:r>
            <a:endParaRPr lang="en-GB" sz="1200" b="0" i="0" kern="1200" dirty="0">
              <a:solidFill>
                <a:schemeClr val="tx1"/>
              </a:solidFill>
              <a:effectLst/>
              <a:latin typeface="+mn-lt"/>
              <a:ea typeface="+mn-ea"/>
              <a:cs typeface="+mn-cs"/>
            </a:endParaRPr>
          </a:p>
          <a:p>
            <a:r>
              <a:rPr lang="en-GB" sz="1200" b="0" i="0" kern="1200" dirty="0">
                <a:solidFill>
                  <a:schemeClr val="tx1"/>
                </a:solidFill>
                <a:effectLst/>
                <a:latin typeface="+mn-lt"/>
                <a:ea typeface="+mn-ea"/>
                <a:cs typeface="+mn-cs"/>
              </a:rPr>
              <a:t>the left side of the heart pumps blood around (the rest of) the body</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32</a:t>
            </a:fld>
            <a:endParaRPr lang="en-GB"/>
          </a:p>
        </p:txBody>
      </p:sp>
    </p:spTree>
    <p:extLst>
      <p:ext uri="{BB962C8B-B14F-4D97-AF65-F5344CB8AC3E}">
        <p14:creationId xmlns:p14="http://schemas.microsoft.com/office/powerpoint/2010/main" val="18715321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(b)     </a:t>
            </a:r>
            <a:r>
              <a:rPr lang="en-GB" sz="1200" b="1" i="0" kern="1200" dirty="0">
                <a:solidFill>
                  <a:schemeClr val="tx1"/>
                </a:solidFill>
                <a:effectLst/>
                <a:latin typeface="+mn-lt"/>
                <a:ea typeface="+mn-ea"/>
                <a:cs typeface="+mn-cs"/>
              </a:rPr>
              <a:t>A</a:t>
            </a:r>
            <a:r>
              <a:rPr lang="en-GB" sz="1200" b="0" i="0" kern="1200" dirty="0">
                <a:solidFill>
                  <a:schemeClr val="tx1"/>
                </a:solidFill>
                <a:effectLst/>
                <a:latin typeface="+mn-lt"/>
                <a:ea typeface="+mn-ea"/>
                <a:cs typeface="+mn-cs"/>
              </a:rPr>
              <a:t> is phloem, </a:t>
            </a:r>
            <a:r>
              <a:rPr lang="en-GB" sz="1200" b="1" i="0" kern="1200" dirty="0">
                <a:solidFill>
                  <a:schemeClr val="tx1"/>
                </a:solidFill>
                <a:effectLst/>
                <a:latin typeface="+mn-lt"/>
                <a:ea typeface="+mn-ea"/>
                <a:cs typeface="+mn-cs"/>
              </a:rPr>
              <a:t>B</a:t>
            </a:r>
            <a:r>
              <a:rPr lang="en-GB" sz="1200" b="0" i="0" kern="1200" dirty="0">
                <a:solidFill>
                  <a:schemeClr val="tx1"/>
                </a:solidFill>
                <a:effectLst/>
                <a:latin typeface="+mn-lt"/>
                <a:ea typeface="+mn-ea"/>
                <a:cs typeface="+mn-cs"/>
              </a:rPr>
              <a:t> is xylem</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any </a:t>
            </a:r>
            <a:r>
              <a:rPr lang="en-GB" sz="1200" b="1" i="0" kern="1200" dirty="0">
                <a:solidFill>
                  <a:schemeClr val="tx1"/>
                </a:solidFill>
                <a:effectLst/>
                <a:latin typeface="+mn-lt"/>
                <a:ea typeface="+mn-ea"/>
                <a:cs typeface="+mn-cs"/>
              </a:rPr>
              <a:t>three</a:t>
            </a:r>
            <a:r>
              <a:rPr lang="en-GB" sz="1200" b="0" i="0" kern="1200" dirty="0">
                <a:solidFill>
                  <a:schemeClr val="tx1"/>
                </a:solidFill>
                <a:effectLst/>
                <a:latin typeface="+mn-lt"/>
                <a:ea typeface="+mn-ea"/>
                <a:cs typeface="+mn-cs"/>
              </a:rPr>
              <a:t> from:</a:t>
            </a:r>
          </a:p>
          <a:p>
            <a:r>
              <a:rPr lang="en-GB" sz="1200" b="0" i="0" kern="1200" dirty="0">
                <a:solidFill>
                  <a:schemeClr val="tx1"/>
                </a:solidFill>
                <a:effectLst/>
                <a:latin typeface="+mn-lt"/>
                <a:ea typeface="+mn-ea"/>
                <a:cs typeface="+mn-cs"/>
              </a:rPr>
              <a:t>•        phloem transports sugars</a:t>
            </a:r>
          </a:p>
          <a:p>
            <a:r>
              <a:rPr lang="en-GB" sz="1200" b="0" i="0" kern="1200" dirty="0">
                <a:solidFill>
                  <a:schemeClr val="tx1"/>
                </a:solidFill>
                <a:effectLst/>
                <a:latin typeface="+mn-lt"/>
                <a:ea typeface="+mn-ea"/>
                <a:cs typeface="+mn-cs"/>
              </a:rPr>
              <a:t>•        there are more sugars in fluid A</a:t>
            </a:r>
          </a:p>
          <a:p>
            <a:r>
              <a:rPr lang="en-GB" sz="1200" b="0" i="0" kern="1200" dirty="0">
                <a:solidFill>
                  <a:schemeClr val="tx1"/>
                </a:solidFill>
                <a:effectLst/>
                <a:latin typeface="+mn-lt"/>
                <a:ea typeface="+mn-ea"/>
                <a:cs typeface="+mn-cs"/>
              </a:rPr>
              <a:t>•        xylem transports mineral ions / potassium ions / nitrate ions</a:t>
            </a:r>
          </a:p>
          <a:p>
            <a:r>
              <a:rPr lang="en-GB" sz="1200" b="0" i="0" kern="1200" dirty="0">
                <a:solidFill>
                  <a:schemeClr val="tx1"/>
                </a:solidFill>
                <a:effectLst/>
                <a:latin typeface="+mn-lt"/>
                <a:ea typeface="+mn-ea"/>
                <a:cs typeface="+mn-cs"/>
              </a:rPr>
              <a:t>•        there are more mineral ions in fluid B.</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33</a:t>
            </a:fld>
            <a:endParaRPr lang="en-GB"/>
          </a:p>
        </p:txBody>
      </p:sp>
    </p:spTree>
    <p:extLst>
      <p:ext uri="{BB962C8B-B14F-4D97-AF65-F5344CB8AC3E}">
        <p14:creationId xmlns:p14="http://schemas.microsoft.com/office/powerpoint/2010/main" val="40555529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(c)     enzyme / protease / pepsin most effective in acid conditions / low pH</a:t>
            </a:r>
          </a:p>
          <a:p>
            <a:r>
              <a:rPr lang="en-GB" sz="1200" b="0" i="1" kern="1200" dirty="0">
                <a:solidFill>
                  <a:schemeClr val="tx1"/>
                </a:solidFill>
                <a:effectLst/>
                <a:latin typeface="+mn-lt"/>
                <a:ea typeface="+mn-ea"/>
                <a:cs typeface="+mn-cs"/>
              </a:rPr>
              <a:t>accept optimum / correct pH</a:t>
            </a:r>
          </a:p>
          <a:p>
            <a:r>
              <a:rPr lang="en-GB" sz="1200" b="0" i="1" kern="1200" dirty="0">
                <a:solidFill>
                  <a:schemeClr val="tx1"/>
                </a:solidFill>
                <a:effectLst/>
                <a:latin typeface="+mn-lt"/>
                <a:ea typeface="+mn-ea"/>
                <a:cs typeface="+mn-cs"/>
              </a:rPr>
              <a:t>do not accept ref to incorrectly named enzymes</a:t>
            </a:r>
          </a:p>
          <a:p>
            <a:r>
              <a:rPr lang="en-GB" sz="1200" b="0" i="1" kern="1200" dirty="0">
                <a:solidFill>
                  <a:schemeClr val="tx1"/>
                </a:solidFill>
                <a:effectLst/>
                <a:latin typeface="+mn-lt"/>
                <a:ea typeface="+mn-ea"/>
                <a:cs typeface="+mn-cs"/>
              </a:rPr>
              <a:t>ignore killing bacteria</a:t>
            </a:r>
          </a:p>
          <a:p>
            <a:r>
              <a:rPr lang="en-GB" sz="1200" b="0" i="1" kern="1200" dirty="0">
                <a:solidFill>
                  <a:schemeClr val="tx1"/>
                </a:solidFill>
                <a:effectLst/>
                <a:latin typeface="+mn-lt"/>
                <a:ea typeface="+mn-ea"/>
                <a:cs typeface="+mn-cs"/>
              </a:rPr>
              <a:t>ignore acid breaks down food</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34</a:t>
            </a:fld>
            <a:endParaRPr lang="en-GB"/>
          </a:p>
        </p:txBody>
      </p:sp>
    </p:spTree>
    <p:extLst>
      <p:ext uri="{BB962C8B-B14F-4D97-AF65-F5344CB8AC3E}">
        <p14:creationId xmlns:p14="http://schemas.microsoft.com/office/powerpoint/2010/main" val="410320060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(a)     any </a:t>
            </a:r>
            <a:r>
              <a:rPr lang="en-GB" sz="1200" b="1" i="0" kern="1200" dirty="0">
                <a:solidFill>
                  <a:schemeClr val="tx1"/>
                </a:solidFill>
                <a:effectLst/>
                <a:latin typeface="+mn-lt"/>
                <a:ea typeface="+mn-ea"/>
                <a:cs typeface="+mn-cs"/>
              </a:rPr>
              <a:t>three</a:t>
            </a:r>
            <a:r>
              <a:rPr lang="en-GB" sz="1200" b="0" i="0" kern="1200" dirty="0">
                <a:solidFill>
                  <a:schemeClr val="tx1"/>
                </a:solidFill>
                <a:effectLst/>
                <a:latin typeface="+mn-lt"/>
                <a:ea typeface="+mn-ea"/>
                <a:cs typeface="+mn-cs"/>
              </a:rPr>
              <a:t> from:</a:t>
            </a:r>
          </a:p>
          <a:p>
            <a:r>
              <a:rPr lang="en-GB" sz="1200" b="0" i="0" kern="1200" dirty="0">
                <a:solidFill>
                  <a:schemeClr val="tx1"/>
                </a:solidFill>
                <a:effectLst/>
                <a:latin typeface="+mn-lt"/>
                <a:ea typeface="+mn-ea"/>
                <a:cs typeface="+mn-cs"/>
              </a:rPr>
              <a:t>•        (water through a) partially permeable</a:t>
            </a:r>
          </a:p>
          <a:p>
            <a:r>
              <a:rPr lang="en-GB" sz="1200" b="0" i="1" kern="1200" dirty="0">
                <a:solidFill>
                  <a:schemeClr val="tx1"/>
                </a:solidFill>
                <a:effectLst/>
                <a:latin typeface="+mn-lt"/>
                <a:ea typeface="+mn-ea"/>
                <a:cs typeface="+mn-cs"/>
              </a:rPr>
              <a:t>accept ‘semi permeable’ / selectively permeable</a:t>
            </a:r>
          </a:p>
          <a:p>
            <a:r>
              <a:rPr lang="en-GB" sz="1200" b="0" i="0" kern="1200" dirty="0">
                <a:solidFill>
                  <a:schemeClr val="tx1"/>
                </a:solidFill>
                <a:effectLst/>
                <a:latin typeface="+mn-lt"/>
                <a:ea typeface="+mn-ea"/>
                <a:cs typeface="+mn-cs"/>
              </a:rPr>
              <a:t>•        membrane</a:t>
            </a:r>
          </a:p>
          <a:p>
            <a:r>
              <a:rPr lang="en-GB" sz="1200" b="0" i="0" kern="1200" dirty="0">
                <a:solidFill>
                  <a:schemeClr val="tx1"/>
                </a:solidFill>
                <a:effectLst/>
                <a:latin typeface="+mn-lt"/>
                <a:ea typeface="+mn-ea"/>
                <a:cs typeface="+mn-cs"/>
              </a:rPr>
              <a:t>•        from dilute to (more) concentrated solution</a:t>
            </a:r>
          </a:p>
          <a:p>
            <a:r>
              <a:rPr lang="en-GB" sz="1200" b="0" i="1" kern="1200" dirty="0">
                <a:solidFill>
                  <a:schemeClr val="tx1"/>
                </a:solidFill>
                <a:effectLst/>
                <a:latin typeface="+mn-lt"/>
                <a:ea typeface="+mn-ea"/>
                <a:cs typeface="+mn-cs"/>
              </a:rPr>
              <a:t>allow ‘from a high concentration of water to a lower concentration (of water)’</a:t>
            </a:r>
            <a:br>
              <a:rPr lang="en-GB" sz="1200" b="0" i="1" kern="1200" dirty="0">
                <a:solidFill>
                  <a:schemeClr val="tx1"/>
                </a:solidFill>
                <a:effectLst/>
                <a:latin typeface="+mn-lt"/>
                <a:ea typeface="+mn-ea"/>
                <a:cs typeface="+mn-cs"/>
              </a:rPr>
            </a:br>
            <a:r>
              <a:rPr lang="en-GB" sz="1200" b="0" i="1" kern="1200" dirty="0">
                <a:solidFill>
                  <a:schemeClr val="tx1"/>
                </a:solidFill>
                <a:effectLst/>
                <a:latin typeface="+mn-lt"/>
                <a:ea typeface="+mn-ea"/>
                <a:cs typeface="+mn-cs"/>
              </a:rPr>
              <a:t>allow ‘from high water potential to low water potential’</a:t>
            </a:r>
            <a:br>
              <a:rPr lang="en-GB" sz="1200" b="0" i="1" kern="1200" dirty="0">
                <a:solidFill>
                  <a:schemeClr val="tx1"/>
                </a:solidFill>
                <a:effectLst/>
                <a:latin typeface="+mn-lt"/>
                <a:ea typeface="+mn-ea"/>
                <a:cs typeface="+mn-cs"/>
              </a:rPr>
            </a:br>
            <a:r>
              <a:rPr lang="en-GB" sz="1200" b="0" i="1" kern="1200" dirty="0">
                <a:solidFill>
                  <a:schemeClr val="tx1"/>
                </a:solidFill>
                <a:effectLst/>
                <a:latin typeface="+mn-lt"/>
                <a:ea typeface="+mn-ea"/>
                <a:cs typeface="+mn-cs"/>
              </a:rPr>
              <a:t>allow ‘down a concentration gradient of water’</a:t>
            </a:r>
          </a:p>
          <a:p>
            <a:r>
              <a:rPr lang="en-GB" sz="1200" b="0" i="1" kern="1200" dirty="0">
                <a:solidFill>
                  <a:schemeClr val="tx1"/>
                </a:solidFill>
                <a:effectLst/>
                <a:latin typeface="+mn-lt"/>
                <a:ea typeface="+mn-ea"/>
                <a:cs typeface="+mn-cs"/>
              </a:rPr>
              <a:t>do </a:t>
            </a:r>
            <a:r>
              <a:rPr lang="en-GB" sz="1200" b="1" i="1" kern="1200" dirty="0">
                <a:solidFill>
                  <a:schemeClr val="tx1"/>
                </a:solidFill>
                <a:effectLst/>
                <a:latin typeface="+mn-lt"/>
                <a:ea typeface="+mn-ea"/>
                <a:cs typeface="+mn-cs"/>
              </a:rPr>
              <a:t>not</a:t>
            </a:r>
            <a:r>
              <a:rPr lang="en-GB" sz="1200" b="0" i="1" kern="1200" dirty="0">
                <a:solidFill>
                  <a:schemeClr val="tx1"/>
                </a:solidFill>
                <a:effectLst/>
                <a:latin typeface="+mn-lt"/>
                <a:ea typeface="+mn-ea"/>
                <a:cs typeface="+mn-cs"/>
              </a:rPr>
              <a:t> accept ‘along a concentration gradient of water’</a:t>
            </a:r>
          </a:p>
          <a:p>
            <a:r>
              <a:rPr lang="en-GB" sz="1200" b="0" i="0" kern="1200" dirty="0">
                <a:solidFill>
                  <a:schemeClr val="tx1"/>
                </a:solidFill>
                <a:effectLst/>
                <a:latin typeface="+mn-lt"/>
                <a:ea typeface="+mn-ea"/>
                <a:cs typeface="+mn-cs"/>
              </a:rPr>
              <a:t>•        (it‘s a) passive (process)</a:t>
            </a:r>
          </a:p>
          <a:p>
            <a:r>
              <a:rPr lang="en-GB" sz="1200" b="0" i="1" kern="1200" dirty="0">
                <a:solidFill>
                  <a:schemeClr val="tx1"/>
                </a:solidFill>
                <a:effectLst/>
                <a:latin typeface="+mn-lt"/>
                <a:ea typeface="+mn-ea"/>
                <a:cs typeface="+mn-cs"/>
              </a:rPr>
              <a:t>allow requires no energy</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35</a:t>
            </a:fld>
            <a:endParaRPr lang="en-GB"/>
          </a:p>
        </p:txBody>
      </p:sp>
    </p:spTree>
    <p:extLst>
      <p:ext uri="{BB962C8B-B14F-4D97-AF65-F5344CB8AC3E}">
        <p14:creationId xmlns:p14="http://schemas.microsoft.com/office/powerpoint/2010/main" val="35169126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kern="1200" dirty="0">
                <a:solidFill>
                  <a:schemeClr val="tx1"/>
                </a:solidFill>
                <a:effectLst/>
                <a:latin typeface="+mn-lt"/>
                <a:ea typeface="+mn-ea"/>
                <a:cs typeface="+mn-cs"/>
              </a:rPr>
              <a:t>(b)     (</a:t>
            </a:r>
            <a:r>
              <a:rPr lang="en-GB" sz="1200" b="0" kern="1200" dirty="0" err="1">
                <a:solidFill>
                  <a:schemeClr val="tx1"/>
                </a:solidFill>
                <a:effectLst/>
                <a:latin typeface="+mn-lt"/>
                <a:ea typeface="+mn-ea"/>
                <a:cs typeface="+mn-cs"/>
              </a:rPr>
              <a:t>i</a:t>
            </a:r>
            <a:r>
              <a:rPr lang="en-GB" sz="1200" b="0" kern="1200" dirty="0">
                <a:solidFill>
                  <a:schemeClr val="tx1"/>
                </a:solidFill>
                <a:effectLst/>
                <a:latin typeface="+mn-lt"/>
                <a:ea typeface="+mn-ea"/>
                <a:cs typeface="+mn-cs"/>
              </a:rPr>
              <a:t>)      any </a:t>
            </a:r>
            <a:r>
              <a:rPr lang="en-GB" sz="1200" b="1" kern="1200" dirty="0">
                <a:solidFill>
                  <a:schemeClr val="tx1"/>
                </a:solidFill>
                <a:effectLst/>
                <a:latin typeface="+mn-lt"/>
                <a:ea typeface="+mn-ea"/>
                <a:cs typeface="+mn-cs"/>
              </a:rPr>
              <a:t>three</a:t>
            </a:r>
            <a:r>
              <a:rPr lang="en-GB" sz="1200" b="0" kern="1200" dirty="0">
                <a:solidFill>
                  <a:schemeClr val="tx1"/>
                </a:solidFill>
                <a:effectLst/>
                <a:latin typeface="+mn-lt"/>
                <a:ea typeface="+mn-ea"/>
                <a:cs typeface="+mn-cs"/>
              </a:rPr>
              <a:t> from:</a:t>
            </a:r>
          </a:p>
          <a:p>
            <a:r>
              <a:rPr lang="en-GB" sz="1200" b="0" kern="1200" dirty="0">
                <a:solidFill>
                  <a:schemeClr val="tx1"/>
                </a:solidFill>
                <a:effectLst/>
                <a:latin typeface="+mn-lt"/>
                <a:ea typeface="+mn-ea"/>
                <a:cs typeface="+mn-cs"/>
              </a:rPr>
              <a:t>•        chewing / muscle contraction / mechanical digestion</a:t>
            </a:r>
          </a:p>
          <a:p>
            <a:r>
              <a:rPr lang="en-GB" sz="1200" b="0" i="1" kern="1200" dirty="0">
                <a:solidFill>
                  <a:schemeClr val="tx1"/>
                </a:solidFill>
                <a:effectLst/>
                <a:latin typeface="+mn-lt"/>
                <a:ea typeface="+mn-ea"/>
                <a:cs typeface="+mn-cs"/>
              </a:rPr>
              <a:t>allow churning</a:t>
            </a:r>
          </a:p>
          <a:p>
            <a:r>
              <a:rPr lang="en-GB" sz="1200" b="0" kern="1200" dirty="0">
                <a:solidFill>
                  <a:schemeClr val="tx1"/>
                </a:solidFill>
                <a:effectLst/>
                <a:latin typeface="+mn-lt"/>
                <a:ea typeface="+mn-ea"/>
                <a:cs typeface="+mn-cs"/>
              </a:rPr>
              <a:t>•        protease enzymes</a:t>
            </a:r>
          </a:p>
          <a:p>
            <a:r>
              <a:rPr lang="en-GB" sz="1200" b="0" i="1" kern="1200" dirty="0">
                <a:solidFill>
                  <a:schemeClr val="tx1"/>
                </a:solidFill>
                <a:effectLst/>
                <a:latin typeface="+mn-lt"/>
                <a:ea typeface="+mn-ea"/>
                <a:cs typeface="+mn-cs"/>
              </a:rPr>
              <a:t>allow pepsin / trypsin</a:t>
            </a:r>
          </a:p>
          <a:p>
            <a:r>
              <a:rPr lang="en-GB" sz="1200" b="0" kern="1200" dirty="0">
                <a:solidFill>
                  <a:schemeClr val="tx1"/>
                </a:solidFill>
                <a:effectLst/>
                <a:latin typeface="+mn-lt"/>
                <a:ea typeface="+mn-ea"/>
                <a:cs typeface="+mn-cs"/>
              </a:rPr>
              <a:t>•        in stomach / small intestine / duodenum / from pancreas</a:t>
            </a:r>
          </a:p>
          <a:p>
            <a:r>
              <a:rPr lang="en-GB" sz="1200" b="0" kern="1200" dirty="0">
                <a:solidFill>
                  <a:schemeClr val="tx1"/>
                </a:solidFill>
                <a:effectLst/>
                <a:latin typeface="+mn-lt"/>
                <a:ea typeface="+mn-ea"/>
                <a:cs typeface="+mn-cs"/>
              </a:rPr>
              <a:t>•        (break down protein) into amino acids</a:t>
            </a:r>
          </a:p>
          <a:p>
            <a:r>
              <a:rPr lang="en-GB" sz="1200" b="0" i="1" kern="1200" dirty="0">
                <a:solidFill>
                  <a:schemeClr val="tx1"/>
                </a:solidFill>
                <a:effectLst/>
                <a:latin typeface="+mn-lt"/>
                <a:ea typeface="+mn-ea"/>
                <a:cs typeface="+mn-cs"/>
              </a:rPr>
              <a:t>allow (poly)peptides</a:t>
            </a:r>
          </a:p>
          <a:p>
            <a:r>
              <a:rPr lang="en-GB" sz="1200" b="1" kern="1200" dirty="0">
                <a:solidFill>
                  <a:schemeClr val="tx1"/>
                </a:solidFill>
                <a:effectLst/>
                <a:latin typeface="+mn-lt"/>
                <a:ea typeface="+mn-ea"/>
                <a:cs typeface="+mn-cs"/>
              </a:rPr>
              <a:t>3</a:t>
            </a:r>
          </a:p>
          <a:p>
            <a:r>
              <a:rPr lang="en-GB" sz="1200" b="0" i="0" kern="1200" dirty="0">
                <a:solidFill>
                  <a:schemeClr val="tx1"/>
                </a:solidFill>
                <a:effectLst/>
                <a:latin typeface="+mn-lt"/>
                <a:ea typeface="+mn-ea"/>
                <a:cs typeface="+mn-cs"/>
              </a:rPr>
              <a:t>(ii)     neutralises acid pH / makes conditions alkaline</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so lipase can work</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emulsifies fat</a:t>
            </a:r>
          </a:p>
          <a:p>
            <a:r>
              <a:rPr lang="en-GB" sz="1200" b="1" i="0" kern="1200" dirty="0">
                <a:solidFill>
                  <a:schemeClr val="tx1"/>
                </a:solidFill>
                <a:effectLst/>
                <a:latin typeface="+mn-lt"/>
                <a:ea typeface="+mn-ea"/>
                <a:cs typeface="+mn-cs"/>
              </a:rPr>
              <a:t>1</a:t>
            </a:r>
          </a:p>
          <a:p>
            <a:r>
              <a:rPr lang="en-GB" sz="1200" b="0" i="0" kern="1200" dirty="0">
                <a:solidFill>
                  <a:schemeClr val="tx1"/>
                </a:solidFill>
                <a:effectLst/>
                <a:latin typeface="+mn-lt"/>
                <a:ea typeface="+mn-ea"/>
                <a:cs typeface="+mn-cs"/>
              </a:rPr>
              <a:t>to give large(r) surface area for lipase / enzyme action</a:t>
            </a:r>
          </a:p>
          <a:p>
            <a:br>
              <a:rPr lang="en-GB" sz="1200" b="0" kern="1200" dirty="0">
                <a:solidFill>
                  <a:schemeClr val="tx1"/>
                </a:solidFill>
                <a:effectLst/>
                <a:latin typeface="+mn-lt"/>
                <a:ea typeface="+mn-ea"/>
                <a:cs typeface="+mn-cs"/>
              </a:rPr>
            </a:br>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36</a:t>
            </a:fld>
            <a:endParaRPr lang="en-GB"/>
          </a:p>
        </p:txBody>
      </p:sp>
    </p:spTree>
    <p:extLst>
      <p:ext uri="{BB962C8B-B14F-4D97-AF65-F5344CB8AC3E}">
        <p14:creationId xmlns:p14="http://schemas.microsoft.com/office/powerpoint/2010/main" val="2873031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kern="1200" dirty="0">
                <a:solidFill>
                  <a:schemeClr val="tx1"/>
                </a:solidFill>
                <a:effectLst/>
                <a:latin typeface="+mn-lt"/>
                <a:ea typeface="+mn-ea"/>
                <a:cs typeface="+mn-cs"/>
              </a:rPr>
              <a:t> any </a:t>
            </a:r>
            <a:r>
              <a:rPr lang="en-GB" sz="1200" b="1" kern="1200" dirty="0">
                <a:solidFill>
                  <a:schemeClr val="tx1"/>
                </a:solidFill>
                <a:effectLst/>
                <a:latin typeface="+mn-lt"/>
                <a:ea typeface="+mn-ea"/>
                <a:cs typeface="+mn-cs"/>
              </a:rPr>
              <a:t>two</a:t>
            </a:r>
            <a:r>
              <a:rPr lang="en-GB" sz="1200" b="0" kern="1200" dirty="0">
                <a:solidFill>
                  <a:schemeClr val="tx1"/>
                </a:solidFill>
                <a:effectLst/>
                <a:latin typeface="+mn-lt"/>
                <a:ea typeface="+mn-ea"/>
                <a:cs typeface="+mn-cs"/>
              </a:rPr>
              <a:t> from:</a:t>
            </a:r>
          </a:p>
          <a:p>
            <a:r>
              <a:rPr lang="en-GB" sz="1200" b="0" kern="1200" dirty="0">
                <a:solidFill>
                  <a:schemeClr val="tx1"/>
                </a:solidFill>
                <a:effectLst/>
                <a:latin typeface="+mn-lt"/>
                <a:ea typeface="+mn-ea"/>
                <a:cs typeface="+mn-cs"/>
              </a:rPr>
              <a:t>•        skin acts as a barrier</a:t>
            </a:r>
          </a:p>
          <a:p>
            <a:r>
              <a:rPr lang="en-GB" sz="1200" b="0" kern="1200" dirty="0">
                <a:solidFill>
                  <a:schemeClr val="tx1"/>
                </a:solidFill>
                <a:effectLst/>
                <a:latin typeface="+mn-lt"/>
                <a:ea typeface="+mn-ea"/>
                <a:cs typeface="+mn-cs"/>
              </a:rPr>
              <a:t>•        blood clots (over cuts)</a:t>
            </a:r>
          </a:p>
          <a:p>
            <a:r>
              <a:rPr lang="en-GB" sz="1200" b="0" kern="1200" dirty="0">
                <a:solidFill>
                  <a:schemeClr val="tx1"/>
                </a:solidFill>
                <a:effectLst/>
                <a:latin typeface="+mn-lt"/>
                <a:ea typeface="+mn-ea"/>
                <a:cs typeface="+mn-cs"/>
              </a:rPr>
              <a:t>•        nose (hairs) catch particles (breathed in)</a:t>
            </a:r>
          </a:p>
          <a:p>
            <a:r>
              <a:rPr lang="en-GB" sz="1200" b="0" kern="1200" dirty="0">
                <a:solidFill>
                  <a:schemeClr val="tx1"/>
                </a:solidFill>
                <a:effectLst/>
                <a:latin typeface="+mn-lt"/>
                <a:ea typeface="+mn-ea"/>
                <a:cs typeface="+mn-cs"/>
              </a:rPr>
              <a:t>•        mucus (in trachea / bronchi) traps microorganisms</a:t>
            </a:r>
          </a:p>
          <a:p>
            <a:r>
              <a:rPr lang="en-GB" sz="1200" b="0" kern="1200" dirty="0">
                <a:solidFill>
                  <a:schemeClr val="tx1"/>
                </a:solidFill>
                <a:effectLst/>
                <a:latin typeface="+mn-lt"/>
                <a:ea typeface="+mn-ea"/>
                <a:cs typeface="+mn-cs"/>
              </a:rPr>
              <a:t>•        acid in stomach kills microorganisms</a:t>
            </a:r>
          </a:p>
          <a:p>
            <a:r>
              <a:rPr lang="en-GB" sz="1200" b="1" kern="1200" dirty="0">
                <a:solidFill>
                  <a:schemeClr val="tx1"/>
                </a:solidFill>
                <a:effectLst/>
                <a:latin typeface="+mn-lt"/>
                <a:ea typeface="+mn-ea"/>
                <a:cs typeface="+mn-cs"/>
              </a:rPr>
              <a:t>2</a:t>
            </a:r>
          </a:p>
          <a:p>
            <a:r>
              <a:rPr lang="en-GB" sz="1200" b="0" i="0" kern="1200" dirty="0">
                <a:solidFill>
                  <a:schemeClr val="tx1"/>
                </a:solidFill>
                <a:effectLst/>
                <a:latin typeface="+mn-lt"/>
                <a:ea typeface="+mn-ea"/>
                <a:cs typeface="+mn-cs"/>
              </a:rPr>
              <a:t>(c)     because measles is a virus</a:t>
            </a:r>
          </a:p>
          <a:p>
            <a:br>
              <a:rPr lang="en-GB" sz="1200" b="0" kern="1200" dirty="0">
                <a:solidFill>
                  <a:schemeClr val="tx1"/>
                </a:solidFill>
                <a:effectLst/>
                <a:latin typeface="+mn-lt"/>
                <a:ea typeface="+mn-ea"/>
                <a:cs typeface="+mn-cs"/>
              </a:rPr>
            </a:br>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46</a:t>
            </a:fld>
            <a:endParaRPr lang="en-GB"/>
          </a:p>
        </p:txBody>
      </p:sp>
    </p:spTree>
    <p:extLst>
      <p:ext uri="{BB962C8B-B14F-4D97-AF65-F5344CB8AC3E}">
        <p14:creationId xmlns:p14="http://schemas.microsoft.com/office/powerpoint/2010/main" val="195373380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b="0" i="0" kern="1200" dirty="0">
                <a:solidFill>
                  <a:schemeClr val="tx1"/>
                </a:solidFill>
                <a:effectLst/>
                <a:latin typeface="+mn-lt"/>
                <a:ea typeface="+mn-ea"/>
                <a:cs typeface="+mn-cs"/>
              </a:rPr>
              <a:t>   any </a:t>
            </a:r>
            <a:r>
              <a:rPr lang="en-GB" sz="1200" b="1" i="0" kern="1200" dirty="0">
                <a:solidFill>
                  <a:schemeClr val="tx1"/>
                </a:solidFill>
                <a:effectLst/>
                <a:latin typeface="+mn-lt"/>
                <a:ea typeface="+mn-ea"/>
                <a:cs typeface="+mn-cs"/>
              </a:rPr>
              <a:t>three</a:t>
            </a:r>
            <a:r>
              <a:rPr lang="en-GB" sz="1200" b="0" i="0" kern="1200" dirty="0">
                <a:solidFill>
                  <a:schemeClr val="tx1"/>
                </a:solidFill>
                <a:effectLst/>
                <a:latin typeface="+mn-lt"/>
                <a:ea typeface="+mn-ea"/>
                <a:cs typeface="+mn-cs"/>
              </a:rPr>
              <a:t> from:</a:t>
            </a:r>
          </a:p>
          <a:p>
            <a:r>
              <a:rPr lang="en-GB" sz="1200" b="0" i="0" kern="1200" dirty="0">
                <a:solidFill>
                  <a:schemeClr val="tx1"/>
                </a:solidFill>
                <a:effectLst/>
                <a:latin typeface="+mn-lt"/>
                <a:ea typeface="+mn-ea"/>
                <a:cs typeface="+mn-cs"/>
              </a:rPr>
              <a:t>(to test for)</a:t>
            </a:r>
          </a:p>
          <a:p>
            <a:r>
              <a:rPr lang="en-GB" sz="1200" b="0" i="0" kern="1200" dirty="0">
                <a:solidFill>
                  <a:schemeClr val="tx1"/>
                </a:solidFill>
                <a:effectLst/>
                <a:latin typeface="+mn-lt"/>
                <a:ea typeface="+mn-ea"/>
                <a:cs typeface="+mn-cs"/>
              </a:rPr>
              <a:t>•         toxicity / check not poisonous / not harmful</a:t>
            </a:r>
          </a:p>
          <a:p>
            <a:r>
              <a:rPr lang="en-GB" sz="1200" b="0" i="1" kern="1200" dirty="0">
                <a:solidFill>
                  <a:schemeClr val="tx1"/>
                </a:solidFill>
                <a:effectLst/>
                <a:latin typeface="+mn-lt"/>
                <a:ea typeface="+mn-ea"/>
                <a:cs typeface="+mn-cs"/>
              </a:rPr>
              <a:t>allow side-effect</a:t>
            </a:r>
            <a:br>
              <a:rPr lang="en-GB" sz="1200" b="0" i="1" kern="1200" dirty="0">
                <a:solidFill>
                  <a:schemeClr val="tx1"/>
                </a:solidFill>
                <a:effectLst/>
                <a:latin typeface="+mn-lt"/>
                <a:ea typeface="+mn-ea"/>
                <a:cs typeface="+mn-cs"/>
              </a:rPr>
            </a:br>
            <a:r>
              <a:rPr lang="en-GB" sz="1200" b="0" i="1" kern="1200" dirty="0">
                <a:solidFill>
                  <a:schemeClr val="tx1"/>
                </a:solidFill>
                <a:effectLst/>
                <a:latin typeface="+mn-lt"/>
                <a:ea typeface="+mn-ea"/>
                <a:cs typeface="+mn-cs"/>
              </a:rPr>
              <a:t>allow converse</a:t>
            </a:r>
          </a:p>
          <a:p>
            <a:r>
              <a:rPr lang="en-GB" sz="1200" b="0" i="0" kern="1200" dirty="0">
                <a:solidFill>
                  <a:schemeClr val="tx1"/>
                </a:solidFill>
                <a:effectLst/>
                <a:latin typeface="+mn-lt"/>
                <a:ea typeface="+mn-ea"/>
                <a:cs typeface="+mn-cs"/>
              </a:rPr>
              <a:t>•         interaction with other drugs</a:t>
            </a:r>
          </a:p>
          <a:p>
            <a:r>
              <a:rPr lang="en-GB" sz="1200" b="0" i="0" kern="1200" dirty="0">
                <a:solidFill>
                  <a:schemeClr val="tx1"/>
                </a:solidFill>
                <a:effectLst/>
                <a:latin typeface="+mn-lt"/>
                <a:ea typeface="+mn-ea"/>
                <a:cs typeface="+mn-cs"/>
              </a:rPr>
              <a:t>•         efficacy </a:t>
            </a:r>
            <a:r>
              <a:rPr lang="en-GB" sz="1200" b="1" i="0" kern="1200" dirty="0">
                <a:solidFill>
                  <a:schemeClr val="tx1"/>
                </a:solidFill>
                <a:effectLst/>
                <a:latin typeface="+mn-lt"/>
                <a:ea typeface="+mn-ea"/>
                <a:cs typeface="+mn-cs"/>
              </a:rPr>
              <a:t>or</a:t>
            </a:r>
            <a:r>
              <a:rPr lang="en-GB" sz="1200" b="0" i="0" kern="1200" dirty="0">
                <a:solidFill>
                  <a:schemeClr val="tx1"/>
                </a:solidFill>
                <a:effectLst/>
                <a:latin typeface="+mn-lt"/>
                <a:ea typeface="+mn-ea"/>
                <a:cs typeface="+mn-cs"/>
              </a:rPr>
              <a:t> to see if they work </a:t>
            </a:r>
            <a:r>
              <a:rPr lang="en-GB" sz="1200" b="1" i="0" kern="1200" dirty="0">
                <a:solidFill>
                  <a:schemeClr val="tx1"/>
                </a:solidFill>
                <a:effectLst/>
                <a:latin typeface="+mn-lt"/>
                <a:ea typeface="+mn-ea"/>
                <a:cs typeface="+mn-cs"/>
              </a:rPr>
              <a:t>or</a:t>
            </a:r>
            <a:r>
              <a:rPr lang="en-GB" sz="1200" b="0" i="0" kern="1200" dirty="0">
                <a:solidFill>
                  <a:schemeClr val="tx1"/>
                </a:solidFill>
                <a:effectLst/>
                <a:latin typeface="+mn-lt"/>
                <a:ea typeface="+mn-ea"/>
                <a:cs typeface="+mn-cs"/>
              </a:rPr>
              <a:t> check if they treat the disease</a:t>
            </a:r>
          </a:p>
          <a:p>
            <a:r>
              <a:rPr lang="en-GB" sz="1200" b="0" i="1" kern="1200" dirty="0">
                <a:solidFill>
                  <a:schemeClr val="tx1"/>
                </a:solidFill>
                <a:effectLst/>
                <a:latin typeface="+mn-lt"/>
                <a:ea typeface="+mn-ea"/>
                <a:cs typeface="+mn-cs"/>
              </a:rPr>
              <a:t>allow converse</a:t>
            </a:r>
          </a:p>
          <a:p>
            <a:r>
              <a:rPr lang="en-GB" sz="1200" b="0" i="0" kern="1200" dirty="0">
                <a:solidFill>
                  <a:schemeClr val="tx1"/>
                </a:solidFill>
                <a:effectLst/>
                <a:latin typeface="+mn-lt"/>
                <a:ea typeface="+mn-ea"/>
                <a:cs typeface="+mn-cs"/>
              </a:rPr>
              <a:t>•         dosage </a:t>
            </a:r>
            <a:r>
              <a:rPr lang="en-GB" sz="1200" b="1" i="0" kern="1200" dirty="0">
                <a:solidFill>
                  <a:schemeClr val="tx1"/>
                </a:solidFill>
                <a:effectLst/>
                <a:latin typeface="+mn-lt"/>
                <a:ea typeface="+mn-ea"/>
                <a:cs typeface="+mn-cs"/>
              </a:rPr>
              <a:t>or</a:t>
            </a:r>
            <a:r>
              <a:rPr lang="en-GB" sz="1200" b="0" i="0" kern="1200" dirty="0">
                <a:solidFill>
                  <a:schemeClr val="tx1"/>
                </a:solidFill>
                <a:effectLst/>
                <a:latin typeface="+mn-lt"/>
                <a:ea typeface="+mn-ea"/>
                <a:cs typeface="+mn-cs"/>
              </a:rPr>
              <a:t> how much is needed</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47</a:t>
            </a:fld>
            <a:endParaRPr lang="en-GB"/>
          </a:p>
        </p:txBody>
      </p:sp>
    </p:spTree>
    <p:extLst>
      <p:ext uri="{BB962C8B-B14F-4D97-AF65-F5344CB8AC3E}">
        <p14:creationId xmlns:p14="http://schemas.microsoft.com/office/powerpoint/2010/main" val="17897205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effectLst/>
              </a:rPr>
              <a:t>Level 3 (5–6 marks):</a:t>
            </a:r>
          </a:p>
          <a:p>
            <a:r>
              <a:rPr lang="en-GB" b="1" dirty="0">
                <a:effectLst/>
              </a:rPr>
              <a:t>A coherent method is described with relevant detail, which demonstrates a broad understanding of the relevant techniques and procedures. The steps in the method are logically ordered. The method would lead to the production of valid results.</a:t>
            </a:r>
          </a:p>
          <a:p>
            <a:r>
              <a:rPr lang="en-GB" b="1" dirty="0">
                <a:effectLst/>
              </a:rPr>
              <a:t>Level 2 (3–4 marks):</a:t>
            </a:r>
          </a:p>
          <a:p>
            <a:r>
              <a:rPr lang="en-GB" b="1" dirty="0">
                <a:effectLst/>
              </a:rPr>
              <a:t>The bulk of the method is described with mostly relevant detail, which demonstrates a reasonable understanding of the relevant scientific techniques and procedures. The</a:t>
            </a:r>
            <a:br>
              <a:rPr lang="en-GB" b="1" dirty="0">
                <a:effectLst/>
              </a:rPr>
            </a:br>
            <a:r>
              <a:rPr lang="en-GB" b="1" dirty="0">
                <a:effectLst/>
              </a:rPr>
              <a:t>method may not be in a completely logical order and may be missing some detail.</a:t>
            </a:r>
          </a:p>
          <a:p>
            <a:r>
              <a:rPr lang="en-GB" b="1" dirty="0">
                <a:effectLst/>
              </a:rPr>
              <a:t>Level 1 (1–2 marks):</a:t>
            </a:r>
          </a:p>
          <a:p>
            <a:r>
              <a:rPr lang="en-GB" b="1" dirty="0">
                <a:effectLst/>
              </a:rPr>
              <a:t>Simple statements are made which demonstrate some understanding of some of the relevant scientific techniques and procedures. The response may lack a logical structure and would not lead to the production of valid results.</a:t>
            </a:r>
          </a:p>
          <a:p>
            <a:r>
              <a:rPr lang="en-GB" b="1" dirty="0">
                <a:effectLst/>
              </a:rPr>
              <a:t>0 marks:</a:t>
            </a:r>
          </a:p>
          <a:p>
            <a:r>
              <a:rPr lang="en-GB" b="1" dirty="0">
                <a:effectLst/>
              </a:rPr>
              <a:t>No relevant content</a:t>
            </a:r>
          </a:p>
          <a:p>
            <a:r>
              <a:rPr lang="en-GB" b="1" dirty="0">
                <a:effectLst/>
              </a:rPr>
              <a:t>Indicative content</a:t>
            </a:r>
          </a:p>
          <a:p>
            <a:r>
              <a:rPr lang="en-GB" b="1" dirty="0">
                <a:effectLst/>
              </a:rPr>
              <a:t>•        description of how the apparatus would be used</a:t>
            </a:r>
          </a:p>
          <a:p>
            <a:r>
              <a:rPr lang="en-GB" b="1" dirty="0">
                <a:effectLst/>
              </a:rPr>
              <a:t>•        reference to control intensity of light / brightness</a:t>
            </a:r>
          </a:p>
          <a:p>
            <a:r>
              <a:rPr lang="en-GB" b="1" dirty="0">
                <a:effectLst/>
              </a:rPr>
              <a:t>•        use of ruler to measure distance of light from beaker / pondweed</a:t>
            </a:r>
          </a:p>
          <a:p>
            <a:r>
              <a:rPr lang="en-GB" b="1" dirty="0">
                <a:effectLst/>
              </a:rPr>
              <a:t>•        reference to varying colour of light or use of different filters</a:t>
            </a:r>
          </a:p>
          <a:p>
            <a:r>
              <a:rPr lang="en-GB" b="1" dirty="0">
                <a:effectLst/>
              </a:rPr>
              <a:t>•        plant releases gas / oxygen</a:t>
            </a:r>
          </a:p>
          <a:p>
            <a:r>
              <a:rPr lang="en-GB" b="1" dirty="0">
                <a:effectLst/>
              </a:rPr>
              <a:t>•        measure number of bubbles / volume of gas produced</a:t>
            </a:r>
          </a:p>
          <a:p>
            <a:r>
              <a:rPr lang="en-GB" b="1" dirty="0">
                <a:effectLst/>
              </a:rPr>
              <a:t>•        same length of time</a:t>
            </a:r>
          </a:p>
          <a:p>
            <a:r>
              <a:rPr lang="en-GB" b="1" dirty="0">
                <a:effectLst/>
              </a:rPr>
              <a:t>•        reference to control of temperature</a:t>
            </a:r>
          </a:p>
          <a:p>
            <a:r>
              <a:rPr lang="en-GB" b="1" dirty="0">
                <a:effectLst/>
              </a:rPr>
              <a:t>•        reference to control / supply of carbon dioxide in water</a:t>
            </a:r>
          </a:p>
          <a:p>
            <a:r>
              <a:rPr lang="en-GB" b="1" dirty="0">
                <a:effectLst/>
              </a:rPr>
              <a:t>•        do repeats and calculate a mean</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54</a:t>
            </a:fld>
            <a:endParaRPr lang="en-GB"/>
          </a:p>
        </p:txBody>
      </p:sp>
    </p:spTree>
    <p:extLst>
      <p:ext uri="{BB962C8B-B14F-4D97-AF65-F5344CB8AC3E}">
        <p14:creationId xmlns:p14="http://schemas.microsoft.com/office/powerpoint/2010/main" val="323017703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effectLst/>
              </a:rPr>
              <a:t>(a)     (</a:t>
            </a:r>
            <a:r>
              <a:rPr lang="en-GB" b="1" dirty="0" err="1">
                <a:effectLst/>
              </a:rPr>
              <a:t>i</a:t>
            </a:r>
            <a:r>
              <a:rPr lang="en-GB" b="1" dirty="0">
                <a:effectLst/>
              </a:rPr>
              <a:t>)      LHS = water</a:t>
            </a:r>
          </a:p>
          <a:p>
            <a:r>
              <a:rPr lang="en-GB" b="1" dirty="0">
                <a:effectLst/>
              </a:rPr>
              <a:t>accept H</a:t>
            </a:r>
            <a:r>
              <a:rPr lang="en-GB" b="1" baseline="-25000" dirty="0">
                <a:effectLst/>
              </a:rPr>
              <a:t>2</a:t>
            </a:r>
            <a:r>
              <a:rPr lang="en-GB" b="1" dirty="0">
                <a:effectLst/>
              </a:rPr>
              <a:t>O</a:t>
            </a:r>
          </a:p>
          <a:p>
            <a:r>
              <a:rPr lang="en-GB" b="1" dirty="0">
                <a:effectLst/>
              </a:rPr>
              <a:t>do not accept H</a:t>
            </a:r>
            <a:r>
              <a:rPr lang="en-GB" b="1" baseline="30000" dirty="0">
                <a:effectLst/>
              </a:rPr>
              <a:t>2</a:t>
            </a:r>
            <a:r>
              <a:rPr lang="en-GB" b="1" dirty="0">
                <a:effectLst/>
              </a:rPr>
              <a:t>O / H2O</a:t>
            </a:r>
          </a:p>
          <a:p>
            <a:r>
              <a:rPr lang="en-GB" b="1" dirty="0">
                <a:effectLst/>
              </a:rPr>
              <a:t>1</a:t>
            </a:r>
          </a:p>
          <a:p>
            <a:r>
              <a:rPr lang="en-GB" b="1" dirty="0">
                <a:effectLst/>
              </a:rPr>
              <a:t>RHS = oxygen</a:t>
            </a:r>
          </a:p>
          <a:p>
            <a:r>
              <a:rPr lang="en-GB" b="1" dirty="0">
                <a:effectLst/>
              </a:rPr>
              <a:t>accept O</a:t>
            </a:r>
            <a:r>
              <a:rPr lang="en-GB" b="1" baseline="-25000" dirty="0">
                <a:effectLst/>
              </a:rPr>
              <a:t>2</a:t>
            </a:r>
            <a:endParaRPr lang="en-GB" b="1" dirty="0">
              <a:effectLst/>
            </a:endParaRPr>
          </a:p>
          <a:p>
            <a:r>
              <a:rPr lang="en-GB" b="1" dirty="0">
                <a:effectLst/>
              </a:rPr>
              <a:t>do not accept O / O</a:t>
            </a:r>
            <a:r>
              <a:rPr lang="en-GB" b="1" baseline="30000" dirty="0">
                <a:effectLst/>
              </a:rPr>
              <a:t>2</a:t>
            </a:r>
            <a:r>
              <a:rPr lang="en-GB" b="1" dirty="0">
                <a:effectLst/>
              </a:rPr>
              <a:t> / O2</a:t>
            </a:r>
          </a:p>
          <a:p>
            <a:r>
              <a:rPr lang="en-GB" b="1" dirty="0">
                <a:effectLst/>
              </a:rPr>
              <a:t>1</a:t>
            </a:r>
          </a:p>
          <a:p>
            <a:r>
              <a:rPr lang="en-GB" b="1" dirty="0">
                <a:effectLst/>
              </a:rPr>
              <a:t>(ii)     light / sunlight</a:t>
            </a:r>
          </a:p>
          <a:p>
            <a:r>
              <a:rPr lang="en-GB" b="1" dirty="0">
                <a:effectLst/>
              </a:rPr>
              <a:t>ignore solar / sun / sunshine</a:t>
            </a:r>
          </a:p>
          <a:p>
            <a:r>
              <a:rPr lang="en-GB" b="1" dirty="0">
                <a:effectLst/>
              </a:rPr>
              <a:t>do not allow thermal / heat</a:t>
            </a:r>
          </a:p>
          <a:p>
            <a:r>
              <a:rPr lang="en-GB" b="1" dirty="0">
                <a:effectLst/>
              </a:rPr>
              <a:t>1</a:t>
            </a:r>
          </a:p>
          <a:p>
            <a:r>
              <a:rPr lang="en-GB" b="1" dirty="0">
                <a:effectLst/>
              </a:rPr>
              <a:t>(iii)    chloroplasts</a:t>
            </a:r>
          </a:p>
          <a:p>
            <a:r>
              <a:rPr lang="en-GB" b="1" dirty="0">
                <a:effectLst/>
              </a:rPr>
              <a:t>allow chlorophyll</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55</a:t>
            </a:fld>
            <a:endParaRPr lang="en-GB"/>
          </a:p>
        </p:txBody>
      </p:sp>
    </p:spTree>
    <p:extLst>
      <p:ext uri="{BB962C8B-B14F-4D97-AF65-F5344CB8AC3E}">
        <p14:creationId xmlns:p14="http://schemas.microsoft.com/office/powerpoint/2010/main" val="32301770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effectLst/>
              </a:rPr>
              <a:t>any three from: </a:t>
            </a:r>
          </a:p>
          <a:p>
            <a:r>
              <a:rPr lang="en-GB" b="1" dirty="0">
                <a:effectLst/>
              </a:rPr>
              <a:t>•        for respiration / energy</a:t>
            </a:r>
          </a:p>
          <a:p>
            <a:r>
              <a:rPr lang="en-GB" b="1" dirty="0">
                <a:effectLst/>
              </a:rPr>
              <a:t>do not accept use energy for photosynthesis</a:t>
            </a:r>
          </a:p>
          <a:p>
            <a:r>
              <a:rPr lang="en-GB" b="1" dirty="0">
                <a:effectLst/>
              </a:rPr>
              <a:t>•        to make cellulose / starch</a:t>
            </a:r>
          </a:p>
          <a:p>
            <a:r>
              <a:rPr lang="en-GB" b="1" dirty="0">
                <a:effectLst/>
              </a:rPr>
              <a:t>accept named carbohydrate other than glucose</a:t>
            </a:r>
          </a:p>
          <a:p>
            <a:r>
              <a:rPr lang="en-GB" b="1" dirty="0">
                <a:effectLst/>
              </a:rPr>
              <a:t>•        to make lipid / fat / oil</a:t>
            </a:r>
          </a:p>
          <a:p>
            <a:r>
              <a:rPr lang="en-GB" b="1" dirty="0">
                <a:effectLst/>
              </a:rPr>
              <a:t>accept fatty acid / glycerol</a:t>
            </a:r>
          </a:p>
          <a:p>
            <a:r>
              <a:rPr lang="en-GB" b="1" dirty="0">
                <a:effectLst/>
              </a:rPr>
              <a:t>•        to make protein</a:t>
            </a:r>
          </a:p>
          <a:p>
            <a:r>
              <a:rPr lang="en-GB" b="1" dirty="0">
                <a:effectLst/>
              </a:rPr>
              <a:t>accept named protein / amino acid / named amino acid</a:t>
            </a:r>
          </a:p>
          <a:p>
            <a:r>
              <a:rPr lang="en-GB" b="1" dirty="0">
                <a:effectLst/>
              </a:rPr>
              <a:t>•        to build big molecules from small molecules / metabolism</a:t>
            </a:r>
          </a:p>
          <a:p>
            <a:r>
              <a:rPr lang="en-GB" b="1" dirty="0">
                <a:effectLst/>
              </a:rPr>
              <a:t>if no other marks awarded for making molecules allow 1 mark for growth / repair / new cells</a:t>
            </a:r>
          </a:p>
          <a:p>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56</a:t>
            </a:fld>
            <a:endParaRPr lang="en-GB"/>
          </a:p>
        </p:txBody>
      </p:sp>
    </p:spTree>
    <p:extLst>
      <p:ext uri="{BB962C8B-B14F-4D97-AF65-F5344CB8AC3E}">
        <p14:creationId xmlns:p14="http://schemas.microsoft.com/office/powerpoint/2010/main" val="323017703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Respire</a:t>
            </a:r>
          </a:p>
          <a:p>
            <a:r>
              <a:rPr lang="en-GB" dirty="0"/>
              <a:t>Oxygen/glucose</a:t>
            </a:r>
          </a:p>
          <a:p>
            <a:r>
              <a:rPr lang="en-GB" dirty="0"/>
              <a:t>Glucose/oxygen</a:t>
            </a:r>
          </a:p>
          <a:p>
            <a:r>
              <a:rPr lang="en-GB" dirty="0"/>
              <a:t>Blood</a:t>
            </a:r>
          </a:p>
          <a:p>
            <a:r>
              <a:rPr lang="en-GB" dirty="0"/>
              <a:t>Carbon dioxide/heat</a:t>
            </a:r>
          </a:p>
          <a:p>
            <a:r>
              <a:rPr lang="en-GB"/>
              <a:t>Heat/carbon dioxide</a:t>
            </a:r>
            <a:endParaRPr lang="en-GB" dirty="0"/>
          </a:p>
        </p:txBody>
      </p:sp>
      <p:sp>
        <p:nvSpPr>
          <p:cNvPr id="4" name="Slide Number Placeholder 3"/>
          <p:cNvSpPr>
            <a:spLocks noGrp="1"/>
          </p:cNvSpPr>
          <p:nvPr>
            <p:ph type="sldNum" sz="quarter" idx="10"/>
          </p:nvPr>
        </p:nvSpPr>
        <p:spPr/>
        <p:txBody>
          <a:bodyPr/>
          <a:lstStyle/>
          <a:p>
            <a:fld id="{DED491D0-8E1B-49C7-849B-A28568D94497}" type="slidenum">
              <a:rPr lang="en-GB" smtClean="0"/>
              <a:t>57</a:t>
            </a:fld>
            <a:endParaRPr lang="en-GB"/>
          </a:p>
        </p:txBody>
      </p:sp>
    </p:spTree>
    <p:extLst>
      <p:ext uri="{BB962C8B-B14F-4D97-AF65-F5344CB8AC3E}">
        <p14:creationId xmlns:p14="http://schemas.microsoft.com/office/powerpoint/2010/main" val="323017703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inv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Rectangle 8"/>
          <p:cNvSpPr/>
          <p:nvPr/>
        </p:nvSpPr>
        <p:spPr>
          <a:xfrm>
            <a:off x="2832533" y="1371600"/>
            <a:ext cx="9359467" cy="2971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10" name="Rectangle 9"/>
          <p:cNvSpPr/>
          <p:nvPr/>
        </p:nvSpPr>
        <p:spPr>
          <a:xfrm>
            <a:off x="2832533" y="4462272"/>
            <a:ext cx="9359467" cy="103327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ctrTitle"/>
          </p:nvPr>
        </p:nvSpPr>
        <p:spPr bwMode="black">
          <a:xfrm>
            <a:off x="3175199" y="1943842"/>
            <a:ext cx="8500062" cy="2387600"/>
          </a:xfrm>
        </p:spPr>
        <p:txBody>
          <a:bodyPr anchor="b"/>
          <a:lstStyle>
            <a:lvl1pPr algn="l">
              <a:lnSpc>
                <a:spcPct val="90000"/>
              </a:lnSpc>
              <a:defRPr sz="6000" b="1">
                <a:solidFill>
                  <a:schemeClr val="tx1"/>
                </a:solidFill>
              </a:defRPr>
            </a:lvl1pPr>
          </a:lstStyle>
          <a:p>
            <a:r>
              <a:rPr lang="en-US"/>
              <a:t>Click to edit Master title style</a:t>
            </a:r>
            <a:endParaRPr/>
          </a:p>
        </p:txBody>
      </p:sp>
      <p:sp>
        <p:nvSpPr>
          <p:cNvPr id="3" name="Subtitle 2"/>
          <p:cNvSpPr>
            <a:spLocks noGrp="1"/>
          </p:cNvSpPr>
          <p:nvPr>
            <p:ph type="subTitle" idx="1"/>
          </p:nvPr>
        </p:nvSpPr>
        <p:spPr>
          <a:xfrm>
            <a:off x="3175199" y="4538659"/>
            <a:ext cx="8500062" cy="865321"/>
          </a:xfrm>
        </p:spPr>
        <p:txBody>
          <a:bodyPr/>
          <a:lstStyle>
            <a:lvl1pPr marL="0" indent="0" algn="l">
              <a:spcBef>
                <a:spcPts val="0"/>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
        <p:nvSpPr>
          <p:cNvPr id="11" name="Date Placeholder 3"/>
          <p:cNvSpPr>
            <a:spLocks noGrp="1"/>
          </p:cNvSpPr>
          <p:nvPr>
            <p:ph type="dt" sz="half" idx="10"/>
          </p:nvPr>
        </p:nvSpPr>
        <p:spPr/>
        <p:txBody>
          <a:bodyPr/>
          <a:lstStyle>
            <a:lvl1pPr>
              <a:defRPr>
                <a:solidFill>
                  <a:schemeClr val="bg2"/>
                </a:solidFill>
              </a:defRPr>
            </a:lvl1pPr>
          </a:lstStyle>
          <a:p>
            <a:fld id="{2CCFE9AC-F15C-4FA0-A6F1-298829FA691D}" type="datetimeFigureOut">
              <a:rPr lang="en-US" smtClean="0"/>
              <a:pPr/>
              <a:t>6/10/2020</a:t>
            </a:fld>
            <a:endParaRPr lang="en-US" dirty="0"/>
          </a:p>
        </p:txBody>
      </p:sp>
      <p:sp>
        <p:nvSpPr>
          <p:cNvPr id="12" name="Footer Placeholder 4"/>
          <p:cNvSpPr>
            <a:spLocks noGrp="1"/>
          </p:cNvSpPr>
          <p:nvPr>
            <p:ph type="ftr" sz="quarter" idx="11"/>
          </p:nvPr>
        </p:nvSpPr>
        <p:spPr/>
        <p:txBody>
          <a:bodyPr/>
          <a:lstStyle>
            <a:lvl1pPr>
              <a:defRPr>
                <a:solidFill>
                  <a:schemeClr val="bg2"/>
                </a:solidFill>
              </a:defRPr>
            </a:lvl1pPr>
          </a:lstStyle>
          <a:p>
            <a:endParaRPr lang="en-US"/>
          </a:p>
        </p:txBody>
      </p:sp>
      <p:sp>
        <p:nvSpPr>
          <p:cNvPr id="13" name="Slide Number Placeholder 5"/>
          <p:cNvSpPr>
            <a:spLocks noGrp="1"/>
          </p:cNvSpPr>
          <p:nvPr>
            <p:ph type="sldNum" sz="quarter" idx="12"/>
          </p:nvPr>
        </p:nvSpPr>
        <p:spPr/>
        <p:txBody>
          <a:bodyPr/>
          <a:lstStyle>
            <a:lvl1pPr>
              <a:defRPr>
                <a:solidFill>
                  <a:schemeClr val="bg2"/>
                </a:solidFill>
              </a:defRPr>
            </a:lvl1pPr>
          </a:lstStyle>
          <a:p>
            <a:fld id="{BD266BE7-899D-4075-917F-DBDE33B6B692}" type="slidenum">
              <a:rPr lang="en-US" smtClean="0"/>
              <a:pPr/>
              <a:t>‹#›</a:t>
            </a:fld>
            <a:endParaRPr lang="en-US"/>
          </a:p>
        </p:txBody>
      </p:sp>
    </p:spTree>
    <p:extLst>
      <p:ext uri="{BB962C8B-B14F-4D97-AF65-F5344CB8AC3E}">
        <p14:creationId xmlns:p14="http://schemas.microsoft.com/office/powerpoint/2010/main" val="30475499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2CCFE9AC-F15C-4FA0-A6F1-298829FA691D}" type="datetimeFigureOut">
              <a:rPr lang="en-US"/>
              <a:t>6/10/2020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BD266BE7-899D-4075-917F-DBDE33B6B692}" type="slidenum">
              <a:rPr/>
              <a:t>‹#›</a:t>
            </a:fld>
            <a:endParaRPr/>
          </a:p>
        </p:txBody>
      </p:sp>
    </p:spTree>
    <p:extLst>
      <p:ext uri="{BB962C8B-B14F-4D97-AF65-F5344CB8AC3E}">
        <p14:creationId xmlns:p14="http://schemas.microsoft.com/office/powerpoint/2010/main" val="5413334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bwMode="inv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Rectangle 7"/>
          <p:cNvSpPr/>
          <p:nvPr/>
        </p:nvSpPr>
        <p:spPr>
          <a:xfrm>
            <a:off x="3502152" y="-20637"/>
            <a:ext cx="7315200" cy="43434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9" name="Rectangle 8"/>
          <p:cNvSpPr/>
          <p:nvPr/>
        </p:nvSpPr>
        <p:spPr>
          <a:xfrm>
            <a:off x="3502152" y="4462272"/>
            <a:ext cx="7315200" cy="171907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2" name="Title 1"/>
          <p:cNvSpPr>
            <a:spLocks noGrp="1"/>
          </p:cNvSpPr>
          <p:nvPr>
            <p:ph type="title"/>
          </p:nvPr>
        </p:nvSpPr>
        <p:spPr bwMode="black">
          <a:xfrm>
            <a:off x="3838015" y="658346"/>
            <a:ext cx="6597464" cy="3664417"/>
          </a:xfrm>
        </p:spPr>
        <p:txBody>
          <a:bodyPr anchor="b">
            <a:normAutofit/>
          </a:bodyPr>
          <a:lstStyle>
            <a:lvl1pPr>
              <a:lnSpc>
                <a:spcPct val="90000"/>
              </a:lnSpc>
              <a:defRPr sz="5000" b="1">
                <a:solidFill>
                  <a:schemeClr val="tx1"/>
                </a:solidFill>
              </a:defRPr>
            </a:lvl1pPr>
          </a:lstStyle>
          <a:p>
            <a:r>
              <a:rPr lang="en-US"/>
              <a:t>Click to edit Master title style</a:t>
            </a:r>
            <a:endParaRPr/>
          </a:p>
        </p:txBody>
      </p:sp>
      <p:sp>
        <p:nvSpPr>
          <p:cNvPr id="3" name="Text Placeholder 2"/>
          <p:cNvSpPr>
            <a:spLocks noGrp="1"/>
          </p:cNvSpPr>
          <p:nvPr>
            <p:ph type="body" idx="1"/>
          </p:nvPr>
        </p:nvSpPr>
        <p:spPr>
          <a:xfrm>
            <a:off x="3838014" y="4589463"/>
            <a:ext cx="6597465" cy="1500187"/>
          </a:xfrm>
        </p:spPr>
        <p:txBody>
          <a:bodyPr/>
          <a:lstStyle>
            <a:lvl1pPr marL="0" indent="0">
              <a:spcBef>
                <a:spcPts val="0"/>
              </a:spcBef>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bg2"/>
                </a:solidFill>
              </a:defRPr>
            </a:lvl1pPr>
          </a:lstStyle>
          <a:p>
            <a:fld id="{2CCFE9AC-F15C-4FA0-A6F1-298829FA691D}" type="datetimeFigureOut">
              <a:rPr lang="en-US" smtClean="0"/>
              <a:pPr/>
              <a:t>6/10/2020</a:t>
            </a:fld>
            <a:endParaRPr lang="en-US"/>
          </a:p>
        </p:txBody>
      </p:sp>
      <p:sp>
        <p:nvSpPr>
          <p:cNvPr id="5" name="Footer Placeholder 4"/>
          <p:cNvSpPr>
            <a:spLocks noGrp="1"/>
          </p:cNvSpPr>
          <p:nvPr>
            <p:ph type="ftr" sz="quarter" idx="11"/>
          </p:nvPr>
        </p:nvSpPr>
        <p:spPr/>
        <p:txBody>
          <a:bodyPr/>
          <a:lstStyle>
            <a:lvl1pPr>
              <a:defRPr>
                <a:solidFill>
                  <a:schemeClr val="bg2"/>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bg2"/>
                </a:solidFill>
              </a:defRPr>
            </a:lvl1pPr>
          </a:lstStyle>
          <a:p>
            <a:fld id="{BD266BE7-899D-4075-917F-DBDE33B6B692}" type="slidenum">
              <a:rPr lang="en-US" smtClean="0"/>
              <a:pPr/>
              <a:t>‹#›</a:t>
            </a:fld>
            <a:endParaRPr lang="en-US"/>
          </a:p>
        </p:txBody>
      </p:sp>
    </p:spTree>
    <p:extLst>
      <p:ext uri="{BB962C8B-B14F-4D97-AF65-F5344CB8AC3E}">
        <p14:creationId xmlns:p14="http://schemas.microsoft.com/office/powerpoint/2010/main" val="42824528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280160" y="2194560"/>
            <a:ext cx="4489704" cy="3986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415368" y="2194560"/>
            <a:ext cx="4493424" cy="398678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2CCFE9AC-F15C-4FA0-A6F1-298829FA691D}" type="datetimeFigureOut">
              <a:rPr lang="en-US"/>
              <a:t>6/10/2020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BD266BE7-899D-4075-917F-DBDE33B6B692}" type="slidenum">
              <a:rPr/>
              <a:t>‹#›</a:t>
            </a:fld>
            <a:endParaRPr/>
          </a:p>
        </p:txBody>
      </p:sp>
    </p:spTree>
    <p:extLst>
      <p:ext uri="{BB962C8B-B14F-4D97-AF65-F5344CB8AC3E}">
        <p14:creationId xmlns:p14="http://schemas.microsoft.com/office/powerpoint/2010/main" val="32010400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280160" y="1828456"/>
            <a:ext cx="4489704" cy="83069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80160" y="2743194"/>
            <a:ext cx="4489704" cy="343376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419088" y="1828456"/>
            <a:ext cx="4489704" cy="83069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9088" y="2743194"/>
            <a:ext cx="4489704" cy="343376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2CCFE9AC-F15C-4FA0-A6F1-298829FA691D}" type="datetimeFigureOut">
              <a:rPr lang="en-US"/>
              <a:t>6/10/2020</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BD266BE7-899D-4075-917F-DBDE33B6B692}" type="slidenum">
              <a:rPr/>
              <a:t>‹#›</a:t>
            </a:fld>
            <a:endParaRPr/>
          </a:p>
        </p:txBody>
      </p:sp>
    </p:spTree>
    <p:extLst>
      <p:ext uri="{BB962C8B-B14F-4D97-AF65-F5344CB8AC3E}">
        <p14:creationId xmlns:p14="http://schemas.microsoft.com/office/powerpoint/2010/main" val="42612869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2CCFE9AC-F15C-4FA0-A6F1-298829FA691D}" type="datetimeFigureOut">
              <a:rPr lang="en-US"/>
              <a:t>6/10/2020</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BD266BE7-899D-4075-917F-DBDE33B6B692}" type="slidenum">
              <a:rPr/>
              <a:t>‹#›</a:t>
            </a:fld>
            <a:endParaRPr/>
          </a:p>
        </p:txBody>
      </p:sp>
    </p:spTree>
    <p:extLst>
      <p:ext uri="{BB962C8B-B14F-4D97-AF65-F5344CB8AC3E}">
        <p14:creationId xmlns:p14="http://schemas.microsoft.com/office/powerpoint/2010/main" val="26416112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CFE9AC-F15C-4FA0-A6F1-298829FA691D}" type="datetimeFigureOut">
              <a:rPr lang="en-US"/>
              <a:t>6/10/2020</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BD266BE7-899D-4075-917F-DBDE33B6B692}" type="slidenum">
              <a:rPr/>
              <a:t>‹#›</a:t>
            </a:fld>
            <a:endParaRPr/>
          </a:p>
        </p:txBody>
      </p:sp>
    </p:spTree>
    <p:extLst>
      <p:ext uri="{BB962C8B-B14F-4D97-AF65-F5344CB8AC3E}">
        <p14:creationId xmlns:p14="http://schemas.microsoft.com/office/powerpoint/2010/main" val="18302962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lvl1pPr>
              <a:defRPr sz="3000"/>
            </a:lvl1pPr>
          </a:lstStyle>
          <a:p>
            <a:r>
              <a:rPr lang="en-US"/>
              <a:t>Click to edit Master title style</a:t>
            </a:r>
            <a:endParaRPr/>
          </a:p>
        </p:txBody>
      </p:sp>
      <p:sp>
        <p:nvSpPr>
          <p:cNvPr id="4" name="Text Placeholder 2"/>
          <p:cNvSpPr>
            <a:spLocks noGrp="1"/>
          </p:cNvSpPr>
          <p:nvPr>
            <p:ph type="body" sz="half" idx="2"/>
          </p:nvPr>
        </p:nvSpPr>
        <p:spPr>
          <a:xfrm>
            <a:off x="1291818" y="2465294"/>
            <a:ext cx="3834874" cy="3711669"/>
          </a:xfrm>
        </p:spPr>
        <p:txBody>
          <a:bodyPr>
            <a:normAutofit/>
          </a:bodyPr>
          <a:lstStyle>
            <a:lvl1pPr marL="0" indent="0">
              <a:spcBef>
                <a:spcPts val="1500"/>
              </a:spcBef>
              <a:buNone/>
              <a:defRPr sz="2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Content Placeholder 3"/>
          <p:cNvSpPr>
            <a:spLocks noGrp="1"/>
          </p:cNvSpPr>
          <p:nvPr>
            <p:ph idx="1"/>
          </p:nvPr>
        </p:nvSpPr>
        <p:spPr>
          <a:xfrm>
            <a:off x="5518897" y="2465294"/>
            <a:ext cx="5174504" cy="3711669"/>
          </a:xfrm>
        </p:spPr>
        <p:txBody>
          <a:bodyPr>
            <a:normAutofit/>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2CCFE9AC-F15C-4FA0-A6F1-298829FA691D}" type="datetimeFigureOut">
              <a:rPr lang="en-US"/>
              <a:t>6/10/2020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BD266BE7-899D-4075-917F-DBDE33B6B692}" type="slidenum">
              <a:rPr/>
              <a:t>‹#›</a:t>
            </a:fld>
            <a:endParaRPr/>
          </a:p>
        </p:txBody>
      </p:sp>
    </p:spTree>
    <p:extLst>
      <p:ext uri="{BB962C8B-B14F-4D97-AF65-F5344CB8AC3E}">
        <p14:creationId xmlns:p14="http://schemas.microsoft.com/office/powerpoint/2010/main" val="31147424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normAutofit/>
          </a:bodyPr>
          <a:lstStyle>
            <a:lvl1pPr>
              <a:defRPr sz="3000"/>
            </a:lvl1pPr>
          </a:lstStyle>
          <a:p>
            <a:r>
              <a:rPr lang="en-US"/>
              <a:t>Click to edit Master title style</a:t>
            </a:r>
            <a:endParaRPr/>
          </a:p>
        </p:txBody>
      </p:sp>
      <p:sp>
        <p:nvSpPr>
          <p:cNvPr id="4" name="Text Placeholder 3"/>
          <p:cNvSpPr>
            <a:spLocks noGrp="1"/>
          </p:cNvSpPr>
          <p:nvPr>
            <p:ph type="body" sz="half" idx="2"/>
          </p:nvPr>
        </p:nvSpPr>
        <p:spPr>
          <a:xfrm>
            <a:off x="1291819" y="2465293"/>
            <a:ext cx="3834874" cy="3711669"/>
          </a:xfrm>
        </p:spPr>
        <p:txBody>
          <a:bodyPr>
            <a:normAutofit/>
          </a:bodyPr>
          <a:lstStyle>
            <a:lvl1pPr marL="0" indent="0">
              <a:buNone/>
              <a:defRPr sz="22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3" name="Picture Placeholder 2" descr="An empty placeholder to add an image. Click on the placeholder and select the image that you wish to add"/>
          <p:cNvSpPr>
            <a:spLocks noGrp="1"/>
          </p:cNvSpPr>
          <p:nvPr>
            <p:ph type="pic" idx="1"/>
          </p:nvPr>
        </p:nvSpPr>
        <p:spPr>
          <a:xfrm>
            <a:off x="5518896" y="1828456"/>
            <a:ext cx="5389895" cy="5029544"/>
          </a:xfrm>
        </p:spPr>
        <p:txBody>
          <a:bodyPr tIns="1371600">
            <a:normAutofit/>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5" name="Date Placeholder 4"/>
          <p:cNvSpPr>
            <a:spLocks noGrp="1"/>
          </p:cNvSpPr>
          <p:nvPr>
            <p:ph type="dt" sz="half" idx="10"/>
          </p:nvPr>
        </p:nvSpPr>
        <p:spPr/>
        <p:txBody>
          <a:bodyPr/>
          <a:lstStyle/>
          <a:p>
            <a:fld id="{2CCFE9AC-F15C-4FA0-A6F1-298829FA691D}" type="datetimeFigureOut">
              <a:rPr lang="en-US"/>
              <a:t>6/10/2020</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BD266BE7-899D-4075-917F-DBDE33B6B692}" type="slidenum">
              <a:rPr/>
              <a:t>‹#›</a:t>
            </a:fld>
            <a:endParaRPr/>
          </a:p>
        </p:txBody>
      </p:sp>
    </p:spTree>
    <p:extLst>
      <p:ext uri="{BB962C8B-B14F-4D97-AF65-F5344CB8AC3E}">
        <p14:creationId xmlns:p14="http://schemas.microsoft.com/office/powerpoint/2010/main" val="4161366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2CCFE9AC-F15C-4FA0-A6F1-298829FA691D}" type="datetimeFigureOut">
              <a:rPr lang="en-US"/>
              <a:t>6/10/2020</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BD266BE7-899D-4075-917F-DBDE33B6B692}" type="slidenum">
              <a:rPr/>
              <a:t>‹#›</a:t>
            </a:fld>
            <a:endParaRPr/>
          </a:p>
        </p:txBody>
      </p:sp>
    </p:spTree>
    <p:extLst>
      <p:ext uri="{BB962C8B-B14F-4D97-AF65-F5344CB8AC3E}">
        <p14:creationId xmlns:p14="http://schemas.microsoft.com/office/powerpoint/2010/main" val="26644058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10" name="Rectangle 9"/>
          <p:cNvSpPr/>
          <p:nvPr/>
        </p:nvSpPr>
        <p:spPr>
          <a:xfrm rot="5400000">
            <a:off x="8267671" y="3370131"/>
            <a:ext cx="6858000" cy="11887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bwMode="invGray">
          <a:xfrm rot="5400000">
            <a:off x="7523375" y="2743540"/>
            <a:ext cx="6857433" cy="1371487"/>
          </a:xfrm>
          <a:prstGeom prst="rect">
            <a:avLst/>
          </a:prstGeom>
        </p:spPr>
      </p:pic>
      <p:sp>
        <p:nvSpPr>
          <p:cNvPr id="2" name="Vertical Title 1"/>
          <p:cNvSpPr>
            <a:spLocks noGrp="1"/>
          </p:cNvSpPr>
          <p:nvPr>
            <p:ph type="title" orient="vert"/>
          </p:nvPr>
        </p:nvSpPr>
        <p:spPr>
          <a:xfrm>
            <a:off x="10266348" y="462249"/>
            <a:ext cx="1370886" cy="5714714"/>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378199" y="462249"/>
            <a:ext cx="9693088" cy="571471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a:xfrm>
            <a:off x="378199" y="6356350"/>
            <a:ext cx="1971947" cy="365125"/>
          </a:xfrm>
        </p:spPr>
        <p:txBody>
          <a:bodyPr/>
          <a:lstStyle/>
          <a:p>
            <a:fld id="{2CCFE9AC-F15C-4FA0-A6F1-298829FA691D}" type="datetimeFigureOut">
              <a:rPr lang="en-US"/>
              <a:t>6/10/2020</a:t>
            </a:fld>
            <a:endParaRPr/>
          </a:p>
        </p:txBody>
      </p:sp>
      <p:sp>
        <p:nvSpPr>
          <p:cNvPr id="5" name="Footer Placeholder 4"/>
          <p:cNvSpPr>
            <a:spLocks noGrp="1"/>
          </p:cNvSpPr>
          <p:nvPr>
            <p:ph type="ftr" sz="quarter" idx="11"/>
          </p:nvPr>
        </p:nvSpPr>
        <p:spPr>
          <a:xfrm>
            <a:off x="2382374" y="6356350"/>
            <a:ext cx="5687786" cy="365125"/>
          </a:xfrm>
        </p:spPr>
        <p:txBody>
          <a:bodyPr/>
          <a:lstStyle/>
          <a:p>
            <a:endParaRPr/>
          </a:p>
        </p:txBody>
      </p:sp>
      <p:sp>
        <p:nvSpPr>
          <p:cNvPr id="6" name="Slide Number Placeholder 5"/>
          <p:cNvSpPr>
            <a:spLocks noGrp="1"/>
          </p:cNvSpPr>
          <p:nvPr>
            <p:ph type="sldNum" sz="quarter" idx="12"/>
          </p:nvPr>
        </p:nvSpPr>
        <p:spPr>
          <a:xfrm>
            <a:off x="8102389" y="6356350"/>
            <a:ext cx="1968898" cy="365125"/>
          </a:xfrm>
        </p:spPr>
        <p:txBody>
          <a:bodyPr/>
          <a:lstStyle/>
          <a:p>
            <a:fld id="{BD266BE7-899D-4075-917F-DBDE33B6B692}" type="slidenum">
              <a:rPr/>
              <a:t>‹#›</a:t>
            </a:fld>
            <a:endParaRPr/>
          </a:p>
        </p:txBody>
      </p:sp>
    </p:spTree>
    <p:extLst>
      <p:ext uri="{BB962C8B-B14F-4D97-AF65-F5344CB8AC3E}">
        <p14:creationId xmlns:p14="http://schemas.microsoft.com/office/powerpoint/2010/main" val="30294111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6/10/2020</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r>
              <a:rPr lang="en-US" dirty="0"/>
              <a:t>
              </a:t>
            </a:r>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15739335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dirty="0"/>
              <a:t>6/10/2020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1262635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6/10/2020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371992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dirty="0"/>
              <a:t>6/10/2020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64114541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dirty="0"/>
              <a:t>6/10/2020</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33988429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dirty="0"/>
              <a:t>6/10/2020</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42952716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6/10/2020</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10957815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6/10/2020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396022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6/10/2020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861345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6/10/2020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3147140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6/10/2020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9489320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6/10/2020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65556018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6/10/2020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27671145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6/10/2020</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20473898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6/10/2020</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350995189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6/10/2020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422792229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6/10/2020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extLst>
      <p:ext uri="{BB962C8B-B14F-4D97-AF65-F5344CB8AC3E}">
        <p14:creationId xmlns:p14="http://schemas.microsoft.com/office/powerpoint/2010/main" val="27059355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image" Target="../media/image5.jpeg"/><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347472"/>
            <a:ext cx="12188952" cy="11887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pic>
        <p:nvPicPr>
          <p:cNvPr id="8" name="Picture 7"/>
          <p:cNvPicPr>
            <a:picLocks noChangeAspect="1"/>
          </p:cNvPicPr>
          <p:nvPr/>
        </p:nvPicPr>
        <p:blipFill>
          <a:blip r:embed="rId13">
            <a:extLst>
              <a:ext uri="{28A0092B-C50C-407E-A947-70E740481C1C}">
                <a14:useLocalDpi xmlns:a14="http://schemas.microsoft.com/office/drawing/2010/main" val="0"/>
              </a:ext>
            </a:extLst>
          </a:blip>
          <a:stretch>
            <a:fillRect/>
          </a:stretch>
        </p:blipFill>
        <p:spPr bwMode="invGray">
          <a:xfrm>
            <a:off x="0" y="457200"/>
            <a:ext cx="12188952" cy="1371257"/>
          </a:xfrm>
          <a:prstGeom prst="rect">
            <a:avLst/>
          </a:prstGeom>
        </p:spPr>
      </p:pic>
      <p:sp>
        <p:nvSpPr>
          <p:cNvPr id="2" name="Title Placeholder 1"/>
          <p:cNvSpPr>
            <a:spLocks noGrp="1"/>
          </p:cNvSpPr>
          <p:nvPr>
            <p:ph type="title"/>
          </p:nvPr>
        </p:nvSpPr>
        <p:spPr bwMode="black">
          <a:xfrm>
            <a:off x="1280160" y="466343"/>
            <a:ext cx="9628632" cy="1362113"/>
          </a:xfrm>
          <a:prstGeom prst="rect">
            <a:avLst/>
          </a:prstGeom>
        </p:spPr>
        <p:txBody>
          <a:bodyPr vert="horz" lIns="91440" tIns="45720" rIns="91440" bIns="45720" rtlCol="0" anchor="ctr">
            <a:normAutofit/>
          </a:bodyPr>
          <a:lstStyle/>
          <a:p>
            <a:r>
              <a:rPr lang="en-US"/>
              <a:t>Click to edit Master title style</a:t>
            </a:r>
            <a:endParaRPr dirty="0"/>
          </a:p>
        </p:txBody>
      </p:sp>
      <p:sp>
        <p:nvSpPr>
          <p:cNvPr id="3" name="Text Placeholder 2"/>
          <p:cNvSpPr>
            <a:spLocks noGrp="1"/>
          </p:cNvSpPr>
          <p:nvPr>
            <p:ph type="body" idx="1"/>
          </p:nvPr>
        </p:nvSpPr>
        <p:spPr>
          <a:xfrm>
            <a:off x="1280160" y="2190749"/>
            <a:ext cx="9628632" cy="398621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dirty="0"/>
          </a:p>
        </p:txBody>
      </p:sp>
      <p:sp>
        <p:nvSpPr>
          <p:cNvPr id="4" name="Date Placeholder 3"/>
          <p:cNvSpPr>
            <a:spLocks noGrp="1"/>
          </p:cNvSpPr>
          <p:nvPr>
            <p:ph type="dt" sz="half" idx="2"/>
          </p:nvPr>
        </p:nvSpPr>
        <p:spPr>
          <a:xfrm>
            <a:off x="1280160" y="6356350"/>
            <a:ext cx="1971947" cy="365125"/>
          </a:xfrm>
          <a:prstGeom prst="rect">
            <a:avLst/>
          </a:prstGeom>
        </p:spPr>
        <p:txBody>
          <a:bodyPr vert="horz" lIns="91440" tIns="45720" rIns="91440" bIns="45720" rtlCol="0" anchor="ctr"/>
          <a:lstStyle>
            <a:lvl1pPr algn="l">
              <a:defRPr sz="1200" baseline="0">
                <a:solidFill>
                  <a:schemeClr val="tx1"/>
                </a:solidFill>
              </a:defRPr>
            </a:lvl1pPr>
          </a:lstStyle>
          <a:p>
            <a:fld id="{2CCFE9AC-F15C-4FA0-A6F1-298829FA691D}" type="datetimeFigureOut">
              <a:rPr lang="en-US" smtClean="0"/>
              <a:pPr/>
              <a:t>6/10/2020</a:t>
            </a:fld>
            <a:endParaRPr lang="en-US" dirty="0"/>
          </a:p>
        </p:txBody>
      </p:sp>
      <p:sp>
        <p:nvSpPr>
          <p:cNvPr id="5" name="Footer Placeholder 4"/>
          <p:cNvSpPr>
            <a:spLocks noGrp="1"/>
          </p:cNvSpPr>
          <p:nvPr>
            <p:ph type="ftr" sz="quarter" idx="3"/>
          </p:nvPr>
        </p:nvSpPr>
        <p:spPr>
          <a:xfrm>
            <a:off x="3252107" y="6356350"/>
            <a:ext cx="5687786" cy="365125"/>
          </a:xfrm>
          <a:prstGeom prst="rect">
            <a:avLst/>
          </a:prstGeom>
        </p:spPr>
        <p:txBody>
          <a:bodyPr vert="horz" lIns="91440" tIns="45720" rIns="91440" bIns="45720" rtlCol="0" anchor="ctr"/>
          <a:lstStyle>
            <a:lvl1pPr algn="ctr">
              <a:defRPr sz="1200" baseline="0">
                <a:solidFill>
                  <a:schemeClr val="tx1"/>
                </a:solidFill>
              </a:defRPr>
            </a:lvl1pPr>
          </a:lstStyle>
          <a:p>
            <a:endParaRPr lang="en-US"/>
          </a:p>
        </p:txBody>
      </p:sp>
      <p:sp>
        <p:nvSpPr>
          <p:cNvPr id="6" name="Slide Number Placeholder 5"/>
          <p:cNvSpPr>
            <a:spLocks noGrp="1"/>
          </p:cNvSpPr>
          <p:nvPr>
            <p:ph type="sldNum" sz="quarter" idx="4"/>
          </p:nvPr>
        </p:nvSpPr>
        <p:spPr>
          <a:xfrm>
            <a:off x="8939894" y="6356350"/>
            <a:ext cx="1968898" cy="365125"/>
          </a:xfrm>
          <a:prstGeom prst="rect">
            <a:avLst/>
          </a:prstGeom>
        </p:spPr>
        <p:txBody>
          <a:bodyPr vert="horz" lIns="91440" tIns="45720" rIns="91440" bIns="45720" rtlCol="0" anchor="ctr"/>
          <a:lstStyle>
            <a:lvl1pPr algn="r">
              <a:defRPr sz="1200" baseline="0">
                <a:solidFill>
                  <a:schemeClr val="tx1"/>
                </a:solidFill>
              </a:defRPr>
            </a:lvl1pPr>
          </a:lstStyle>
          <a:p>
            <a:fld id="{BD266BE7-899D-4075-917F-DBDE33B6B692}" type="slidenum">
              <a:rPr lang="en-US" smtClean="0"/>
              <a:pPr/>
              <a:t>‹#›</a:t>
            </a:fld>
            <a:endParaRPr lang="en-US"/>
          </a:p>
        </p:txBody>
      </p:sp>
    </p:spTree>
    <p:extLst>
      <p:ext uri="{BB962C8B-B14F-4D97-AF65-F5344CB8AC3E}">
        <p14:creationId xmlns:p14="http://schemas.microsoft.com/office/powerpoint/2010/main" val="287192102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5000"/>
        </a:lnSpc>
        <a:spcBef>
          <a:spcPct val="0"/>
        </a:spcBef>
        <a:buNone/>
        <a:defRPr sz="3000" kern="1200">
          <a:solidFill>
            <a:schemeClr val="bg1"/>
          </a:solidFill>
          <a:latin typeface="+mj-lt"/>
          <a:ea typeface="+mj-ea"/>
          <a:cs typeface="+mj-cs"/>
        </a:defRPr>
      </a:lvl1pPr>
    </p:titleStyle>
    <p:bodyStyle>
      <a:lvl1pPr marL="228600" indent="-228600" algn="l" defTabSz="914400" rtl="0" eaLnBrk="1" latinLnBrk="0" hangingPunct="1">
        <a:lnSpc>
          <a:spcPct val="100000"/>
        </a:lnSpc>
        <a:spcBef>
          <a:spcPts val="1500"/>
        </a:spcBef>
        <a:buFont typeface="Wingdings" panose="05000000000000000000" pitchFamily="2" charset="2"/>
        <a:buChar char="§"/>
        <a:defRPr sz="2200" kern="1200">
          <a:solidFill>
            <a:schemeClr val="tx1"/>
          </a:solidFill>
          <a:latin typeface="+mn-lt"/>
          <a:ea typeface="+mn-ea"/>
          <a:cs typeface="+mn-cs"/>
        </a:defRPr>
      </a:lvl1pPr>
      <a:lvl2pPr marL="685800" indent="-228600" algn="l" defTabSz="914400" rtl="0" eaLnBrk="1" latinLnBrk="0" hangingPunct="1">
        <a:lnSpc>
          <a:spcPct val="100000"/>
        </a:lnSpc>
        <a:spcBef>
          <a:spcPts val="300"/>
        </a:spcBef>
        <a:buFont typeface="Wingdings" panose="05000000000000000000" pitchFamily="2" charset="2"/>
        <a:buChar char="§"/>
        <a:defRPr sz="2000" kern="1200">
          <a:solidFill>
            <a:schemeClr val="tx1"/>
          </a:solidFill>
          <a:latin typeface="+mn-lt"/>
          <a:ea typeface="+mn-ea"/>
          <a:cs typeface="+mn-cs"/>
        </a:defRPr>
      </a:lvl2pPr>
      <a:lvl3pPr marL="1143000" indent="-228600" algn="l" defTabSz="914400" rtl="0" eaLnBrk="1" latinLnBrk="0" hangingPunct="1">
        <a:lnSpc>
          <a:spcPct val="100000"/>
        </a:lnSpc>
        <a:spcBef>
          <a:spcPts val="300"/>
        </a:spcBef>
        <a:buFont typeface="Wingdings" panose="05000000000000000000" pitchFamily="2" charset="2"/>
        <a:buChar char="§"/>
        <a:defRPr sz="1800" kern="1200">
          <a:solidFill>
            <a:schemeClr val="tx1"/>
          </a:solidFill>
          <a:latin typeface="+mn-lt"/>
          <a:ea typeface="+mn-ea"/>
          <a:cs typeface="+mn-cs"/>
        </a:defRPr>
      </a:lvl3pPr>
      <a:lvl4pPr marL="1600200" indent="-228600" algn="l" defTabSz="914400" rtl="0" eaLnBrk="1" latinLnBrk="0" hangingPunct="1">
        <a:lnSpc>
          <a:spcPct val="100000"/>
        </a:lnSpc>
        <a:spcBef>
          <a:spcPts val="0"/>
        </a:spcBef>
        <a:buFont typeface="Wingdings" panose="05000000000000000000" pitchFamily="2" charset="2"/>
        <a:buChar char="§"/>
        <a:defRPr sz="1600" kern="1200">
          <a:solidFill>
            <a:schemeClr val="tx1"/>
          </a:solidFill>
          <a:latin typeface="+mn-lt"/>
          <a:ea typeface="+mn-ea"/>
          <a:cs typeface="+mn-cs"/>
        </a:defRPr>
      </a:lvl4pPr>
      <a:lvl5pPr marL="2057400" indent="-228600" algn="l" defTabSz="914400" rtl="0" eaLnBrk="1" latinLnBrk="0" hangingPunct="1">
        <a:lnSpc>
          <a:spcPct val="100000"/>
        </a:lnSpc>
        <a:spcBef>
          <a:spcPts val="0"/>
        </a:spcBef>
        <a:buFont typeface="Wingdings" panose="05000000000000000000" pitchFamily="2" charset="2"/>
        <a:buChar char="§"/>
        <a:defRPr sz="1600" kern="1200">
          <a:solidFill>
            <a:schemeClr val="tx1"/>
          </a:solidFill>
          <a:latin typeface="+mn-lt"/>
          <a:ea typeface="+mn-ea"/>
          <a:cs typeface="+mn-cs"/>
        </a:defRPr>
      </a:lvl5pPr>
      <a:lvl6pPr marL="2514600" indent="-228600" algn="l" defTabSz="914400" rtl="0" eaLnBrk="1" latinLnBrk="0" hangingPunct="1">
        <a:lnSpc>
          <a:spcPct val="100000"/>
        </a:lnSpc>
        <a:spcBef>
          <a:spcPts val="0"/>
        </a:spcBef>
        <a:buFont typeface="Wingdings" panose="05000000000000000000" pitchFamily="2" charset="2"/>
        <a:buChar char="§"/>
        <a:defRPr sz="1600" kern="1200">
          <a:solidFill>
            <a:schemeClr val="tx1"/>
          </a:solidFill>
          <a:latin typeface="+mn-lt"/>
          <a:ea typeface="+mn-ea"/>
          <a:cs typeface="+mn-cs"/>
        </a:defRPr>
      </a:lvl6pPr>
      <a:lvl7pPr marL="2971800" indent="-228600" algn="l" defTabSz="914400" rtl="0" eaLnBrk="1" latinLnBrk="0" hangingPunct="1">
        <a:lnSpc>
          <a:spcPct val="100000"/>
        </a:lnSpc>
        <a:spcBef>
          <a:spcPts val="0"/>
        </a:spcBef>
        <a:buFont typeface="Wingdings" panose="05000000000000000000" pitchFamily="2" charset="2"/>
        <a:buChar char="§"/>
        <a:defRPr sz="1600" kern="1200">
          <a:solidFill>
            <a:schemeClr val="tx1"/>
          </a:solidFill>
          <a:latin typeface="+mn-lt"/>
          <a:ea typeface="+mn-ea"/>
          <a:cs typeface="+mn-cs"/>
        </a:defRPr>
      </a:lvl7pPr>
      <a:lvl8pPr marL="3429000" indent="-228600" algn="l" defTabSz="914400" rtl="0" eaLnBrk="1" latinLnBrk="0" hangingPunct="1">
        <a:lnSpc>
          <a:spcPct val="100000"/>
        </a:lnSpc>
        <a:spcBef>
          <a:spcPts val="0"/>
        </a:spcBef>
        <a:buFont typeface="Wingdings" panose="05000000000000000000" pitchFamily="2" charset="2"/>
        <a:buChar char="§"/>
        <a:defRPr sz="1600" kern="1200">
          <a:solidFill>
            <a:schemeClr val="tx1"/>
          </a:solidFill>
          <a:latin typeface="+mn-lt"/>
          <a:ea typeface="+mn-ea"/>
          <a:cs typeface="+mn-cs"/>
        </a:defRPr>
      </a:lvl8pPr>
      <a:lvl9pPr marL="3886200" indent="-228600" algn="l" defTabSz="914400" rtl="0" eaLnBrk="1" latinLnBrk="0" hangingPunct="1">
        <a:lnSpc>
          <a:spcPct val="100000"/>
        </a:lnSpc>
        <a:spcBef>
          <a:spcPts val="0"/>
        </a:spcBef>
        <a:buFont typeface="Wingdings" panose="05000000000000000000" pitchFamily="2" charset="2"/>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6/10/2020</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dirty="0"/>
              <a:t>
              </a:t>
            </a:r>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extLst>
      <p:ext uri="{BB962C8B-B14F-4D97-AF65-F5344CB8AC3E}">
        <p14:creationId xmlns:p14="http://schemas.microsoft.com/office/powerpoint/2010/main" val="280847166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slide" Target="slide16.xml"/><Relationship Id="rId7" Type="http://schemas.openxmlformats.org/officeDocument/2006/relationships/image" Target="../media/image7.gif"/><Relationship Id="rId2" Type="http://schemas.openxmlformats.org/officeDocument/2006/relationships/slide" Target="slide3.xml"/><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slide" Target="slide48.xml"/><Relationship Id="rId4" Type="http://schemas.openxmlformats.org/officeDocument/2006/relationships/slide" Target="slide37.xml"/><Relationship Id="rId9" Type="http://schemas.openxmlformats.org/officeDocument/2006/relationships/slide" Target="slide2.xml"/></Relationships>
</file>

<file path=ppt/slides/_rels/slide3.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google.co.uk/url?sa=i&amp;rct=j&amp;q=&amp;esrc=s&amp;frm=1&amp;source=images&amp;cd=&amp;cad=rja&amp;docid=qRqwRhoApPimpM&amp;tbnid=z0-uU4HpO97aKM:&amp;ved=0CAUQjRw&amp;url=http://revision-systems.co.uk/biology-cell-structures-and-specialised-cells/animal-and-plant-cells/&amp;ei=kBonUsicNqbA0QWF74DoBw&amp;bvm=bv.51495398,d.d2k&amp;psig=AFQjCNFW1_x_Ftklj8uwPaIIAdw579Kahg&amp;ust=1378380800688416" TargetMode="External"/><Relationship Id="rId1" Type="http://schemas.openxmlformats.org/officeDocument/2006/relationships/slideLayout" Target="../slideLayouts/slideLayout4.xml"/><Relationship Id="rId4" Type="http://schemas.openxmlformats.org/officeDocument/2006/relationships/slide" Target="slide2.xml"/></Relationships>
</file>

<file path=ppt/slides/_rels/slide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1.png"/><Relationship Id="rId1" Type="http://schemas.openxmlformats.org/officeDocument/2006/relationships/slideLayout" Target="../slideLayouts/slideLayout5.xml"/><Relationship Id="rId4" Type="http://schemas.openxmlformats.org/officeDocument/2006/relationships/hyperlink" Target="https://www.youtube.com/watch?v=M6gF-GjJ2xg" TargetMode="External"/></Relationships>
</file>

<file path=ppt/slides/_rels/slide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3.jpeg"/><Relationship Id="rId1" Type="http://schemas.openxmlformats.org/officeDocument/2006/relationships/slideLayout" Target="../slideLayouts/slideLayout4.xml"/><Relationship Id="rId4" Type="http://schemas.openxmlformats.org/officeDocument/2006/relationships/hyperlink" Target="https://www.youtube.com/watch?v=22V73bs4FAo" TargetMode="External"/></Relationships>
</file>

<file path=ppt/slides/_rels/slide9.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hyperlink" Target="https://www.youtube.com/watch?v=9db44fBrWrE"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4.xml"/><Relationship Id="rId5" Type="http://schemas.openxmlformats.org/officeDocument/2006/relationships/hyperlink" Target="https://www.youtube.com/watch?v=gksjprsbj5o" TargetMode="External"/><Relationship Id="rId4" Type="http://schemas.openxmlformats.org/officeDocument/2006/relationships/slide" Target="slide2.xml"/></Relationships>
</file>

<file path=ppt/slides/_rels/slide11.xml.rels><?xml version="1.0" encoding="UTF-8" standalone="yes"?>
<Relationships xmlns="http://schemas.openxmlformats.org/package/2006/relationships"><Relationship Id="rId3" Type="http://schemas.openxmlformats.org/officeDocument/2006/relationships/image" Target="../media/image18.gif"/><Relationship Id="rId2" Type="http://schemas.openxmlformats.org/officeDocument/2006/relationships/image" Target="../media/image17.png"/><Relationship Id="rId1" Type="http://schemas.openxmlformats.org/officeDocument/2006/relationships/slideLayout" Target="../slideLayouts/slideLayout4.xml"/><Relationship Id="rId4" Type="http://schemas.openxmlformats.org/officeDocument/2006/relationships/slide" Target="slide2.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xml"/><Relationship Id="rId1" Type="http://schemas.openxmlformats.org/officeDocument/2006/relationships/slideLayout" Target="../slideLayouts/slideLayout4.xml"/><Relationship Id="rId4" Type="http://schemas.openxmlformats.org/officeDocument/2006/relationships/slide" Target="slide2.xml"/></Relationships>
</file>

<file path=ppt/slides/_rels/slide1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4.xml"/><Relationship Id="rId4" Type="http://schemas.openxmlformats.org/officeDocument/2006/relationships/slide" Target="slide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slide" Target="slide2.xml"/></Relationships>
</file>

<file path=ppt/slides/_rels/slide1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slide" Target="slide2.xml"/></Relationships>
</file>

<file path=ppt/slides/_rels/slide16.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hyperlink" Target="https://www.youtube.com/watch?v=rlH1ym916Fo" TargetMode="External"/><Relationship Id="rId2" Type="http://schemas.openxmlformats.org/officeDocument/2006/relationships/slide" Target="slide2.xml"/><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hyperlink" Target="https://www.youtube.com/watch?v=eSbmJPSnwBs" TargetMode="External"/><Relationship Id="rId2" Type="http://schemas.openxmlformats.org/officeDocument/2006/relationships/slide" Target="slide2.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zbZxFxXN6m4" TargetMode="External"/><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fQsgZloXNPY" TargetMode="External"/><Relationship Id="rId2" Type="http://schemas.openxmlformats.org/officeDocument/2006/relationships/slide" Target="slide2.xml"/><Relationship Id="rId1" Type="http://schemas.openxmlformats.org/officeDocument/2006/relationships/slideLayout" Target="../slideLayouts/slideLayout4.xml"/><Relationship Id="rId4" Type="http://schemas.openxmlformats.org/officeDocument/2006/relationships/image" Target="../media/image24.png"/></Relationships>
</file>

<file path=ppt/slides/_rels/slide23.xml.rels><?xml version="1.0" encoding="UTF-8" standalone="yes"?>
<Relationships xmlns="http://schemas.openxmlformats.org/package/2006/relationships"><Relationship Id="rId3" Type="http://schemas.openxmlformats.org/officeDocument/2006/relationships/hyperlink" Target="https://www.youtube.com/watch?v=y1DsaAzYamQ" TargetMode="External"/><Relationship Id="rId2" Type="http://schemas.openxmlformats.org/officeDocument/2006/relationships/slide" Target="slide2.xml"/><Relationship Id="rId1" Type="http://schemas.openxmlformats.org/officeDocument/2006/relationships/slideLayout" Target="../slideLayouts/slideLayout4.xml"/><Relationship Id="rId4" Type="http://schemas.openxmlformats.org/officeDocument/2006/relationships/image" Target="../media/image25.jpeg"/></Relationships>
</file>

<file path=ppt/slides/_rels/slide24.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 Target="slide2.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slide" Target="slide2.xml"/><Relationship Id="rId1" Type="http://schemas.openxmlformats.org/officeDocument/2006/relationships/slideLayout" Target="../slideLayouts/slideLayout4.xml"/><Relationship Id="rId5" Type="http://schemas.openxmlformats.org/officeDocument/2006/relationships/hyperlink" Target="https://www.youtube.com/watch?v=EiUJ264xv5M" TargetMode="External"/><Relationship Id="rId4" Type="http://schemas.openxmlformats.org/officeDocument/2006/relationships/image" Target="../media/image29.jpeg"/></Relationships>
</file>

<file path=ppt/slides/_rels/slide2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youtube.com/watch?v=H6DrSG_KQjo" TargetMode="External"/><Relationship Id="rId2" Type="http://schemas.openxmlformats.org/officeDocument/2006/relationships/slide" Target="slide2.xml"/><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slide" Target="slide2.xml"/><Relationship Id="rId1" Type="http://schemas.openxmlformats.org/officeDocument/2006/relationships/slideLayout" Target="../slideLayouts/slideLayout2.xml"/><Relationship Id="rId4" Type="http://schemas.openxmlformats.org/officeDocument/2006/relationships/hyperlink" Target="https://www.youtube.com/watch?v=KMkmkpitAH0"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slide" Target="slide2.xml"/><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3" Type="http://schemas.openxmlformats.org/officeDocument/2006/relationships/hyperlink" Target="https://www.youtube.com/watch?v=9yTDokLRZs0" TargetMode="External"/><Relationship Id="rId2" Type="http://schemas.openxmlformats.org/officeDocument/2006/relationships/slide" Target="slide2.xml"/><Relationship Id="rId1" Type="http://schemas.openxmlformats.org/officeDocument/2006/relationships/slideLayout" Target="../slideLayouts/slideLayout4.xml"/><Relationship Id="rId4" Type="http://schemas.openxmlformats.org/officeDocument/2006/relationships/image" Target="../media/image32.jpeg"/></Relationships>
</file>

<file path=ppt/slides/_rels/slide32.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5.xml"/><Relationship Id="rId1" Type="http://schemas.openxmlformats.org/officeDocument/2006/relationships/slideLayout" Target="../slideLayouts/slideLayout4.xml"/><Relationship Id="rId4" Type="http://schemas.openxmlformats.org/officeDocument/2006/relationships/image" Target="../media/image33.png"/></Relationships>
</file>

<file path=ppt/slides/_rels/slide33.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34.png"/></Relationships>
</file>

<file path=ppt/slides/_rels/slide3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7.xml"/><Relationship Id="rId1" Type="http://schemas.openxmlformats.org/officeDocument/2006/relationships/slideLayout" Target="../slideLayouts/slideLayout4.xml"/><Relationship Id="rId4" Type="http://schemas.openxmlformats.org/officeDocument/2006/relationships/image" Target="../media/image35.png"/></Relationships>
</file>

<file path=ppt/slides/_rels/slide3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8.xml"/><Relationship Id="rId1" Type="http://schemas.openxmlformats.org/officeDocument/2006/relationships/slideLayout" Target="../slideLayouts/slideLayout4.xml"/><Relationship Id="rId4" Type="http://schemas.openxmlformats.org/officeDocument/2006/relationships/image" Target="../media/image36.png"/></Relationships>
</file>

<file path=ppt/slides/_rels/slide3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37.png"/></Relationships>
</file>

<file path=ppt/slides/_rels/slide37.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slide" Target="slide2.xml"/><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slide" Target="slide2.xml"/><Relationship Id="rId1" Type="http://schemas.openxmlformats.org/officeDocument/2006/relationships/slideLayout" Target="../slideLayouts/slideLayout4.xml"/><Relationship Id="rId4" Type="http://schemas.openxmlformats.org/officeDocument/2006/relationships/image" Target="../media/image40.jpeg"/></Relationships>
</file>

<file path=ppt/slides/_rels/slide41.xml.rels><?xml version="1.0" encoding="UTF-8" standalone="yes"?>
<Relationships xmlns="http://schemas.openxmlformats.org/package/2006/relationships"><Relationship Id="rId3" Type="http://schemas.openxmlformats.org/officeDocument/2006/relationships/hyperlink" Target="https://www.youtube.com/watch?v=aq-F4rNuj3Y" TargetMode="External"/><Relationship Id="rId2" Type="http://schemas.openxmlformats.org/officeDocument/2006/relationships/slide" Target="slide2.xml"/><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3" Type="http://schemas.openxmlformats.org/officeDocument/2006/relationships/hyperlink" Target="https://www.youtube.com/watch?v=bglXkienTSk" TargetMode="External"/><Relationship Id="rId2" Type="http://schemas.openxmlformats.org/officeDocument/2006/relationships/slide" Target="slide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slide" Target="slide2.xml"/><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hyperlink" Target="https://www.youtube.com/watch?v=CxHbQULzidY" TargetMode="External"/><Relationship Id="rId2" Type="http://schemas.openxmlformats.org/officeDocument/2006/relationships/slide" Target="slide2.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slide" Target="slide2.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0.xml"/><Relationship Id="rId1" Type="http://schemas.openxmlformats.org/officeDocument/2006/relationships/slideLayout" Target="../slideLayouts/slideLayout4.xml"/><Relationship Id="rId4" Type="http://schemas.openxmlformats.org/officeDocument/2006/relationships/image" Target="../media/image43.png"/></Relationships>
</file>

<file path=ppt/slides/_rels/slide4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44.png"/></Relationships>
</file>

<file path=ppt/slides/_rels/slide48.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https://www.youtube.com/watch?v=4myE2--XQn0" TargetMode="External"/><Relationship Id="rId2" Type="http://schemas.openxmlformats.org/officeDocument/2006/relationships/slide" Target="slide2.xml"/><Relationship Id="rId1" Type="http://schemas.openxmlformats.org/officeDocument/2006/relationships/slideLayout" Target="../slideLayouts/slideLayout4.xml"/></Relationships>
</file>

<file path=ppt/slides/_rels/slide50.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slide" Target="slide2.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hyperlink" Target="https://www.youtube.com/watch?v=HZtXLhm7ISA" TargetMode="External"/><Relationship Id="rId2" Type="http://schemas.openxmlformats.org/officeDocument/2006/relationships/slide" Target="slide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hyperlink" Target="https://www.youtube.com/watch?v=7ZQQUi2DPMw" TargetMode="External"/><Relationship Id="rId2" Type="http://schemas.openxmlformats.org/officeDocument/2006/relationships/slide" Target="slide2.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5.png"/></Relationships>
</file>

<file path=ppt/slides/_rels/slide55.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56.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57.xml.rels><?xml version="1.0" encoding="UTF-8" standalone="yes"?>
<Relationships xmlns="http://schemas.openxmlformats.org/package/2006/relationships"><Relationship Id="rId3" Type="http://schemas.openxmlformats.org/officeDocument/2006/relationships/slide" Target="slide2.xml"/><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4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AQA combined science trilogy</a:t>
            </a:r>
          </a:p>
        </p:txBody>
      </p:sp>
      <p:sp>
        <p:nvSpPr>
          <p:cNvPr id="3" name="Subtitle 2"/>
          <p:cNvSpPr>
            <a:spLocks noGrp="1"/>
          </p:cNvSpPr>
          <p:nvPr>
            <p:ph type="subTitle" idx="1"/>
          </p:nvPr>
        </p:nvSpPr>
        <p:spPr/>
        <p:txBody>
          <a:bodyPr>
            <a:normAutofit/>
          </a:bodyPr>
          <a:lstStyle/>
          <a:p>
            <a:r>
              <a:rPr lang="en-US" sz="3600" dirty="0"/>
              <a:t>Biology paper 1</a:t>
            </a:r>
          </a:p>
        </p:txBody>
      </p:sp>
    </p:spTree>
    <p:extLst>
      <p:ext uri="{BB962C8B-B14F-4D97-AF65-F5344CB8AC3E}">
        <p14:creationId xmlns:p14="http://schemas.microsoft.com/office/powerpoint/2010/main" val="1732698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Biology paper 1</a:t>
            </a:r>
          </a:p>
        </p:txBody>
      </p:sp>
      <p:sp>
        <p:nvSpPr>
          <p:cNvPr id="14" name="Content Placeholder 2"/>
          <p:cNvSpPr>
            <a:spLocks noGrp="1"/>
          </p:cNvSpPr>
          <p:nvPr>
            <p:ph idx="1"/>
          </p:nvPr>
        </p:nvSpPr>
        <p:spPr>
          <a:xfrm>
            <a:off x="927463" y="2360567"/>
            <a:ext cx="9628632" cy="3986213"/>
          </a:xfrm>
        </p:spPr>
        <p:txBody>
          <a:bodyPr>
            <a:normAutofit/>
          </a:bodyPr>
          <a:lstStyle/>
          <a:p>
            <a:pPr marL="0" indent="0">
              <a:buNone/>
            </a:pPr>
            <a:r>
              <a:rPr lang="en-GB" sz="4400" dirty="0">
                <a:hlinkClick r:id="rId2" action="ppaction://hlinksldjump"/>
              </a:rPr>
              <a:t>Cell biology</a:t>
            </a:r>
            <a:endParaRPr lang="en-GB" sz="4400" dirty="0"/>
          </a:p>
          <a:p>
            <a:pPr marL="0" indent="0">
              <a:buNone/>
            </a:pPr>
            <a:r>
              <a:rPr lang="en-GB" sz="4400" dirty="0">
                <a:hlinkClick r:id="rId3" action="ppaction://hlinksldjump"/>
              </a:rPr>
              <a:t>Organisation</a:t>
            </a:r>
            <a:endParaRPr lang="en-GB" sz="4400" dirty="0"/>
          </a:p>
          <a:p>
            <a:pPr marL="0" indent="0">
              <a:buNone/>
            </a:pPr>
            <a:r>
              <a:rPr lang="en-GB" sz="4400" dirty="0">
                <a:hlinkClick r:id="rId4" action="ppaction://hlinksldjump"/>
              </a:rPr>
              <a:t>Infection and response</a:t>
            </a:r>
            <a:endParaRPr lang="en-GB" sz="4400" dirty="0"/>
          </a:p>
          <a:p>
            <a:pPr marL="0" indent="0">
              <a:buNone/>
            </a:pPr>
            <a:r>
              <a:rPr lang="en-GB" sz="4400" dirty="0">
                <a:hlinkClick r:id="rId5" action="ppaction://hlinksldjump"/>
              </a:rPr>
              <a:t>Bioenergetics</a:t>
            </a:r>
            <a:endParaRPr lang="en-GB" sz="4400" dirty="0"/>
          </a:p>
          <a:p>
            <a:endParaRPr lang="en-US" dirty="0"/>
          </a:p>
        </p:txBody>
      </p:sp>
      <p:pic>
        <p:nvPicPr>
          <p:cNvPr id="1026" name="Picture 2" descr="Related image"/>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432555" y="962547"/>
            <a:ext cx="2926493" cy="219507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photosynthesi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646981" y="2710810"/>
            <a:ext cx="2367973" cy="3285725"/>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Image result for virus"/>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970823" y="4209297"/>
            <a:ext cx="2676158" cy="1672599"/>
          </a:xfrm>
          <a:prstGeom prst="rect">
            <a:avLst/>
          </a:prstGeom>
          <a:noFill/>
          <a:extLst>
            <a:ext uri="{909E8E84-426E-40DD-AFC4-6F175D3DCCD1}">
              <a14:hiddenFill xmlns:a14="http://schemas.microsoft.com/office/drawing/2010/main">
                <a:solidFill>
                  <a:srgbClr val="FFFFFF"/>
                </a:solidFill>
              </a14:hiddenFill>
            </a:ext>
          </a:extLst>
        </p:spPr>
      </p:pic>
      <p:sp>
        <p:nvSpPr>
          <p:cNvPr id="2" name="Action Button: Home 1">
            <a:hlinkClick r:id="rId9"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440355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Cell biology</a:t>
            </a:r>
          </a:p>
        </p:txBody>
      </p:sp>
      <p:sp>
        <p:nvSpPr>
          <p:cNvPr id="14" name="Content Placeholder 2"/>
          <p:cNvSpPr>
            <a:spLocks noGrp="1"/>
          </p:cNvSpPr>
          <p:nvPr>
            <p:ph sz="half" idx="1"/>
          </p:nvPr>
        </p:nvSpPr>
        <p:spPr>
          <a:xfrm>
            <a:off x="960120" y="2209800"/>
            <a:ext cx="4489704" cy="3986784"/>
          </a:xfrm>
          <a:ln w="38100">
            <a:solidFill>
              <a:schemeClr val="accent1"/>
            </a:solidFill>
            <a:prstDash val="lgDashDot"/>
          </a:ln>
        </p:spPr>
        <p:txBody>
          <a:bodyPr>
            <a:normAutofit/>
          </a:bodyPr>
          <a:lstStyle/>
          <a:p>
            <a:pPr>
              <a:buFont typeface="Wingdings" panose="05000000000000000000" pitchFamily="2" charset="2"/>
              <a:buChar char="v"/>
            </a:pPr>
            <a:r>
              <a:rPr lang="en-US" sz="2800" dirty="0"/>
              <a:t>Cells</a:t>
            </a:r>
          </a:p>
          <a:p>
            <a:pPr>
              <a:buFont typeface="Wingdings" panose="05000000000000000000" pitchFamily="2" charset="2"/>
              <a:buChar char="v"/>
            </a:pPr>
            <a:r>
              <a:rPr lang="en-US" sz="2800" dirty="0"/>
              <a:t>Microscopy</a:t>
            </a:r>
          </a:p>
          <a:p>
            <a:pPr>
              <a:buFont typeface="Wingdings" panose="05000000000000000000" pitchFamily="2" charset="2"/>
              <a:buChar char="v"/>
            </a:pPr>
            <a:r>
              <a:rPr lang="en-US" sz="2800" dirty="0"/>
              <a:t>Cell differentiation and specialization</a:t>
            </a:r>
          </a:p>
          <a:p>
            <a:pPr>
              <a:buFont typeface="Wingdings" panose="05000000000000000000" pitchFamily="2" charset="2"/>
              <a:buChar char="v"/>
            </a:pPr>
            <a:r>
              <a:rPr lang="en-US" sz="2800" dirty="0"/>
              <a:t>Chromosomes and mitosis</a:t>
            </a:r>
          </a:p>
          <a:p>
            <a:pPr>
              <a:buFont typeface="Wingdings" panose="05000000000000000000" pitchFamily="2" charset="2"/>
              <a:buChar char="v"/>
            </a:pPr>
            <a:r>
              <a:rPr lang="en-US" sz="2800" dirty="0"/>
              <a:t>Stem cells</a:t>
            </a:r>
          </a:p>
        </p:txBody>
      </p:sp>
      <p:sp>
        <p:nvSpPr>
          <p:cNvPr id="2" name="Content Placeholder 1"/>
          <p:cNvSpPr>
            <a:spLocks noGrp="1"/>
          </p:cNvSpPr>
          <p:nvPr>
            <p:ph sz="half" idx="2"/>
          </p:nvPr>
        </p:nvSpPr>
        <p:spPr>
          <a:ln w="38100">
            <a:solidFill>
              <a:schemeClr val="accent1"/>
            </a:solidFill>
            <a:prstDash val="lgDashDot"/>
          </a:ln>
        </p:spPr>
        <p:txBody>
          <a:bodyPr>
            <a:normAutofit/>
          </a:bodyPr>
          <a:lstStyle/>
          <a:p>
            <a:pPr>
              <a:buFont typeface="Wingdings" panose="05000000000000000000" pitchFamily="2" charset="2"/>
              <a:buChar char="v"/>
            </a:pPr>
            <a:r>
              <a:rPr lang="en-US" sz="2800" dirty="0"/>
              <a:t>Diffusion</a:t>
            </a:r>
          </a:p>
          <a:p>
            <a:pPr>
              <a:buFont typeface="Wingdings" panose="05000000000000000000" pitchFamily="2" charset="2"/>
              <a:buChar char="v"/>
            </a:pPr>
            <a:r>
              <a:rPr lang="en-US" sz="2800" dirty="0"/>
              <a:t>Osmosis</a:t>
            </a:r>
          </a:p>
          <a:p>
            <a:pPr>
              <a:buFont typeface="Wingdings" panose="05000000000000000000" pitchFamily="2" charset="2"/>
              <a:buChar char="v"/>
            </a:pPr>
            <a:r>
              <a:rPr lang="en-US" sz="2800" dirty="0"/>
              <a:t>Active transport</a:t>
            </a:r>
          </a:p>
          <a:p>
            <a:pPr>
              <a:buFont typeface="Wingdings" panose="05000000000000000000" pitchFamily="2" charset="2"/>
              <a:buChar char="v"/>
            </a:pPr>
            <a:r>
              <a:rPr lang="en-US" sz="2800" dirty="0"/>
              <a:t>Exchange surfaces</a:t>
            </a:r>
          </a:p>
          <a:p>
            <a:pPr>
              <a:buFont typeface="Wingdings" panose="05000000000000000000" pitchFamily="2" charset="2"/>
              <a:buChar char="v"/>
            </a:pPr>
            <a:r>
              <a:rPr lang="en-US" sz="2800" dirty="0"/>
              <a:t>Exchanging substances</a:t>
            </a:r>
          </a:p>
          <a:p>
            <a:pPr>
              <a:buFont typeface="Wingdings" panose="05000000000000000000" pitchFamily="2" charset="2"/>
              <a:buChar char="v"/>
            </a:pPr>
            <a:endParaRPr lang="en-GB" dirty="0"/>
          </a:p>
        </p:txBody>
      </p:sp>
      <p:sp>
        <p:nvSpPr>
          <p:cNvPr id="5" name="Action Button: Home 4">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280410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Cell biology</a:t>
            </a:r>
          </a:p>
        </p:txBody>
      </p:sp>
      <p:sp>
        <p:nvSpPr>
          <p:cNvPr id="14" name="Content Placeholder 2"/>
          <p:cNvSpPr>
            <a:spLocks noGrp="1"/>
          </p:cNvSpPr>
          <p:nvPr>
            <p:ph sz="half" idx="1"/>
          </p:nvPr>
        </p:nvSpPr>
        <p:spPr/>
        <p:txBody>
          <a:bodyPr>
            <a:normAutofit/>
          </a:bodyPr>
          <a:lstStyle/>
          <a:p>
            <a:endParaRPr lang="en-US" sz="2800" dirty="0"/>
          </a:p>
        </p:txBody>
      </p:sp>
      <p:pic>
        <p:nvPicPr>
          <p:cNvPr id="5" name="Picture 2" descr="http://revision-systems.co.uk/wp-content/uploads/2013/01/animal-and-plant-cells.png">
            <a:hlinkClick r:id="rId2"/>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bwMode="auto">
          <a:xfrm>
            <a:off x="6761714" y="2697408"/>
            <a:ext cx="5331548" cy="2992294"/>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Content Placeholder 3"/>
          <p:cNvGraphicFramePr>
            <a:graphicFrameLocks/>
          </p:cNvGraphicFramePr>
          <p:nvPr>
            <p:extLst>
              <p:ext uri="{D42A27DB-BD31-4B8C-83A1-F6EECF244321}">
                <p14:modId xmlns:p14="http://schemas.microsoft.com/office/powerpoint/2010/main" val="1409878306"/>
              </p:ext>
            </p:extLst>
          </p:nvPr>
        </p:nvGraphicFramePr>
        <p:xfrm>
          <a:off x="414246" y="2009605"/>
          <a:ext cx="6195773" cy="4442971"/>
        </p:xfrm>
        <a:graphic>
          <a:graphicData uri="http://schemas.openxmlformats.org/drawingml/2006/table">
            <a:tbl>
              <a:tblPr firstRow="1" firstCol="1" bandRow="1">
                <a:tableStyleId>{BC89EF96-8CEA-46FF-86C4-4CE0E7609802}</a:tableStyleId>
              </a:tblPr>
              <a:tblGrid>
                <a:gridCol w="1674811">
                  <a:extLst>
                    <a:ext uri="{9D8B030D-6E8A-4147-A177-3AD203B41FA5}">
                      <a16:colId xmlns:a16="http://schemas.microsoft.com/office/drawing/2014/main" val="20000"/>
                    </a:ext>
                  </a:extLst>
                </a:gridCol>
                <a:gridCol w="4520962">
                  <a:extLst>
                    <a:ext uri="{9D8B030D-6E8A-4147-A177-3AD203B41FA5}">
                      <a16:colId xmlns:a16="http://schemas.microsoft.com/office/drawing/2014/main" val="20001"/>
                    </a:ext>
                  </a:extLst>
                </a:gridCol>
              </a:tblGrid>
              <a:tr h="841404">
                <a:tc>
                  <a:txBody>
                    <a:bodyPr/>
                    <a:lstStyle/>
                    <a:p>
                      <a:pPr algn="ctr">
                        <a:lnSpc>
                          <a:spcPct val="115000"/>
                        </a:lnSpc>
                        <a:spcAft>
                          <a:spcPts val="0"/>
                        </a:spcAft>
                      </a:pPr>
                      <a:r>
                        <a:rPr lang="en-GB" sz="1800" dirty="0">
                          <a:effectLst/>
                        </a:rPr>
                        <a:t> </a:t>
                      </a:r>
                    </a:p>
                    <a:p>
                      <a:pPr algn="ctr">
                        <a:lnSpc>
                          <a:spcPct val="115000"/>
                        </a:lnSpc>
                        <a:spcAft>
                          <a:spcPts val="0"/>
                        </a:spcAft>
                      </a:pPr>
                      <a:r>
                        <a:rPr lang="en-GB" sz="1800" dirty="0">
                          <a:effectLst/>
                        </a:rPr>
                        <a:t>Nucleus</a:t>
                      </a:r>
                    </a:p>
                  </a:txBody>
                  <a:tcPr marL="29612" marR="29612" marT="0" marB="0"/>
                </a:tc>
                <a:tc>
                  <a:txBody>
                    <a:bodyPr/>
                    <a:lstStyle/>
                    <a:p>
                      <a:pPr algn="ctr">
                        <a:lnSpc>
                          <a:spcPct val="115000"/>
                        </a:lnSpc>
                        <a:spcAft>
                          <a:spcPts val="0"/>
                        </a:spcAft>
                      </a:pPr>
                      <a:r>
                        <a:rPr lang="en-GB" sz="1800" b="0" dirty="0">
                          <a:effectLst/>
                        </a:rPr>
                        <a:t>Controls the activity in the cell. Contains the DNA (chromosomes and genes). Carries the instructions for making new cells.</a:t>
                      </a:r>
                      <a:endParaRPr lang="en-GB" sz="1800" b="0" dirty="0">
                        <a:effectLst/>
                        <a:latin typeface="Calibri" panose="020F0502020204030204" pitchFamily="34" charset="0"/>
                        <a:ea typeface="Calibri" panose="020F0502020204030204" pitchFamily="34" charset="0"/>
                        <a:cs typeface="Times New Roman" panose="02020603050405020304" pitchFamily="18" charset="0"/>
                      </a:endParaRPr>
                    </a:p>
                  </a:txBody>
                  <a:tcPr marL="29612" marR="29612" marT="0" marB="0"/>
                </a:tc>
                <a:extLst>
                  <a:ext uri="{0D108BD9-81ED-4DB2-BD59-A6C34878D82A}">
                    <a16:rowId xmlns:a16="http://schemas.microsoft.com/office/drawing/2014/main" val="10000"/>
                  </a:ext>
                </a:extLst>
              </a:tr>
              <a:tr h="593067">
                <a:tc>
                  <a:txBody>
                    <a:bodyPr/>
                    <a:lstStyle/>
                    <a:p>
                      <a:pPr algn="ctr">
                        <a:lnSpc>
                          <a:spcPct val="115000"/>
                        </a:lnSpc>
                        <a:spcAft>
                          <a:spcPts val="0"/>
                        </a:spcAft>
                      </a:pPr>
                      <a:r>
                        <a:rPr lang="en-GB" sz="1800" dirty="0">
                          <a:effectLst/>
                        </a:rPr>
                        <a:t> </a:t>
                      </a:r>
                    </a:p>
                    <a:p>
                      <a:pPr algn="ctr">
                        <a:lnSpc>
                          <a:spcPct val="115000"/>
                        </a:lnSpc>
                        <a:spcAft>
                          <a:spcPts val="0"/>
                        </a:spcAft>
                      </a:pPr>
                      <a:r>
                        <a:rPr lang="en-GB" sz="1800" dirty="0">
                          <a:effectLst/>
                        </a:rPr>
                        <a:t>Cytoplasm</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9612" marR="29612" marT="0" marB="0"/>
                </a:tc>
                <a:tc>
                  <a:txBody>
                    <a:bodyPr/>
                    <a:lstStyle/>
                    <a:p>
                      <a:pPr algn="ctr">
                        <a:lnSpc>
                          <a:spcPct val="115000"/>
                        </a:lnSpc>
                        <a:spcAft>
                          <a:spcPts val="0"/>
                        </a:spcAft>
                      </a:pPr>
                      <a:r>
                        <a:rPr lang="en-GB" sz="1800">
                          <a:effectLst/>
                        </a:rPr>
                        <a:t>A jelly like liquid where most the chemical reactions take place.</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29612" marR="29612" marT="0" marB="0"/>
                </a:tc>
                <a:extLst>
                  <a:ext uri="{0D108BD9-81ED-4DB2-BD59-A6C34878D82A}">
                    <a16:rowId xmlns:a16="http://schemas.microsoft.com/office/drawing/2014/main" val="10001"/>
                  </a:ext>
                </a:extLst>
              </a:tr>
              <a:tr h="636005">
                <a:tc>
                  <a:txBody>
                    <a:bodyPr/>
                    <a:lstStyle/>
                    <a:p>
                      <a:pPr algn="ctr">
                        <a:lnSpc>
                          <a:spcPct val="115000"/>
                        </a:lnSpc>
                        <a:spcAft>
                          <a:spcPts val="0"/>
                        </a:spcAft>
                      </a:pPr>
                      <a:r>
                        <a:rPr lang="en-GB" sz="1800" dirty="0">
                          <a:effectLst/>
                        </a:rPr>
                        <a:t> </a:t>
                      </a:r>
                    </a:p>
                    <a:p>
                      <a:pPr algn="ctr">
                        <a:lnSpc>
                          <a:spcPct val="115000"/>
                        </a:lnSpc>
                        <a:spcAft>
                          <a:spcPts val="0"/>
                        </a:spcAft>
                      </a:pPr>
                      <a:r>
                        <a:rPr lang="en-GB" sz="1800" dirty="0">
                          <a:effectLst/>
                        </a:rPr>
                        <a:t>Cell membrane</a:t>
                      </a:r>
                    </a:p>
                  </a:txBody>
                  <a:tcPr marL="29612" marR="29612" marT="0" marB="0"/>
                </a:tc>
                <a:tc>
                  <a:txBody>
                    <a:bodyPr/>
                    <a:lstStyle/>
                    <a:p>
                      <a:pPr algn="ctr">
                        <a:lnSpc>
                          <a:spcPct val="115000"/>
                        </a:lnSpc>
                        <a:spcAft>
                          <a:spcPts val="0"/>
                        </a:spcAft>
                      </a:pPr>
                      <a:r>
                        <a:rPr lang="en-GB" sz="1800" dirty="0">
                          <a:effectLst/>
                        </a:rPr>
                        <a:t>Controls what comes in and out of the cell (gas exchange)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9612" marR="29612" marT="0" marB="0"/>
                </a:tc>
                <a:extLst>
                  <a:ext uri="{0D108BD9-81ED-4DB2-BD59-A6C34878D82A}">
                    <a16:rowId xmlns:a16="http://schemas.microsoft.com/office/drawing/2014/main" val="10002"/>
                  </a:ext>
                </a:extLst>
              </a:tr>
              <a:tr h="641611">
                <a:tc>
                  <a:txBody>
                    <a:bodyPr/>
                    <a:lstStyle/>
                    <a:p>
                      <a:pPr algn="ctr">
                        <a:lnSpc>
                          <a:spcPct val="115000"/>
                        </a:lnSpc>
                        <a:spcAft>
                          <a:spcPts val="0"/>
                        </a:spcAft>
                      </a:pPr>
                      <a:r>
                        <a:rPr lang="en-GB" sz="1800" dirty="0">
                          <a:effectLst/>
                        </a:rPr>
                        <a:t> </a:t>
                      </a:r>
                    </a:p>
                    <a:p>
                      <a:pPr algn="ctr">
                        <a:lnSpc>
                          <a:spcPct val="115000"/>
                        </a:lnSpc>
                        <a:spcAft>
                          <a:spcPts val="0"/>
                        </a:spcAft>
                      </a:pPr>
                      <a:r>
                        <a:rPr lang="en-GB" sz="1800" dirty="0">
                          <a:effectLst/>
                        </a:rPr>
                        <a:t>Mitochondria</a:t>
                      </a:r>
                    </a:p>
                  </a:txBody>
                  <a:tcPr marL="29612" marR="29612" marT="0" marB="0"/>
                </a:tc>
                <a:tc>
                  <a:txBody>
                    <a:bodyPr/>
                    <a:lstStyle/>
                    <a:p>
                      <a:pPr algn="ctr">
                        <a:lnSpc>
                          <a:spcPct val="115000"/>
                        </a:lnSpc>
                        <a:spcAft>
                          <a:spcPts val="0"/>
                        </a:spcAft>
                      </a:pPr>
                      <a:r>
                        <a:rPr lang="en-GB" sz="1800">
                          <a:effectLst/>
                        </a:rPr>
                        <a:t>The site of respiration, oxygen is used here to release energy for the body.</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29612" marR="29612" marT="0" marB="0"/>
                </a:tc>
                <a:extLst>
                  <a:ext uri="{0D108BD9-81ED-4DB2-BD59-A6C34878D82A}">
                    <a16:rowId xmlns:a16="http://schemas.microsoft.com/office/drawing/2014/main" val="10003"/>
                  </a:ext>
                </a:extLst>
              </a:tr>
              <a:tr h="641611">
                <a:tc>
                  <a:txBody>
                    <a:bodyPr/>
                    <a:lstStyle/>
                    <a:p>
                      <a:pPr algn="ctr">
                        <a:lnSpc>
                          <a:spcPct val="115000"/>
                        </a:lnSpc>
                        <a:spcAft>
                          <a:spcPts val="0"/>
                        </a:spcAft>
                      </a:pPr>
                      <a:r>
                        <a:rPr lang="en-GB" sz="1800" dirty="0">
                          <a:effectLst/>
                        </a:rPr>
                        <a:t> </a:t>
                      </a:r>
                    </a:p>
                    <a:p>
                      <a:pPr algn="ctr">
                        <a:lnSpc>
                          <a:spcPct val="115000"/>
                        </a:lnSpc>
                        <a:spcAft>
                          <a:spcPts val="0"/>
                        </a:spcAft>
                      </a:pPr>
                      <a:r>
                        <a:rPr lang="en-GB" sz="1800" dirty="0">
                          <a:effectLst/>
                        </a:rPr>
                        <a:t>Ribosomes</a:t>
                      </a:r>
                    </a:p>
                  </a:txBody>
                  <a:tcPr marL="29612" marR="29612" marT="0" marB="0"/>
                </a:tc>
                <a:tc>
                  <a:txBody>
                    <a:bodyPr/>
                    <a:lstStyle/>
                    <a:p>
                      <a:pPr algn="ctr">
                        <a:lnSpc>
                          <a:spcPct val="115000"/>
                        </a:lnSpc>
                        <a:spcAft>
                          <a:spcPts val="0"/>
                        </a:spcAft>
                      </a:pPr>
                      <a:r>
                        <a:rPr lang="en-GB" sz="1800">
                          <a:effectLst/>
                        </a:rPr>
                        <a:t>Protein synthesis. All the proteins needed in the cell are made here.</a:t>
                      </a:r>
                      <a:endParaRPr lang="en-GB" sz="1800">
                        <a:effectLst/>
                        <a:latin typeface="Calibri" panose="020F0502020204030204" pitchFamily="34" charset="0"/>
                        <a:ea typeface="Calibri" panose="020F0502020204030204" pitchFamily="34" charset="0"/>
                        <a:cs typeface="Times New Roman" panose="02020603050405020304" pitchFamily="18" charset="0"/>
                      </a:endParaRPr>
                    </a:p>
                  </a:txBody>
                  <a:tcPr marL="29612" marR="29612" marT="0" marB="0"/>
                </a:tc>
                <a:extLst>
                  <a:ext uri="{0D108BD9-81ED-4DB2-BD59-A6C34878D82A}">
                    <a16:rowId xmlns:a16="http://schemas.microsoft.com/office/drawing/2014/main" val="10004"/>
                  </a:ext>
                </a:extLst>
              </a:tr>
              <a:tr h="841404">
                <a:tc>
                  <a:txBody>
                    <a:bodyPr/>
                    <a:lstStyle/>
                    <a:p>
                      <a:pPr algn="ctr">
                        <a:lnSpc>
                          <a:spcPct val="115000"/>
                        </a:lnSpc>
                        <a:spcAft>
                          <a:spcPts val="0"/>
                        </a:spcAft>
                      </a:pPr>
                      <a:r>
                        <a:rPr lang="en-GB" sz="1800" dirty="0">
                          <a:effectLst/>
                        </a:rPr>
                        <a:t> </a:t>
                      </a:r>
                    </a:p>
                    <a:p>
                      <a:pPr algn="ctr">
                        <a:lnSpc>
                          <a:spcPct val="115000"/>
                        </a:lnSpc>
                        <a:spcAft>
                          <a:spcPts val="0"/>
                        </a:spcAft>
                      </a:pPr>
                      <a:r>
                        <a:rPr lang="en-GB" sz="1800" dirty="0">
                          <a:effectLst/>
                        </a:rPr>
                        <a:t>Chloroplasts</a:t>
                      </a:r>
                    </a:p>
                  </a:txBody>
                  <a:tcPr marL="29612" marR="29612" marT="0" marB="0"/>
                </a:tc>
                <a:tc>
                  <a:txBody>
                    <a:bodyPr/>
                    <a:lstStyle/>
                    <a:p>
                      <a:pPr algn="ctr">
                        <a:lnSpc>
                          <a:spcPct val="115000"/>
                        </a:lnSpc>
                        <a:spcAft>
                          <a:spcPts val="0"/>
                        </a:spcAft>
                      </a:pPr>
                      <a:r>
                        <a:rPr lang="en-GB" sz="1800" dirty="0">
                          <a:effectLst/>
                        </a:rPr>
                        <a:t>Found in green parts of a plant, they contain chlorophyll. Chlorophyll is needed to absorb sunlight during photosynthesis.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txBody>
                  <a:tcPr marL="29612" marR="29612" marT="0" marB="0"/>
                </a:tc>
                <a:extLst>
                  <a:ext uri="{0D108BD9-81ED-4DB2-BD59-A6C34878D82A}">
                    <a16:rowId xmlns:a16="http://schemas.microsoft.com/office/drawing/2014/main" val="10006"/>
                  </a:ext>
                </a:extLst>
              </a:tr>
            </a:tbl>
          </a:graphicData>
        </a:graphic>
      </p:graphicFrame>
      <p:sp>
        <p:nvSpPr>
          <p:cNvPr id="7" name="Action Button: Home 6">
            <a:hlinkClick r:id="rId4"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772215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Cell biology</a:t>
            </a:r>
          </a:p>
        </p:txBody>
      </p:sp>
      <p:sp>
        <p:nvSpPr>
          <p:cNvPr id="14" name="Content Placeholder 2"/>
          <p:cNvSpPr>
            <a:spLocks noGrp="1"/>
          </p:cNvSpPr>
          <p:nvPr>
            <p:ph sz="half" idx="1"/>
          </p:nvPr>
        </p:nvSpPr>
        <p:spPr>
          <a:xfrm>
            <a:off x="417275" y="2149664"/>
            <a:ext cx="4373666" cy="4379925"/>
          </a:xfrm>
        </p:spPr>
        <p:txBody>
          <a:bodyPr>
            <a:normAutofit fontScale="77500" lnSpcReduction="20000"/>
          </a:bodyPr>
          <a:lstStyle/>
          <a:p>
            <a:pPr marL="0" indent="0">
              <a:buNone/>
            </a:pPr>
            <a:r>
              <a:rPr lang="en-GB" sz="2800" u="sng" dirty="0"/>
              <a:t>Eukaryotic and prokaryotic cells</a:t>
            </a:r>
            <a:endParaRPr lang="en-GB" sz="2800" dirty="0"/>
          </a:p>
          <a:p>
            <a:r>
              <a:rPr lang="en-GB" sz="2800" dirty="0"/>
              <a:t>All eukaryotic cells have a cell membrane, cytoplasm and genetic information in a nucleus.  </a:t>
            </a:r>
          </a:p>
          <a:p>
            <a:r>
              <a:rPr lang="en-GB" sz="2800" dirty="0"/>
              <a:t>All prokaryotic cells consist of cytoplasm, a cell membrane surrounded by a cell wall. The genetic material is not in a nucleus, it forms a single DNA loop. They can contain one or more extra small rings of DNA called plasmids. Bacteria are examples.</a:t>
            </a:r>
          </a:p>
          <a:p>
            <a:endParaRPr lang="en-US" sz="2800" dirty="0"/>
          </a:p>
        </p:txBody>
      </p:sp>
      <p:sp>
        <p:nvSpPr>
          <p:cNvPr id="2" name="Content Placeholder 1"/>
          <p:cNvSpPr>
            <a:spLocks noGrp="1"/>
          </p:cNvSpPr>
          <p:nvPr>
            <p:ph sz="half" idx="2"/>
          </p:nvPr>
        </p:nvSpPr>
        <p:spPr/>
        <p:txBody>
          <a:bodyPr>
            <a:normAutofit fontScale="77500" lnSpcReduction="20000"/>
          </a:bodyPr>
          <a:lstStyle/>
          <a:p>
            <a:endParaRPr lang="en-GB"/>
          </a:p>
        </p:txBody>
      </p:sp>
      <p:pic>
        <p:nvPicPr>
          <p:cNvPr id="1026" name="Picture 2" descr="Image result for bacteria and yeast"/>
          <p:cNvPicPr>
            <a:picLocks noChangeAspect="1" noChangeArrowheads="1"/>
          </p:cNvPicPr>
          <p:nvPr/>
        </p:nvPicPr>
        <p:blipFill rotWithShape="1">
          <a:blip r:embed="rId2">
            <a:extLst>
              <a:ext uri="{28A0092B-C50C-407E-A947-70E740481C1C}">
                <a14:useLocalDpi xmlns:a14="http://schemas.microsoft.com/office/drawing/2010/main" val="0"/>
              </a:ext>
            </a:extLst>
          </a:blip>
          <a:srcRect r="19369"/>
          <a:stretch/>
        </p:blipFill>
        <p:spPr bwMode="auto">
          <a:xfrm>
            <a:off x="5060197" y="2542139"/>
            <a:ext cx="6633820" cy="3170706"/>
          </a:xfrm>
          <a:prstGeom prst="rect">
            <a:avLst/>
          </a:prstGeom>
          <a:noFill/>
          <a:extLst>
            <a:ext uri="{909E8E84-426E-40DD-AFC4-6F175D3DCCD1}">
              <a14:hiddenFill xmlns:a14="http://schemas.microsoft.com/office/drawing/2010/main">
                <a:solidFill>
                  <a:srgbClr val="FFFFFF"/>
                </a:solidFill>
              </a14:hiddenFill>
            </a:ext>
          </a:extLst>
        </p:spPr>
      </p:pic>
      <p:sp>
        <p:nvSpPr>
          <p:cNvPr id="6" name="Action Button: Home 5">
            <a:hlinkClick r:id="rId3"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59225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Cell biology</a:t>
            </a:r>
          </a:p>
        </p:txBody>
      </p:sp>
      <p:sp>
        <p:nvSpPr>
          <p:cNvPr id="3" name="Text Placeholder 2"/>
          <p:cNvSpPr>
            <a:spLocks noGrp="1"/>
          </p:cNvSpPr>
          <p:nvPr>
            <p:ph type="body" idx="1"/>
          </p:nvPr>
        </p:nvSpPr>
        <p:spPr>
          <a:xfrm>
            <a:off x="853440" y="2122206"/>
            <a:ext cx="4489704" cy="521705"/>
          </a:xfrm>
          <a:ln>
            <a:solidFill>
              <a:schemeClr val="accent1"/>
            </a:solidFill>
          </a:ln>
        </p:spPr>
        <p:txBody>
          <a:bodyPr/>
          <a:lstStyle/>
          <a:p>
            <a:r>
              <a:rPr lang="en-GB" dirty="0"/>
              <a:t>Light microscopes</a:t>
            </a:r>
          </a:p>
        </p:txBody>
      </p:sp>
      <p:sp>
        <p:nvSpPr>
          <p:cNvPr id="14" name="Content Placeholder 2"/>
          <p:cNvSpPr>
            <a:spLocks noGrp="1"/>
          </p:cNvSpPr>
          <p:nvPr>
            <p:ph sz="half" idx="2"/>
          </p:nvPr>
        </p:nvSpPr>
        <p:spPr>
          <a:xfrm>
            <a:off x="822960" y="2773675"/>
            <a:ext cx="4489704" cy="1981206"/>
          </a:xfrm>
          <a:ln>
            <a:solidFill>
              <a:schemeClr val="accent1"/>
            </a:solidFill>
          </a:ln>
        </p:spPr>
        <p:txBody>
          <a:bodyPr>
            <a:normAutofit/>
          </a:bodyPr>
          <a:lstStyle/>
          <a:p>
            <a:r>
              <a:rPr lang="en-GB" sz="2800" dirty="0"/>
              <a:t>Light microscopes magnify up to about x2000, and have a resolving power of about 200nm.</a:t>
            </a:r>
          </a:p>
          <a:p>
            <a:endParaRPr lang="en-US" sz="2800" dirty="0"/>
          </a:p>
        </p:txBody>
      </p:sp>
      <p:sp>
        <p:nvSpPr>
          <p:cNvPr id="4" name="Text Placeholder 3"/>
          <p:cNvSpPr>
            <a:spLocks noGrp="1"/>
          </p:cNvSpPr>
          <p:nvPr>
            <p:ph type="body" sz="quarter" idx="3"/>
          </p:nvPr>
        </p:nvSpPr>
        <p:spPr>
          <a:xfrm>
            <a:off x="6922008" y="2122206"/>
            <a:ext cx="4489704" cy="536945"/>
          </a:xfrm>
          <a:ln>
            <a:solidFill>
              <a:schemeClr val="accent1"/>
            </a:solidFill>
          </a:ln>
        </p:spPr>
        <p:txBody>
          <a:bodyPr/>
          <a:lstStyle/>
          <a:p>
            <a:r>
              <a:rPr lang="en-GB" dirty="0"/>
              <a:t>Electron microscopes</a:t>
            </a:r>
          </a:p>
        </p:txBody>
      </p:sp>
      <p:sp>
        <p:nvSpPr>
          <p:cNvPr id="5" name="Content Placeholder 4"/>
          <p:cNvSpPr>
            <a:spLocks noGrp="1"/>
          </p:cNvSpPr>
          <p:nvPr>
            <p:ph sz="quarter" idx="4"/>
          </p:nvPr>
        </p:nvSpPr>
        <p:spPr>
          <a:xfrm>
            <a:off x="6967728" y="2773675"/>
            <a:ext cx="4489704" cy="2026926"/>
          </a:xfrm>
          <a:ln>
            <a:solidFill>
              <a:schemeClr val="accent1"/>
            </a:solidFill>
          </a:ln>
        </p:spPr>
        <p:txBody>
          <a:bodyPr>
            <a:normAutofit/>
          </a:bodyPr>
          <a:lstStyle/>
          <a:p>
            <a:r>
              <a:rPr lang="en-GB" sz="2800" dirty="0"/>
              <a:t>Electron microscopes magnify up to about x2 000 000, and have a resolving power of around 0.2nm.</a:t>
            </a:r>
          </a:p>
          <a:p>
            <a:endParaRPr lang="en-GB" dirty="0"/>
          </a:p>
        </p:txBody>
      </p:sp>
      <p:sp>
        <p:nvSpPr>
          <p:cNvPr id="7" name="Rectangle 6"/>
          <p:cNvSpPr/>
          <p:nvPr/>
        </p:nvSpPr>
        <p:spPr>
          <a:xfrm>
            <a:off x="4480988" y="5005364"/>
            <a:ext cx="3321891" cy="1754326"/>
          </a:xfrm>
          <a:prstGeom prst="rect">
            <a:avLst/>
          </a:prstGeom>
          <a:ln>
            <a:solidFill>
              <a:schemeClr val="accent1"/>
            </a:solidFill>
          </a:ln>
        </p:spPr>
        <p:txBody>
          <a:bodyPr wrap="square">
            <a:spAutoFit/>
          </a:bodyPr>
          <a:lstStyle/>
          <a:p>
            <a:pPr algn="ctr"/>
            <a:r>
              <a:rPr lang="en-GB" dirty="0"/>
              <a:t>1km = 1000m</a:t>
            </a:r>
          </a:p>
          <a:p>
            <a:pPr algn="ctr"/>
            <a:r>
              <a:rPr lang="en-GB" dirty="0"/>
              <a:t>1m = 100cm</a:t>
            </a:r>
          </a:p>
          <a:p>
            <a:pPr algn="ctr"/>
            <a:r>
              <a:rPr lang="en-GB" dirty="0"/>
              <a:t>1cm = 10mm</a:t>
            </a:r>
          </a:p>
          <a:p>
            <a:pPr algn="ctr"/>
            <a:r>
              <a:rPr lang="en-GB" dirty="0"/>
              <a:t>1mm = 1000µm</a:t>
            </a:r>
          </a:p>
          <a:p>
            <a:pPr algn="ctr"/>
            <a:r>
              <a:rPr lang="en-GB" dirty="0"/>
              <a:t>1µm = 1000nm</a:t>
            </a:r>
          </a:p>
          <a:p>
            <a:pPr algn="ctr"/>
            <a:r>
              <a:rPr lang="en-GB" dirty="0"/>
              <a:t>1nm = 0.000 000 001m (1 x10</a:t>
            </a:r>
            <a:r>
              <a:rPr lang="en-GB" baseline="30000" dirty="0"/>
              <a:t>-9</a:t>
            </a:r>
            <a:r>
              <a:rPr lang="en-GB" dirty="0"/>
              <a:t>m)</a:t>
            </a:r>
          </a:p>
        </p:txBody>
      </p:sp>
      <p:pic>
        <p:nvPicPr>
          <p:cNvPr id="10242" name="Picture 2" descr="Image result for magnification triang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16440" y="0"/>
            <a:ext cx="2575559" cy="1925166"/>
          </a:xfrm>
          <a:prstGeom prst="rect">
            <a:avLst/>
          </a:prstGeom>
          <a:noFill/>
          <a:extLst>
            <a:ext uri="{909E8E84-426E-40DD-AFC4-6F175D3DCCD1}">
              <a14:hiddenFill xmlns:a14="http://schemas.microsoft.com/office/drawing/2010/main">
                <a:solidFill>
                  <a:srgbClr val="FFFFFF"/>
                </a:solidFill>
              </a14:hiddenFill>
            </a:ext>
          </a:extLst>
        </p:spPr>
      </p:pic>
      <p:sp>
        <p:nvSpPr>
          <p:cNvPr id="12" name="Action Button: Home 11">
            <a:hlinkClick r:id="rId3" action="ppaction://hlinksldjump" highlightClick="1"/>
          </p:cNvPr>
          <p:cNvSpPr/>
          <p:nvPr/>
        </p:nvSpPr>
        <p:spPr>
          <a:xfrm>
            <a:off x="2590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Action Button: Movie 1">
            <a:hlinkClick r:id="rId4" highlightClick="1"/>
          </p:cNvPr>
          <p:cNvSpPr/>
          <p:nvPr/>
        </p:nvSpPr>
        <p:spPr>
          <a:xfrm>
            <a:off x="10774680" y="5649110"/>
            <a:ext cx="944880" cy="762000"/>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507831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Cell biology</a:t>
            </a:r>
          </a:p>
        </p:txBody>
      </p:sp>
      <p:sp>
        <p:nvSpPr>
          <p:cNvPr id="14" name="Content Placeholder 2"/>
          <p:cNvSpPr>
            <a:spLocks noGrp="1"/>
          </p:cNvSpPr>
          <p:nvPr>
            <p:ph sz="half" idx="1"/>
          </p:nvPr>
        </p:nvSpPr>
        <p:spPr/>
        <p:txBody>
          <a:bodyPr>
            <a:normAutofit lnSpcReduction="10000"/>
          </a:bodyPr>
          <a:lstStyle/>
          <a:p>
            <a:endParaRPr lang="en-US" sz="2800" dirty="0"/>
          </a:p>
        </p:txBody>
      </p:sp>
      <p:sp>
        <p:nvSpPr>
          <p:cNvPr id="2" name="Content Placeholder 1"/>
          <p:cNvSpPr>
            <a:spLocks noGrp="1"/>
          </p:cNvSpPr>
          <p:nvPr>
            <p:ph sz="half" idx="2"/>
          </p:nvPr>
        </p:nvSpPr>
        <p:spPr>
          <a:xfrm>
            <a:off x="6812924" y="2112134"/>
            <a:ext cx="4726546" cy="4288665"/>
          </a:xfrm>
        </p:spPr>
        <p:txBody>
          <a:bodyPr>
            <a:normAutofit lnSpcReduction="10000"/>
          </a:bodyPr>
          <a:lstStyle/>
          <a:p>
            <a:pPr marL="0" indent="0" algn="ctr">
              <a:buNone/>
            </a:pPr>
            <a:r>
              <a:rPr lang="en-GB" b="1" u="sng" dirty="0"/>
              <a:t>Differentiation</a:t>
            </a:r>
          </a:p>
          <a:p>
            <a:pPr lvl="0"/>
            <a:r>
              <a:rPr lang="en-GB" dirty="0"/>
              <a:t>In the early stages of development the embryo cells are unspecialised (called </a:t>
            </a:r>
            <a:r>
              <a:rPr lang="en-GB" b="1" dirty="0"/>
              <a:t>stem cells</a:t>
            </a:r>
            <a:r>
              <a:rPr lang="en-GB" dirty="0"/>
              <a:t>).</a:t>
            </a:r>
          </a:p>
          <a:p>
            <a:pPr lvl="0"/>
            <a:r>
              <a:rPr lang="en-GB" dirty="0"/>
              <a:t>Cells can then become specialised due to some genes being switched on and some off.</a:t>
            </a:r>
          </a:p>
          <a:p>
            <a:pPr lvl="0"/>
            <a:r>
              <a:rPr lang="en-GB" dirty="0"/>
              <a:t>Specialised cells will only then divide to make that specific type of cell.</a:t>
            </a:r>
          </a:p>
          <a:p>
            <a:r>
              <a:rPr lang="en-GB" dirty="0"/>
              <a:t>Some cells can differentiate throughout their lives.</a:t>
            </a:r>
          </a:p>
        </p:txBody>
      </p:sp>
      <p:pic>
        <p:nvPicPr>
          <p:cNvPr id="1026" name="Picture 2" descr="Image result for specialised cells"/>
          <p:cNvPicPr>
            <a:picLocks noChangeAspect="1" noChangeArrowheads="1"/>
          </p:cNvPicPr>
          <p:nvPr/>
        </p:nvPicPr>
        <p:blipFill rotWithShape="1">
          <a:blip r:embed="rId2">
            <a:extLst>
              <a:ext uri="{28A0092B-C50C-407E-A947-70E740481C1C}">
                <a14:useLocalDpi xmlns:a14="http://schemas.microsoft.com/office/drawing/2010/main" val="0"/>
              </a:ext>
            </a:extLst>
          </a:blip>
          <a:srcRect l="5473" t="13845" r="8508" b="4442"/>
          <a:stretch/>
        </p:blipFill>
        <p:spPr bwMode="auto">
          <a:xfrm>
            <a:off x="283334" y="2112134"/>
            <a:ext cx="6207617" cy="4422681"/>
          </a:xfrm>
          <a:prstGeom prst="rect">
            <a:avLst/>
          </a:prstGeom>
          <a:noFill/>
          <a:extLst>
            <a:ext uri="{909E8E84-426E-40DD-AFC4-6F175D3DCCD1}">
              <a14:hiddenFill xmlns:a14="http://schemas.microsoft.com/office/drawing/2010/main">
                <a:solidFill>
                  <a:srgbClr val="FFFFFF"/>
                </a:solidFill>
              </a14:hiddenFill>
            </a:ext>
          </a:extLst>
        </p:spPr>
      </p:pic>
      <p:sp>
        <p:nvSpPr>
          <p:cNvPr id="6" name="Action Button: Home 5">
            <a:hlinkClick r:id="rId3"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206105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Cell biology</a:t>
            </a:r>
          </a:p>
        </p:txBody>
      </p:sp>
      <p:sp>
        <p:nvSpPr>
          <p:cNvPr id="14" name="Content Placeholder 2"/>
          <p:cNvSpPr>
            <a:spLocks noGrp="1"/>
          </p:cNvSpPr>
          <p:nvPr>
            <p:ph sz="half" idx="1"/>
          </p:nvPr>
        </p:nvSpPr>
        <p:spPr>
          <a:xfrm>
            <a:off x="340002" y="2047741"/>
            <a:ext cx="4528211" cy="4172754"/>
          </a:xfrm>
        </p:spPr>
        <p:txBody>
          <a:bodyPr>
            <a:normAutofit fontScale="62500" lnSpcReduction="20000"/>
          </a:bodyPr>
          <a:lstStyle/>
          <a:p>
            <a:pPr marL="0" indent="0">
              <a:buNone/>
            </a:pPr>
            <a:r>
              <a:rPr lang="en-GB" sz="2800" b="1" u="sng" dirty="0"/>
              <a:t>Cell Division</a:t>
            </a:r>
          </a:p>
          <a:p>
            <a:pPr lvl="0"/>
            <a:r>
              <a:rPr lang="en-GB" sz="2800" dirty="0"/>
              <a:t>Chromosomes are found in pairs</a:t>
            </a:r>
          </a:p>
          <a:p>
            <a:pPr lvl="0"/>
            <a:r>
              <a:rPr lang="en-GB" sz="2800" dirty="0"/>
              <a:t>Body cells divide to make new cells for growth, repair, replacement or in some cases asexual reproduction.</a:t>
            </a:r>
          </a:p>
          <a:p>
            <a:pPr lvl="0"/>
            <a:r>
              <a:rPr lang="en-GB" sz="2800" dirty="0"/>
              <a:t>The process of making identical daughter cells is called </a:t>
            </a:r>
            <a:r>
              <a:rPr lang="en-GB" sz="2800" b="1" dirty="0"/>
              <a:t>mitosis</a:t>
            </a:r>
            <a:r>
              <a:rPr lang="en-GB" sz="2800" dirty="0"/>
              <a:t>.</a:t>
            </a:r>
          </a:p>
          <a:p>
            <a:pPr lvl="0"/>
            <a:r>
              <a:rPr lang="en-GB" sz="2800" dirty="0"/>
              <a:t>During mitosis, a copy of each chromosome is made.   </a:t>
            </a:r>
          </a:p>
          <a:p>
            <a:pPr lvl="0"/>
            <a:r>
              <a:rPr lang="en-GB" sz="2800" dirty="0"/>
              <a:t>The cell divides in 2 to form 2 new cells.  </a:t>
            </a:r>
          </a:p>
          <a:p>
            <a:pPr lvl="0"/>
            <a:r>
              <a:rPr lang="en-GB" sz="2800" dirty="0"/>
              <a:t>Each new cell has a nucleus containing a copy of every chromosome from the parent cell.</a:t>
            </a:r>
          </a:p>
        </p:txBody>
      </p:sp>
      <p:sp>
        <p:nvSpPr>
          <p:cNvPr id="2" name="Content Placeholder 1"/>
          <p:cNvSpPr>
            <a:spLocks noGrp="1"/>
          </p:cNvSpPr>
          <p:nvPr>
            <p:ph sz="half" idx="2"/>
          </p:nvPr>
        </p:nvSpPr>
        <p:spPr/>
        <p:txBody>
          <a:bodyPr>
            <a:normAutofit fontScale="62500" lnSpcReduction="20000"/>
          </a:bodyPr>
          <a:lstStyle/>
          <a:p>
            <a:endParaRPr lang="en-GB"/>
          </a:p>
        </p:txBody>
      </p:sp>
      <p:pic>
        <p:nvPicPr>
          <p:cNvPr id="2050" name="Picture 2" descr="Image result for mitosis"/>
          <p:cNvPicPr>
            <a:picLocks noChangeAspect="1" noChangeArrowheads="1"/>
          </p:cNvPicPr>
          <p:nvPr/>
        </p:nvPicPr>
        <p:blipFill rotWithShape="1">
          <a:blip r:embed="rId2">
            <a:extLst>
              <a:ext uri="{28A0092B-C50C-407E-A947-70E740481C1C}">
                <a14:useLocalDpi xmlns:a14="http://schemas.microsoft.com/office/drawing/2010/main" val="0"/>
              </a:ext>
            </a:extLst>
          </a:blip>
          <a:srcRect t="11646"/>
          <a:stretch/>
        </p:blipFill>
        <p:spPr bwMode="auto">
          <a:xfrm>
            <a:off x="5076825" y="2459865"/>
            <a:ext cx="7115175" cy="3105396"/>
          </a:xfrm>
          <a:prstGeom prst="rect">
            <a:avLst/>
          </a:prstGeom>
          <a:noFill/>
          <a:extLst>
            <a:ext uri="{909E8E84-426E-40DD-AFC4-6F175D3DCCD1}">
              <a14:hiddenFill xmlns:a14="http://schemas.microsoft.com/office/drawing/2010/main">
                <a:solidFill>
                  <a:srgbClr val="FFFFFF"/>
                </a:solidFill>
              </a14:hiddenFill>
            </a:ext>
          </a:extLst>
        </p:spPr>
      </p:pic>
      <p:sp>
        <p:nvSpPr>
          <p:cNvPr id="7" name="Action Button: Home 6">
            <a:hlinkClick r:id="rId3"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Action Button: Movie 3">
            <a:hlinkClick r:id="rId4" highlightClick="1"/>
          </p:cNvPr>
          <p:cNvSpPr/>
          <p:nvPr/>
        </p:nvSpPr>
        <p:spPr>
          <a:xfrm>
            <a:off x="11077956" y="5959844"/>
            <a:ext cx="944880" cy="748546"/>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682150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Cell biology</a:t>
            </a:r>
          </a:p>
        </p:txBody>
      </p:sp>
      <p:sp>
        <p:nvSpPr>
          <p:cNvPr id="14" name="Content Placeholder 2"/>
          <p:cNvSpPr>
            <a:spLocks noGrp="1"/>
          </p:cNvSpPr>
          <p:nvPr>
            <p:ph idx="1"/>
          </p:nvPr>
        </p:nvSpPr>
        <p:spPr>
          <a:xfrm>
            <a:off x="571820" y="2357723"/>
            <a:ext cx="11032043" cy="3986213"/>
          </a:xfrm>
        </p:spPr>
        <p:txBody>
          <a:bodyPr>
            <a:normAutofit fontScale="85000" lnSpcReduction="10000"/>
          </a:bodyPr>
          <a:lstStyle/>
          <a:p>
            <a:r>
              <a:rPr lang="en-GB" sz="2800" dirty="0"/>
              <a:t>Stem cells are cells that can differentiate into different types of cell.</a:t>
            </a:r>
          </a:p>
          <a:p>
            <a:r>
              <a:rPr lang="en-GB" sz="2800" dirty="0"/>
              <a:t>Stem cells can be obtained from embryos, umbilical cords and adult bone marrow.</a:t>
            </a:r>
          </a:p>
          <a:p>
            <a:r>
              <a:rPr lang="en-GB" sz="2800" dirty="0"/>
              <a:t>Stem cells can be cultured in labs and encouraged to grow into different types of specialised cell.</a:t>
            </a:r>
          </a:p>
          <a:p>
            <a:r>
              <a:rPr lang="en-GB" sz="2800" dirty="0"/>
              <a:t>It is hoped that stem cells could be used to make new nerve cells that could then be implanted into patients suffering from spinal damage.   This could mean that paralysed patients might regain the use of limbs.</a:t>
            </a:r>
          </a:p>
          <a:p>
            <a:r>
              <a:rPr lang="en-GB" sz="2800" dirty="0"/>
              <a:t>The use of stem cells has ethical issues.   Some people think that embryos should only be used to create new lives rather than being used to produce replacement.</a:t>
            </a:r>
            <a:endParaRPr lang="en-US" sz="2800" dirty="0"/>
          </a:p>
        </p:txBody>
      </p:sp>
      <p:pic>
        <p:nvPicPr>
          <p:cNvPr id="3074" name="Picture 2" descr="Image result for stem cells"/>
          <p:cNvPicPr>
            <a:picLocks noChangeAspect="1" noChangeArrowheads="1"/>
          </p:cNvPicPr>
          <p:nvPr/>
        </p:nvPicPr>
        <p:blipFill rotWithShape="1">
          <a:blip r:embed="rId2">
            <a:extLst>
              <a:ext uri="{28A0092B-C50C-407E-A947-70E740481C1C}">
                <a14:useLocalDpi xmlns:a14="http://schemas.microsoft.com/office/drawing/2010/main" val="0"/>
              </a:ext>
            </a:extLst>
          </a:blip>
          <a:srcRect t="6883" b="7007"/>
          <a:stretch/>
        </p:blipFill>
        <p:spPr bwMode="auto">
          <a:xfrm>
            <a:off x="9037705" y="0"/>
            <a:ext cx="3154295" cy="2267571"/>
          </a:xfrm>
          <a:prstGeom prst="rect">
            <a:avLst/>
          </a:prstGeom>
          <a:noFill/>
          <a:extLst>
            <a:ext uri="{909E8E84-426E-40DD-AFC4-6F175D3DCCD1}">
              <a14:hiddenFill xmlns:a14="http://schemas.microsoft.com/office/drawing/2010/main">
                <a:solidFill>
                  <a:srgbClr val="FFFFFF"/>
                </a:solidFill>
              </a14:hiddenFill>
            </a:ext>
          </a:extLst>
        </p:spPr>
      </p:pic>
      <p:sp>
        <p:nvSpPr>
          <p:cNvPr id="7" name="Action Button: Home 6">
            <a:hlinkClick r:id="rId3" action="ppaction://hlinksldjump" highlightClick="1"/>
          </p:cNvPr>
          <p:cNvSpPr/>
          <p:nvPr/>
        </p:nvSpPr>
        <p:spPr>
          <a:xfrm>
            <a:off x="274320" y="813745"/>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Action Button: Movie 1">
            <a:hlinkClick r:id="rId4" highlightClick="1"/>
          </p:cNvPr>
          <p:cNvSpPr/>
          <p:nvPr/>
        </p:nvSpPr>
        <p:spPr>
          <a:xfrm>
            <a:off x="11338560" y="6023896"/>
            <a:ext cx="746760" cy="640080"/>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0072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Cell biology</a:t>
            </a:r>
          </a:p>
        </p:txBody>
      </p:sp>
      <p:sp>
        <p:nvSpPr>
          <p:cNvPr id="14" name="Content Placeholder 2"/>
          <p:cNvSpPr>
            <a:spLocks noGrp="1"/>
          </p:cNvSpPr>
          <p:nvPr>
            <p:ph sz="half" idx="1"/>
          </p:nvPr>
        </p:nvSpPr>
        <p:spPr>
          <a:xfrm>
            <a:off x="360606" y="2027135"/>
            <a:ext cx="5950041" cy="3157741"/>
          </a:xfrm>
        </p:spPr>
        <p:txBody>
          <a:bodyPr>
            <a:normAutofit fontScale="92500" lnSpcReduction="10000"/>
          </a:bodyPr>
          <a:lstStyle/>
          <a:p>
            <a:pPr marL="0" indent="0">
              <a:buNone/>
            </a:pPr>
            <a:r>
              <a:rPr lang="en-GB" b="1" u="sng" dirty="0"/>
              <a:t>Diffusion</a:t>
            </a:r>
          </a:p>
          <a:p>
            <a:pPr lvl="0"/>
            <a:r>
              <a:rPr lang="en-GB" dirty="0"/>
              <a:t>Net movement of particles from an area of high concentration to an area of lower concentration.</a:t>
            </a:r>
          </a:p>
          <a:p>
            <a:pPr lvl="0"/>
            <a:r>
              <a:rPr lang="en-GB" dirty="0"/>
              <a:t>No energy involved</a:t>
            </a:r>
          </a:p>
          <a:p>
            <a:pPr lvl="0"/>
            <a:r>
              <a:rPr lang="en-GB" dirty="0"/>
              <a:t>Bigger the difference in concentration and higher temperature the faster the rate of diffusion</a:t>
            </a:r>
          </a:p>
          <a:p>
            <a:pPr lvl="0"/>
            <a:r>
              <a:rPr lang="en-GB" dirty="0"/>
              <a:t>Dissolved substances such as glucose, urea and gases are transported this way.</a:t>
            </a:r>
          </a:p>
        </p:txBody>
      </p:sp>
      <p:sp>
        <p:nvSpPr>
          <p:cNvPr id="2" name="Content Placeholder 1"/>
          <p:cNvSpPr>
            <a:spLocks noGrp="1"/>
          </p:cNvSpPr>
          <p:nvPr>
            <p:ph sz="half" idx="2"/>
          </p:nvPr>
        </p:nvSpPr>
        <p:spPr>
          <a:xfrm>
            <a:off x="6569915" y="2001377"/>
            <a:ext cx="4982436" cy="3183499"/>
          </a:xfrm>
        </p:spPr>
        <p:txBody>
          <a:bodyPr>
            <a:normAutofit fontScale="92500" lnSpcReduction="20000"/>
          </a:bodyPr>
          <a:lstStyle/>
          <a:p>
            <a:pPr marL="0" indent="0">
              <a:buNone/>
            </a:pPr>
            <a:r>
              <a:rPr lang="en-GB" b="1" u="sng" dirty="0"/>
              <a:t>Active Transport</a:t>
            </a:r>
          </a:p>
          <a:p>
            <a:pPr lvl="0"/>
            <a:r>
              <a:rPr lang="en-GB" dirty="0"/>
              <a:t>Movement of particles from an area of low concentration to an area of higher concentration</a:t>
            </a:r>
          </a:p>
          <a:p>
            <a:pPr lvl="0"/>
            <a:r>
              <a:rPr lang="en-GB" dirty="0"/>
              <a:t>Requires energy</a:t>
            </a:r>
          </a:p>
          <a:p>
            <a:pPr lvl="0"/>
            <a:r>
              <a:rPr lang="en-GB" dirty="0"/>
              <a:t>Allows plant root hair to absorb mineral ions from the soil</a:t>
            </a:r>
          </a:p>
          <a:p>
            <a:pPr lvl="0"/>
            <a:r>
              <a:rPr lang="en-GB" dirty="0"/>
              <a:t>Allows sugar molecules to be absorbed from lower concentrations in the gut</a:t>
            </a:r>
          </a:p>
        </p:txBody>
      </p:sp>
      <p:pic>
        <p:nvPicPr>
          <p:cNvPr id="4098" name="Picture 2" descr="Image result for diffusion"/>
          <p:cNvPicPr>
            <a:picLocks noChangeAspect="1" noChangeArrowheads="1"/>
          </p:cNvPicPr>
          <p:nvPr/>
        </p:nvPicPr>
        <p:blipFill rotWithShape="1">
          <a:blip r:embed="rId2">
            <a:extLst>
              <a:ext uri="{28A0092B-C50C-407E-A947-70E740481C1C}">
                <a14:useLocalDpi xmlns:a14="http://schemas.microsoft.com/office/drawing/2010/main" val="0"/>
              </a:ext>
            </a:extLst>
          </a:blip>
          <a:srcRect l="9732" t="20040" r="10582" b="17816"/>
          <a:stretch/>
        </p:blipFill>
        <p:spPr bwMode="auto">
          <a:xfrm>
            <a:off x="1416676" y="5184876"/>
            <a:ext cx="3387144" cy="148638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Image result for active transpor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51079" y="5232697"/>
            <a:ext cx="3321721" cy="1390737"/>
          </a:xfrm>
          <a:prstGeom prst="rect">
            <a:avLst/>
          </a:prstGeom>
          <a:noFill/>
          <a:extLst>
            <a:ext uri="{909E8E84-426E-40DD-AFC4-6F175D3DCCD1}">
              <a14:hiddenFill xmlns:a14="http://schemas.microsoft.com/office/drawing/2010/main">
                <a:solidFill>
                  <a:srgbClr val="FFFFFF"/>
                </a:solidFill>
              </a14:hiddenFill>
            </a:ext>
          </a:extLst>
        </p:spPr>
      </p:pic>
      <p:sp>
        <p:nvSpPr>
          <p:cNvPr id="8" name="Action Button: Home 7">
            <a:hlinkClick r:id="rId4"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Action Button: Movie 3">
            <a:hlinkClick r:id="rId5" highlightClick="1"/>
          </p:cNvPr>
          <p:cNvSpPr/>
          <p:nvPr/>
        </p:nvSpPr>
        <p:spPr>
          <a:xfrm>
            <a:off x="11369040" y="5928065"/>
            <a:ext cx="640080" cy="640079"/>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6953153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Cell biology</a:t>
            </a:r>
          </a:p>
        </p:txBody>
      </p:sp>
      <p:sp>
        <p:nvSpPr>
          <p:cNvPr id="14" name="Content Placeholder 2"/>
          <p:cNvSpPr>
            <a:spLocks noGrp="1"/>
          </p:cNvSpPr>
          <p:nvPr>
            <p:ph sz="half" idx="1"/>
          </p:nvPr>
        </p:nvSpPr>
        <p:spPr>
          <a:xfrm>
            <a:off x="450761" y="2060620"/>
            <a:ext cx="5319103" cy="4120724"/>
          </a:xfrm>
        </p:spPr>
        <p:txBody>
          <a:bodyPr>
            <a:normAutofit fontScale="62500" lnSpcReduction="20000"/>
          </a:bodyPr>
          <a:lstStyle/>
          <a:p>
            <a:pPr marL="0" lvl="0" indent="0">
              <a:buNone/>
            </a:pPr>
            <a:r>
              <a:rPr lang="en-GB" sz="2800" dirty="0"/>
              <a:t>Osmosis</a:t>
            </a:r>
          </a:p>
          <a:p>
            <a:pPr lvl="0"/>
            <a:r>
              <a:rPr lang="en-GB" sz="2800" dirty="0"/>
              <a:t>Movement of water from a high water concentration (dilute solution) to a low water concentration (concentrated solution) through a partially permeable membrane</a:t>
            </a:r>
          </a:p>
          <a:p>
            <a:pPr lvl="0"/>
            <a:r>
              <a:rPr lang="en-GB" sz="2800" dirty="0"/>
              <a:t>No energy involved</a:t>
            </a:r>
          </a:p>
          <a:p>
            <a:pPr lvl="0"/>
            <a:r>
              <a:rPr lang="en-GB" sz="2800" dirty="0"/>
              <a:t>Isotonic – concentration is the same inside and out</a:t>
            </a:r>
          </a:p>
          <a:p>
            <a:pPr lvl="0"/>
            <a:r>
              <a:rPr lang="en-GB" sz="2800" dirty="0"/>
              <a:t>Hypertonic – concentration outside the cell is higher than inside the cell</a:t>
            </a:r>
          </a:p>
          <a:p>
            <a:pPr lvl="0"/>
            <a:r>
              <a:rPr lang="en-GB" sz="2800" dirty="0"/>
              <a:t>Hypotonic – concentration outside the cell is lower than inside the cell</a:t>
            </a:r>
          </a:p>
          <a:p>
            <a:pPr lvl="0"/>
            <a:r>
              <a:rPr lang="en-GB" sz="2800" dirty="0"/>
              <a:t>Important for plants to maintain turgor</a:t>
            </a:r>
          </a:p>
        </p:txBody>
      </p:sp>
      <p:sp>
        <p:nvSpPr>
          <p:cNvPr id="2" name="Content Placeholder 1"/>
          <p:cNvSpPr>
            <a:spLocks noGrp="1"/>
          </p:cNvSpPr>
          <p:nvPr>
            <p:ph sz="half" idx="2"/>
          </p:nvPr>
        </p:nvSpPr>
        <p:spPr/>
        <p:txBody>
          <a:bodyPr>
            <a:normAutofit fontScale="62500" lnSpcReduction="20000"/>
          </a:bodyPr>
          <a:lstStyle/>
          <a:p>
            <a:pPr marL="0" indent="0">
              <a:buNone/>
            </a:pPr>
            <a:r>
              <a:rPr lang="en-GB" sz="2800" u="sng" dirty="0"/>
              <a:t>Exchanging materials</a:t>
            </a:r>
            <a:endParaRPr lang="en-GB" sz="2800" dirty="0"/>
          </a:p>
          <a:p>
            <a:pPr lvl="0"/>
            <a:r>
              <a:rPr lang="en-GB" sz="2800" dirty="0"/>
              <a:t>Single celled organisms have relatively large surface area : volume ratio</a:t>
            </a:r>
          </a:p>
          <a:p>
            <a:r>
              <a:rPr lang="en-GB" sz="2800" dirty="0"/>
              <a:t>Exchange surfaces usually have large surface area, thin walls, and an efficient blood supply</a:t>
            </a:r>
            <a:endParaRPr lang="en-US" sz="2800" dirty="0"/>
          </a:p>
        </p:txBody>
      </p:sp>
      <p:pic>
        <p:nvPicPr>
          <p:cNvPr id="5122" name="Picture 2" descr="Image result for osmosi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19247" y="5035638"/>
            <a:ext cx="4168545" cy="1643599"/>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vill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78279" y="3978777"/>
            <a:ext cx="2113721" cy="2113722"/>
          </a:xfrm>
          <a:prstGeom prst="rect">
            <a:avLst/>
          </a:prstGeom>
          <a:noFill/>
          <a:extLst>
            <a:ext uri="{909E8E84-426E-40DD-AFC4-6F175D3DCCD1}">
              <a14:hiddenFill xmlns:a14="http://schemas.microsoft.com/office/drawing/2010/main">
                <a:solidFill>
                  <a:srgbClr val="FFFFFF"/>
                </a:solidFill>
              </a14:hiddenFill>
            </a:ext>
          </a:extLst>
        </p:spPr>
      </p:pic>
      <p:sp>
        <p:nvSpPr>
          <p:cNvPr id="7" name="Action Button: Home 6">
            <a:hlinkClick r:id="rId4"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11991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Cell biology - Exam practice</a:t>
            </a:r>
          </a:p>
        </p:txBody>
      </p:sp>
      <p:sp>
        <p:nvSpPr>
          <p:cNvPr id="14" name="Content Placeholder 2"/>
          <p:cNvSpPr>
            <a:spLocks noGrp="1"/>
          </p:cNvSpPr>
          <p:nvPr>
            <p:ph sz="half" idx="1"/>
          </p:nvPr>
        </p:nvSpPr>
        <p:spPr>
          <a:xfrm>
            <a:off x="450761" y="2060620"/>
            <a:ext cx="5319103" cy="4120724"/>
          </a:xfrm>
        </p:spPr>
        <p:txBody>
          <a:bodyPr>
            <a:normAutofit/>
          </a:bodyPr>
          <a:lstStyle/>
          <a:p>
            <a:pPr marL="0" lvl="0" indent="0">
              <a:buNone/>
            </a:pPr>
            <a:endParaRPr lang="en-GB" sz="2800" dirty="0"/>
          </a:p>
        </p:txBody>
      </p:sp>
      <p:sp>
        <p:nvSpPr>
          <p:cNvPr id="2" name="Content Placeholder 1"/>
          <p:cNvSpPr>
            <a:spLocks noGrp="1"/>
          </p:cNvSpPr>
          <p:nvPr>
            <p:ph sz="half" idx="2"/>
          </p:nvPr>
        </p:nvSpPr>
        <p:spPr/>
        <p:txBody>
          <a:bodyPr>
            <a:normAutofit/>
          </a:bodyPr>
          <a:lstStyle/>
          <a:p>
            <a:pPr marL="0" indent="0">
              <a:buNone/>
            </a:pPr>
            <a:endParaRPr lang="en-US" sz="2800" dirty="0"/>
          </a:p>
        </p:txBody>
      </p:sp>
      <p:pic>
        <p:nvPicPr>
          <p:cNvPr id="614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28633" t="22360" r="33389" b="8274"/>
          <a:stretch/>
        </p:blipFill>
        <p:spPr bwMode="auto">
          <a:xfrm>
            <a:off x="3709114" y="1783723"/>
            <a:ext cx="4919731" cy="50742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Action Button: Home 7">
            <a:hlinkClick r:id="rId4"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37712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Cell biology - Exam practice</a:t>
            </a:r>
          </a:p>
        </p:txBody>
      </p:sp>
      <p:sp>
        <p:nvSpPr>
          <p:cNvPr id="14" name="Content Placeholder 2"/>
          <p:cNvSpPr>
            <a:spLocks noGrp="1"/>
          </p:cNvSpPr>
          <p:nvPr>
            <p:ph sz="half" idx="1"/>
          </p:nvPr>
        </p:nvSpPr>
        <p:spPr>
          <a:xfrm>
            <a:off x="450761" y="2060620"/>
            <a:ext cx="5319103" cy="4120724"/>
          </a:xfrm>
        </p:spPr>
        <p:txBody>
          <a:bodyPr>
            <a:normAutofit/>
          </a:bodyPr>
          <a:lstStyle/>
          <a:p>
            <a:pPr marL="0" lvl="0" indent="0">
              <a:buNone/>
            </a:pPr>
            <a:endParaRPr lang="en-GB" sz="2800" dirty="0"/>
          </a:p>
        </p:txBody>
      </p:sp>
      <p:sp>
        <p:nvSpPr>
          <p:cNvPr id="2" name="Content Placeholder 1"/>
          <p:cNvSpPr>
            <a:spLocks noGrp="1"/>
          </p:cNvSpPr>
          <p:nvPr>
            <p:ph sz="half" idx="2"/>
          </p:nvPr>
        </p:nvSpPr>
        <p:spPr/>
        <p:txBody>
          <a:bodyPr>
            <a:normAutofit/>
          </a:bodyPr>
          <a:lstStyle/>
          <a:p>
            <a:pPr marL="0" indent="0">
              <a:buNone/>
            </a:pPr>
            <a:endParaRPr lang="en-US" sz="2800" dirty="0"/>
          </a:p>
        </p:txBody>
      </p:sp>
      <p:pic>
        <p:nvPicPr>
          <p:cNvPr id="717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9059" t="29792" r="16588" b="14375"/>
          <a:stretch/>
        </p:blipFill>
        <p:spPr bwMode="auto">
          <a:xfrm>
            <a:off x="2636520" y="1722119"/>
            <a:ext cx="6888480" cy="48968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Action Button: Home 6">
            <a:hlinkClick r:id="rId4"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9024210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Cell biology - Exam practice</a:t>
            </a:r>
          </a:p>
        </p:txBody>
      </p:sp>
      <p:sp>
        <p:nvSpPr>
          <p:cNvPr id="14" name="Content Placeholder 2"/>
          <p:cNvSpPr>
            <a:spLocks noGrp="1"/>
          </p:cNvSpPr>
          <p:nvPr>
            <p:ph sz="half" idx="1"/>
          </p:nvPr>
        </p:nvSpPr>
        <p:spPr>
          <a:xfrm>
            <a:off x="450761" y="2060620"/>
            <a:ext cx="5319103" cy="4120724"/>
          </a:xfrm>
        </p:spPr>
        <p:txBody>
          <a:bodyPr>
            <a:normAutofit/>
          </a:bodyPr>
          <a:lstStyle/>
          <a:p>
            <a:pPr marL="0" lvl="0" indent="0">
              <a:buNone/>
            </a:pPr>
            <a:endParaRPr lang="en-GB" sz="2800" dirty="0"/>
          </a:p>
        </p:txBody>
      </p:sp>
      <p:sp>
        <p:nvSpPr>
          <p:cNvPr id="2" name="Content Placeholder 1"/>
          <p:cNvSpPr>
            <a:spLocks noGrp="1"/>
          </p:cNvSpPr>
          <p:nvPr>
            <p:ph sz="half" idx="2"/>
          </p:nvPr>
        </p:nvSpPr>
        <p:spPr/>
        <p:txBody>
          <a:bodyPr>
            <a:normAutofit/>
          </a:bodyPr>
          <a:lstStyle/>
          <a:p>
            <a:pPr marL="0" indent="0">
              <a:buNone/>
            </a:pPr>
            <a:endParaRPr lang="en-US" sz="2800" dirty="0"/>
          </a:p>
        </p:txBody>
      </p:sp>
      <p:pic>
        <p:nvPicPr>
          <p:cNvPr id="8194"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8823" t="29583" r="10000" b="8750"/>
          <a:stretch/>
        </p:blipFill>
        <p:spPr bwMode="auto">
          <a:xfrm>
            <a:off x="2491740" y="1691638"/>
            <a:ext cx="7536180" cy="512806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Action Button: Home 6">
            <a:hlinkClick r:id="rId4"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0123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Cell biology - Exam practice</a:t>
            </a:r>
          </a:p>
        </p:txBody>
      </p:sp>
      <p:sp>
        <p:nvSpPr>
          <p:cNvPr id="14" name="Content Placeholder 2"/>
          <p:cNvSpPr>
            <a:spLocks noGrp="1"/>
          </p:cNvSpPr>
          <p:nvPr>
            <p:ph sz="half" idx="1"/>
          </p:nvPr>
        </p:nvSpPr>
        <p:spPr>
          <a:xfrm>
            <a:off x="450761" y="2060620"/>
            <a:ext cx="5319103" cy="4120724"/>
          </a:xfrm>
        </p:spPr>
        <p:txBody>
          <a:bodyPr>
            <a:normAutofit/>
          </a:bodyPr>
          <a:lstStyle/>
          <a:p>
            <a:pPr marL="0" lvl="0" indent="0">
              <a:buNone/>
            </a:pPr>
            <a:endParaRPr lang="en-GB" sz="2800" dirty="0"/>
          </a:p>
        </p:txBody>
      </p:sp>
      <p:sp>
        <p:nvSpPr>
          <p:cNvPr id="2" name="Content Placeholder 1"/>
          <p:cNvSpPr>
            <a:spLocks noGrp="1"/>
          </p:cNvSpPr>
          <p:nvPr>
            <p:ph sz="half" idx="2"/>
          </p:nvPr>
        </p:nvSpPr>
        <p:spPr/>
        <p:txBody>
          <a:bodyPr>
            <a:normAutofit/>
          </a:bodyPr>
          <a:lstStyle/>
          <a:p>
            <a:pPr marL="0" indent="0">
              <a:buNone/>
            </a:pPr>
            <a:endParaRPr lang="en-US" sz="2800" dirty="0"/>
          </a:p>
        </p:txBody>
      </p:sp>
      <p:pic>
        <p:nvPicPr>
          <p:cNvPr id="921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39413" t="29166" r="14940" b="9375"/>
          <a:stretch/>
        </p:blipFill>
        <p:spPr bwMode="auto">
          <a:xfrm>
            <a:off x="2987040" y="1828799"/>
            <a:ext cx="6583680" cy="50056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Action Button: Home 5">
            <a:hlinkClick r:id="rId4"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833529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err="1"/>
              <a:t>Organisation</a:t>
            </a:r>
            <a:endParaRPr lang="en-US" sz="6600" dirty="0"/>
          </a:p>
        </p:txBody>
      </p:sp>
      <p:sp>
        <p:nvSpPr>
          <p:cNvPr id="14" name="Content Placeholder 2"/>
          <p:cNvSpPr>
            <a:spLocks noGrp="1"/>
          </p:cNvSpPr>
          <p:nvPr>
            <p:ph sz="half" idx="1"/>
          </p:nvPr>
        </p:nvSpPr>
        <p:spPr>
          <a:ln w="38100">
            <a:solidFill>
              <a:schemeClr val="accent1"/>
            </a:solidFill>
            <a:prstDash val="lgDashDot"/>
          </a:ln>
        </p:spPr>
        <p:txBody>
          <a:bodyPr>
            <a:normAutofit lnSpcReduction="10000"/>
          </a:bodyPr>
          <a:lstStyle/>
          <a:p>
            <a:pPr>
              <a:buFont typeface="Wingdings" panose="05000000000000000000" pitchFamily="2" charset="2"/>
              <a:buChar char="v"/>
            </a:pPr>
            <a:r>
              <a:rPr lang="en-US" dirty="0"/>
              <a:t>Cell organization</a:t>
            </a:r>
          </a:p>
          <a:p>
            <a:pPr>
              <a:buFont typeface="Wingdings" panose="05000000000000000000" pitchFamily="2" charset="2"/>
              <a:buChar char="v"/>
            </a:pPr>
            <a:r>
              <a:rPr lang="en-US" dirty="0"/>
              <a:t>Enzymes</a:t>
            </a:r>
          </a:p>
          <a:p>
            <a:pPr>
              <a:buFont typeface="Wingdings" panose="05000000000000000000" pitchFamily="2" charset="2"/>
              <a:buChar char="v"/>
            </a:pPr>
            <a:r>
              <a:rPr lang="en-US" dirty="0"/>
              <a:t>Enzymes and digestion</a:t>
            </a:r>
          </a:p>
          <a:p>
            <a:pPr>
              <a:buFont typeface="Wingdings" panose="05000000000000000000" pitchFamily="2" charset="2"/>
              <a:buChar char="v"/>
            </a:pPr>
            <a:r>
              <a:rPr lang="en-US" dirty="0"/>
              <a:t>Food tests</a:t>
            </a:r>
          </a:p>
          <a:p>
            <a:pPr>
              <a:buFont typeface="Wingdings" panose="05000000000000000000" pitchFamily="2" charset="2"/>
              <a:buChar char="v"/>
            </a:pPr>
            <a:r>
              <a:rPr lang="en-US" dirty="0"/>
              <a:t>The lungs</a:t>
            </a:r>
          </a:p>
          <a:p>
            <a:pPr>
              <a:buFont typeface="Wingdings" panose="05000000000000000000" pitchFamily="2" charset="2"/>
              <a:buChar char="v"/>
            </a:pPr>
            <a:r>
              <a:rPr lang="en-US" dirty="0"/>
              <a:t>The heart</a:t>
            </a:r>
          </a:p>
          <a:p>
            <a:pPr>
              <a:buFont typeface="Wingdings" panose="05000000000000000000" pitchFamily="2" charset="2"/>
              <a:buChar char="v"/>
            </a:pPr>
            <a:r>
              <a:rPr lang="en-US" dirty="0"/>
              <a:t>Blood vessels</a:t>
            </a:r>
          </a:p>
          <a:p>
            <a:pPr>
              <a:buFont typeface="Wingdings" panose="05000000000000000000" pitchFamily="2" charset="2"/>
              <a:buChar char="v"/>
            </a:pPr>
            <a:r>
              <a:rPr lang="en-US" dirty="0"/>
              <a:t>Blood</a:t>
            </a:r>
          </a:p>
        </p:txBody>
      </p:sp>
      <p:sp>
        <p:nvSpPr>
          <p:cNvPr id="2" name="Content Placeholder 1"/>
          <p:cNvSpPr>
            <a:spLocks noGrp="1"/>
          </p:cNvSpPr>
          <p:nvPr>
            <p:ph sz="half" idx="2"/>
          </p:nvPr>
        </p:nvSpPr>
        <p:spPr>
          <a:ln w="38100">
            <a:solidFill>
              <a:schemeClr val="accent1"/>
            </a:solidFill>
            <a:prstDash val="lgDashDot"/>
          </a:ln>
        </p:spPr>
        <p:txBody>
          <a:bodyPr>
            <a:normAutofit lnSpcReduction="10000"/>
          </a:bodyPr>
          <a:lstStyle/>
          <a:p>
            <a:pPr>
              <a:buFont typeface="Wingdings" panose="05000000000000000000" pitchFamily="2" charset="2"/>
              <a:buChar char="v"/>
            </a:pPr>
            <a:r>
              <a:rPr lang="en-US" dirty="0"/>
              <a:t>Cardiovascular disease</a:t>
            </a:r>
          </a:p>
          <a:p>
            <a:pPr>
              <a:buFont typeface="Wingdings" panose="05000000000000000000" pitchFamily="2" charset="2"/>
              <a:buChar char="v"/>
            </a:pPr>
            <a:r>
              <a:rPr lang="en-US" dirty="0"/>
              <a:t>Health and disease</a:t>
            </a:r>
          </a:p>
          <a:p>
            <a:pPr>
              <a:buFont typeface="Wingdings" panose="05000000000000000000" pitchFamily="2" charset="2"/>
              <a:buChar char="v"/>
            </a:pPr>
            <a:r>
              <a:rPr lang="en-US" dirty="0"/>
              <a:t>Risk factors for non communicable diseases</a:t>
            </a:r>
          </a:p>
          <a:p>
            <a:pPr>
              <a:buFont typeface="Wingdings" panose="05000000000000000000" pitchFamily="2" charset="2"/>
              <a:buChar char="v"/>
            </a:pPr>
            <a:r>
              <a:rPr lang="en-US" dirty="0"/>
              <a:t>Cancer</a:t>
            </a:r>
          </a:p>
          <a:p>
            <a:pPr>
              <a:buFont typeface="Wingdings" panose="05000000000000000000" pitchFamily="2" charset="2"/>
              <a:buChar char="v"/>
            </a:pPr>
            <a:r>
              <a:rPr lang="en-US" dirty="0"/>
              <a:t>Plant cell </a:t>
            </a:r>
            <a:r>
              <a:rPr lang="en-US" dirty="0" err="1"/>
              <a:t>organisation</a:t>
            </a:r>
            <a:endParaRPr lang="en-US" dirty="0"/>
          </a:p>
          <a:p>
            <a:pPr>
              <a:buFont typeface="Wingdings" panose="05000000000000000000" pitchFamily="2" charset="2"/>
              <a:buChar char="v"/>
            </a:pPr>
            <a:r>
              <a:rPr lang="en-US" dirty="0"/>
              <a:t>Transpiration and translocation</a:t>
            </a:r>
          </a:p>
          <a:p>
            <a:pPr>
              <a:buFont typeface="Wingdings" panose="05000000000000000000" pitchFamily="2" charset="2"/>
              <a:buChar char="v"/>
            </a:pPr>
            <a:r>
              <a:rPr lang="en-US" dirty="0"/>
              <a:t>Transpiration and stomata</a:t>
            </a:r>
          </a:p>
          <a:p>
            <a:pPr>
              <a:buFont typeface="Wingdings" panose="05000000000000000000" pitchFamily="2" charset="2"/>
              <a:buChar char="v"/>
            </a:pPr>
            <a:endParaRPr lang="en-GB" dirty="0"/>
          </a:p>
        </p:txBody>
      </p:sp>
      <p:sp>
        <p:nvSpPr>
          <p:cNvPr id="5" name="Action Button: Home 4">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39770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err="1"/>
              <a:t>Organisation</a:t>
            </a:r>
            <a:endParaRPr lang="en-US" sz="6600" dirty="0"/>
          </a:p>
        </p:txBody>
      </p:sp>
      <p:sp>
        <p:nvSpPr>
          <p:cNvPr id="4" name="Content Placeholder 3"/>
          <p:cNvSpPr>
            <a:spLocks noGrp="1"/>
          </p:cNvSpPr>
          <p:nvPr>
            <p:ph sz="half" idx="1"/>
          </p:nvPr>
        </p:nvSpPr>
        <p:spPr>
          <a:xfrm>
            <a:off x="441960" y="2103120"/>
            <a:ext cx="5327904" cy="4312920"/>
          </a:xfrm>
        </p:spPr>
        <p:txBody>
          <a:bodyPr>
            <a:noAutofit/>
          </a:bodyPr>
          <a:lstStyle/>
          <a:p>
            <a:pPr marL="0" indent="0">
              <a:buNone/>
            </a:pPr>
            <a:r>
              <a:rPr lang="en-GB" sz="1400" dirty="0">
                <a:latin typeface="+mj-lt"/>
              </a:rPr>
              <a:t>A tissue is a group of cells with similar structure and function.</a:t>
            </a:r>
          </a:p>
          <a:p>
            <a:pPr>
              <a:buSzPct val="100000"/>
              <a:buFont typeface="Wingdings" panose="05000000000000000000" pitchFamily="2" charset="2"/>
              <a:buChar char="Ø"/>
            </a:pPr>
            <a:r>
              <a:rPr lang="en-GB" sz="1400" b="1" dirty="0">
                <a:latin typeface="+mj-lt"/>
              </a:rPr>
              <a:t>Muscular tissue</a:t>
            </a:r>
            <a:r>
              <a:rPr lang="en-GB" sz="1400" dirty="0">
                <a:latin typeface="+mj-lt"/>
              </a:rPr>
              <a:t> – contracts to cause movement</a:t>
            </a:r>
          </a:p>
          <a:p>
            <a:pPr>
              <a:buSzPct val="100000"/>
              <a:buFont typeface="Wingdings" panose="05000000000000000000" pitchFamily="2" charset="2"/>
              <a:buChar char="Ø"/>
            </a:pPr>
            <a:r>
              <a:rPr lang="en-GB" sz="1400" b="1" dirty="0">
                <a:latin typeface="+mj-lt"/>
              </a:rPr>
              <a:t>Glandular tissue</a:t>
            </a:r>
            <a:r>
              <a:rPr lang="en-GB" sz="1400" dirty="0">
                <a:latin typeface="+mj-lt"/>
              </a:rPr>
              <a:t> – contains cells that release chemicals such as enzymes and hormones</a:t>
            </a:r>
          </a:p>
          <a:p>
            <a:pPr>
              <a:buSzPct val="100000"/>
              <a:buFont typeface="Wingdings" panose="05000000000000000000" pitchFamily="2" charset="2"/>
              <a:buChar char="Ø"/>
            </a:pPr>
            <a:r>
              <a:rPr lang="en-GB" sz="1400" b="1" dirty="0">
                <a:latin typeface="+mj-lt"/>
              </a:rPr>
              <a:t>Epithelial tissue</a:t>
            </a:r>
            <a:r>
              <a:rPr lang="en-GB" sz="1400" dirty="0">
                <a:latin typeface="+mj-lt"/>
              </a:rPr>
              <a:t> – covers the outside of the body and internal organs</a:t>
            </a:r>
          </a:p>
          <a:p>
            <a:pPr>
              <a:buSzPct val="100000"/>
              <a:buFont typeface="Wingdings" panose="05000000000000000000" pitchFamily="2" charset="2"/>
              <a:buChar char="Ø"/>
            </a:pPr>
            <a:r>
              <a:rPr lang="en-GB" sz="1400" b="1" dirty="0">
                <a:latin typeface="+mj-lt"/>
              </a:rPr>
              <a:t>Epidermal tissue</a:t>
            </a:r>
            <a:r>
              <a:rPr lang="en-GB" sz="1400" dirty="0">
                <a:latin typeface="+mj-lt"/>
              </a:rPr>
              <a:t> – covers and protects the surface of plant cells</a:t>
            </a:r>
          </a:p>
          <a:p>
            <a:pPr>
              <a:buSzPct val="100000"/>
              <a:buFont typeface="Wingdings" panose="05000000000000000000" pitchFamily="2" charset="2"/>
              <a:buChar char="Ø"/>
            </a:pPr>
            <a:r>
              <a:rPr lang="en-GB" sz="1400" b="1" dirty="0">
                <a:latin typeface="+mj-lt"/>
              </a:rPr>
              <a:t>Mesophyll tissue</a:t>
            </a:r>
            <a:r>
              <a:rPr lang="en-GB" sz="1400" dirty="0">
                <a:latin typeface="+mj-lt"/>
              </a:rPr>
              <a:t> – contains lots of chloroplasts for photosynthesis</a:t>
            </a:r>
          </a:p>
          <a:p>
            <a:pPr>
              <a:buSzPct val="100000"/>
              <a:buFont typeface="Wingdings" panose="05000000000000000000" pitchFamily="2" charset="2"/>
              <a:buChar char="Ø"/>
            </a:pPr>
            <a:r>
              <a:rPr lang="en-GB" sz="1400" b="1" dirty="0">
                <a:latin typeface="+mj-lt"/>
              </a:rPr>
              <a:t>Xylem tissue</a:t>
            </a:r>
            <a:r>
              <a:rPr lang="en-GB" sz="1400" dirty="0">
                <a:latin typeface="+mj-lt"/>
              </a:rPr>
              <a:t> – carry water and minerals in plants</a:t>
            </a:r>
          </a:p>
          <a:p>
            <a:pPr>
              <a:buSzPct val="100000"/>
              <a:buFont typeface="Wingdings" panose="05000000000000000000" pitchFamily="2" charset="2"/>
              <a:buChar char="Ø"/>
            </a:pPr>
            <a:r>
              <a:rPr lang="en-GB" sz="1400" b="1" dirty="0">
                <a:latin typeface="+mj-lt"/>
              </a:rPr>
              <a:t>Phloem tissue </a:t>
            </a:r>
            <a:r>
              <a:rPr lang="en-GB" sz="1400" dirty="0">
                <a:latin typeface="+mj-lt"/>
              </a:rPr>
              <a:t>– carry dissolved food in plants</a:t>
            </a:r>
          </a:p>
          <a:p>
            <a:pPr marL="0" indent="0">
              <a:buNone/>
            </a:pPr>
            <a:r>
              <a:rPr lang="en-GB" sz="1400" u="sng" dirty="0">
                <a:latin typeface="+mj-lt"/>
              </a:rPr>
              <a:t>Plant Organs</a:t>
            </a:r>
            <a:r>
              <a:rPr lang="en-GB" sz="1400" dirty="0">
                <a:latin typeface="+mj-lt"/>
              </a:rPr>
              <a:t> - Include stems, roots and leaves.</a:t>
            </a:r>
          </a:p>
        </p:txBody>
      </p:sp>
      <p:sp>
        <p:nvSpPr>
          <p:cNvPr id="5" name="Content Placeholder 4"/>
          <p:cNvSpPr>
            <a:spLocks noGrp="1"/>
          </p:cNvSpPr>
          <p:nvPr>
            <p:ph sz="half" idx="2"/>
          </p:nvPr>
        </p:nvSpPr>
        <p:spPr>
          <a:xfrm>
            <a:off x="5928360" y="2057400"/>
            <a:ext cx="6035040" cy="4404360"/>
          </a:xfrm>
        </p:spPr>
        <p:txBody>
          <a:bodyPr>
            <a:noAutofit/>
          </a:bodyPr>
          <a:lstStyle/>
          <a:p>
            <a:pPr marL="0" indent="0">
              <a:buNone/>
            </a:pPr>
            <a:r>
              <a:rPr lang="en-GB" sz="1600" u="sng" dirty="0"/>
              <a:t>Organs</a:t>
            </a:r>
            <a:r>
              <a:rPr lang="en-GB" sz="1600" dirty="0"/>
              <a:t> - An organ is made of tissues. One organ may contain several types of tissue</a:t>
            </a:r>
          </a:p>
          <a:p>
            <a:pPr marL="0" indent="0">
              <a:buNone/>
            </a:pPr>
            <a:r>
              <a:rPr lang="en-GB" sz="1600" u="sng" dirty="0"/>
              <a:t>Organ Systems</a:t>
            </a:r>
            <a:r>
              <a:rPr lang="en-GB" sz="1600" dirty="0"/>
              <a:t> - Organ systems are groups of organs that perform a particular function.</a:t>
            </a:r>
          </a:p>
          <a:p>
            <a:pPr marL="0" indent="0">
              <a:buNone/>
            </a:pPr>
            <a:r>
              <a:rPr lang="en-GB" sz="1600" u="sng" dirty="0"/>
              <a:t>Digestive System</a:t>
            </a:r>
            <a:endParaRPr lang="en-GB" sz="1600" dirty="0"/>
          </a:p>
          <a:p>
            <a:pPr>
              <a:buFont typeface="Wingdings" panose="05000000000000000000" pitchFamily="2" charset="2"/>
              <a:buChar char="Ø"/>
            </a:pPr>
            <a:r>
              <a:rPr lang="en-GB" sz="1600" dirty="0">
                <a:latin typeface="+mj-lt"/>
              </a:rPr>
              <a:t>Mouth – contains teeth that physically start to breakdown food</a:t>
            </a:r>
          </a:p>
          <a:p>
            <a:pPr>
              <a:buFont typeface="Wingdings" panose="05000000000000000000" pitchFamily="2" charset="2"/>
              <a:buChar char="Ø"/>
            </a:pPr>
            <a:r>
              <a:rPr lang="en-GB" sz="1600" dirty="0">
                <a:latin typeface="+mj-lt"/>
              </a:rPr>
              <a:t>Salivary glands – release saliva that contains enzyme to start chemical breakdown of food</a:t>
            </a:r>
          </a:p>
          <a:p>
            <a:pPr>
              <a:buFont typeface="Wingdings" panose="05000000000000000000" pitchFamily="2" charset="2"/>
              <a:buChar char="Ø"/>
            </a:pPr>
            <a:r>
              <a:rPr lang="en-GB" sz="1600" dirty="0">
                <a:latin typeface="+mj-lt"/>
              </a:rPr>
              <a:t>Stomach – releases enzymes to start breakdown of proteins and </a:t>
            </a:r>
            <a:r>
              <a:rPr lang="en-GB" sz="1600" dirty="0" err="1">
                <a:latin typeface="+mj-lt"/>
              </a:rPr>
              <a:t>HCl</a:t>
            </a:r>
            <a:r>
              <a:rPr lang="en-GB" sz="1600" dirty="0">
                <a:latin typeface="+mj-lt"/>
              </a:rPr>
              <a:t> to make the right </a:t>
            </a:r>
            <a:r>
              <a:rPr lang="en-GB" sz="1600" dirty="0" err="1">
                <a:latin typeface="+mj-lt"/>
              </a:rPr>
              <a:t>pH.</a:t>
            </a:r>
            <a:r>
              <a:rPr lang="en-GB" sz="1600" dirty="0">
                <a:latin typeface="+mj-lt"/>
              </a:rPr>
              <a:t>   Muscular wall starts to churn food</a:t>
            </a:r>
          </a:p>
          <a:p>
            <a:pPr>
              <a:buFont typeface="Wingdings" panose="05000000000000000000" pitchFamily="2" charset="2"/>
              <a:buChar char="Ø"/>
            </a:pPr>
            <a:r>
              <a:rPr lang="en-GB" sz="1600" dirty="0">
                <a:latin typeface="+mj-lt"/>
              </a:rPr>
              <a:t>Small intestine – main area of digestion and absorption of soluble nutrients</a:t>
            </a:r>
          </a:p>
          <a:p>
            <a:pPr>
              <a:buFont typeface="Wingdings" panose="05000000000000000000" pitchFamily="2" charset="2"/>
              <a:buChar char="Ø"/>
            </a:pPr>
            <a:r>
              <a:rPr lang="en-GB" sz="1600" dirty="0">
                <a:latin typeface="+mj-lt"/>
              </a:rPr>
              <a:t>Large intestine – absorption of water and faeces storage</a:t>
            </a:r>
          </a:p>
        </p:txBody>
      </p:sp>
      <p:sp>
        <p:nvSpPr>
          <p:cNvPr id="8" name="Action Button: Home 7">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04141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2920" y="948823"/>
            <a:ext cx="11140440" cy="955854"/>
          </a:xfrm>
          <a:solidFill>
            <a:schemeClr val="accent1"/>
          </a:solidFill>
        </p:spPr>
        <p:txBody>
          <a:bodyPr/>
          <a:lstStyle/>
          <a:p>
            <a:r>
              <a:rPr lang="en-GB" dirty="0"/>
              <a:t>Check point therapy REVIEW- </a:t>
            </a:r>
            <a:endParaRPr lang="en-GB" sz="3600" dirty="0"/>
          </a:p>
        </p:txBody>
      </p:sp>
      <p:sp>
        <p:nvSpPr>
          <p:cNvPr id="3" name="Subtitle 2"/>
          <p:cNvSpPr>
            <a:spLocks noGrp="1"/>
          </p:cNvSpPr>
          <p:nvPr>
            <p:ph type="subTitle" idx="1"/>
          </p:nvPr>
        </p:nvSpPr>
        <p:spPr>
          <a:xfrm>
            <a:off x="953340" y="5104849"/>
            <a:ext cx="10472504" cy="976236"/>
          </a:xfrm>
          <a:solidFill>
            <a:schemeClr val="accent1"/>
          </a:solidFill>
        </p:spPr>
        <p:txBody>
          <a:bodyPr>
            <a:noAutofit/>
          </a:bodyPr>
          <a:lstStyle/>
          <a:p>
            <a:r>
              <a:rPr lang="en-GB" sz="2000" b="1" dirty="0">
                <a:solidFill>
                  <a:srgbClr val="FFFF00"/>
                </a:solidFill>
              </a:rPr>
              <a:t>Biology : ENZYMES, BLOOD, BLOOD VESSELS, HEART, COMMNUNICABLE AND NON-COMMUNICABLE DISEASES (CANCER,TUMOURS]</a:t>
            </a:r>
          </a:p>
        </p:txBody>
      </p:sp>
      <p:sp>
        <p:nvSpPr>
          <p:cNvPr id="4" name="Title 1"/>
          <p:cNvSpPr txBox="1">
            <a:spLocks/>
          </p:cNvSpPr>
          <p:nvPr/>
        </p:nvSpPr>
        <p:spPr bwMode="gray">
          <a:xfrm>
            <a:off x="953340" y="3224306"/>
            <a:ext cx="10472504" cy="1062211"/>
          </a:xfrm>
          <a:prstGeom prst="rect">
            <a:avLst/>
          </a:prstGeom>
        </p:spPr>
        <p:txBody>
          <a:bodyPr vert="horz" lIns="91440" tIns="45720" rIns="91440" bIns="45720" rtlCol="0" anchor="b">
            <a:noAutofit/>
          </a:bodyPr>
          <a:lstStyle>
            <a:lvl1pPr algn="l" defTabSz="457200" rtl="0" eaLnBrk="1" latinLnBrk="0" hangingPunct="1">
              <a:spcBef>
                <a:spcPct val="0"/>
              </a:spcBef>
              <a:buNone/>
              <a:defRPr sz="54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GB" sz="5400" b="0" i="0" u="none" strike="noStrike" kern="1200" cap="none" spc="0" normalizeH="0" baseline="0" noProof="0" dirty="0">
                <a:ln>
                  <a:noFill/>
                </a:ln>
                <a:solidFill>
                  <a:srgbClr val="EBEBEB"/>
                </a:solidFill>
                <a:effectLst/>
                <a:uLnTx/>
                <a:uFillTx/>
                <a:latin typeface="Century Gothic" panose="020B0502020202020204"/>
                <a:ea typeface="+mj-ea"/>
                <a:cs typeface="+mj-cs"/>
              </a:rPr>
              <a:t>RED PEN Therapy/Review</a:t>
            </a:r>
            <a:r>
              <a:rPr kumimoji="0" lang="en-GB" sz="5400" b="0" i="0" u="none" strike="noStrike" kern="1200" cap="none" spc="0" normalizeH="0" noProof="0" dirty="0">
                <a:ln>
                  <a:noFill/>
                </a:ln>
                <a:solidFill>
                  <a:srgbClr val="EBEBEB"/>
                </a:solidFill>
                <a:effectLst/>
                <a:uLnTx/>
                <a:uFillTx/>
                <a:latin typeface="Century Gothic" panose="020B0502020202020204"/>
                <a:ea typeface="+mj-ea"/>
                <a:cs typeface="+mj-cs"/>
              </a:rPr>
              <a:t> </a:t>
            </a:r>
            <a:r>
              <a:rPr kumimoji="0" lang="en-GB" sz="5400" b="0" i="0" u="none" strike="noStrike" kern="1200" cap="none" spc="0" normalizeH="0" baseline="0" noProof="0" dirty="0">
                <a:ln>
                  <a:noFill/>
                </a:ln>
                <a:solidFill>
                  <a:srgbClr val="EBEBEB"/>
                </a:solidFill>
                <a:effectLst/>
                <a:uLnTx/>
                <a:uFillTx/>
                <a:latin typeface="Century Gothic" panose="020B0502020202020204"/>
                <a:ea typeface="+mj-ea"/>
                <a:cs typeface="+mj-cs"/>
              </a:rPr>
              <a:t> </a:t>
            </a:r>
          </a:p>
        </p:txBody>
      </p:sp>
      <p:sp>
        <p:nvSpPr>
          <p:cNvPr id="5" name="Rectangle 4"/>
          <p:cNvSpPr/>
          <p:nvPr/>
        </p:nvSpPr>
        <p:spPr>
          <a:xfrm>
            <a:off x="2179320" y="1959052"/>
            <a:ext cx="9246524" cy="800219"/>
          </a:xfrm>
          <a:prstGeom prst="rect">
            <a:avLst/>
          </a:prstGeom>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GB" sz="1800" b="1" i="0" u="none" strike="noStrike" kern="1200" cap="none" spc="0" normalizeH="0" baseline="0" noProof="0" dirty="0">
              <a:ln>
                <a:noFill/>
              </a:ln>
              <a:solidFill>
                <a:srgbClr val="FFFF00"/>
              </a:solidFill>
              <a:effectLst/>
              <a:uLnTx/>
              <a:uFillTx/>
              <a:latin typeface="Century Gothic" panose="020B0502020202020204"/>
              <a:ea typeface="+mn-ea"/>
              <a:cs typeface="+mn-cs"/>
            </a:endParaRP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FFFF00"/>
                </a:solidFill>
                <a:effectLst/>
                <a:uLnTx/>
                <a:uFillTx/>
                <a:latin typeface="Century Gothic" panose="020B0502020202020204"/>
                <a:ea typeface="+mn-ea"/>
                <a:cs typeface="+mn-cs"/>
              </a:rPr>
              <a:t>How can I improve my learning on Cell organisation</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41465" y="2119012"/>
            <a:ext cx="1537855" cy="1071146"/>
          </a:xfrm>
          <a:prstGeom prst="rect">
            <a:avLst/>
          </a:prstGeom>
          <a:solidFill>
            <a:srgbClr val="FFC000"/>
          </a:solidFill>
        </p:spPr>
      </p:pic>
    </p:spTree>
    <p:extLst>
      <p:ext uri="{BB962C8B-B14F-4D97-AF65-F5344CB8AC3E}">
        <p14:creationId xmlns:p14="http://schemas.microsoft.com/office/powerpoint/2010/main" val="26136835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err="1"/>
              <a:t>Organisation</a:t>
            </a:r>
            <a:endParaRPr lang="en-US" sz="6600" dirty="0"/>
          </a:p>
        </p:txBody>
      </p:sp>
      <p:sp>
        <p:nvSpPr>
          <p:cNvPr id="4" name="Content Placeholder 3"/>
          <p:cNvSpPr>
            <a:spLocks noGrp="1"/>
          </p:cNvSpPr>
          <p:nvPr>
            <p:ph sz="half" idx="1"/>
          </p:nvPr>
        </p:nvSpPr>
        <p:spPr>
          <a:xfrm>
            <a:off x="472440" y="2042160"/>
            <a:ext cx="5297424" cy="4602480"/>
          </a:xfrm>
        </p:spPr>
        <p:txBody>
          <a:bodyPr>
            <a:normAutofit fontScale="92500" lnSpcReduction="20000"/>
          </a:bodyPr>
          <a:lstStyle/>
          <a:p>
            <a:pPr marL="0" indent="0">
              <a:buNone/>
            </a:pPr>
            <a:r>
              <a:rPr lang="en-GB" b="1" u="sng" dirty="0"/>
              <a:t>Enzymes</a:t>
            </a:r>
            <a:endParaRPr lang="en-GB" dirty="0"/>
          </a:p>
          <a:p>
            <a:pPr>
              <a:buFont typeface="Wingdings" panose="05000000000000000000" pitchFamily="2" charset="2"/>
              <a:buChar char="Ø"/>
            </a:pPr>
            <a:r>
              <a:rPr lang="en-GB" dirty="0"/>
              <a:t>Enzymes speed up chemical reactions in organisms. They are known as biological catalysts.</a:t>
            </a:r>
          </a:p>
          <a:p>
            <a:pPr>
              <a:buFont typeface="Wingdings" panose="05000000000000000000" pitchFamily="2" charset="2"/>
              <a:buChar char="Ø"/>
            </a:pPr>
            <a:r>
              <a:rPr lang="en-GB" dirty="0"/>
              <a:t>Enzymes lower the activation energy needed by reactions and are protein molecules made up of long chains of amino acids.</a:t>
            </a:r>
          </a:p>
          <a:p>
            <a:pPr>
              <a:buFont typeface="Wingdings" panose="05000000000000000000" pitchFamily="2" charset="2"/>
              <a:buChar char="Ø"/>
            </a:pPr>
            <a:r>
              <a:rPr lang="en-GB" dirty="0"/>
              <a:t>The chains are folded to make an active site.   </a:t>
            </a:r>
          </a:p>
          <a:p>
            <a:pPr>
              <a:buFont typeface="Wingdings" panose="05000000000000000000" pitchFamily="2" charset="2"/>
              <a:buChar char="Ø"/>
            </a:pPr>
            <a:r>
              <a:rPr lang="en-GB" dirty="0"/>
              <a:t>The substrate (thing being broken down) needs to fit exactly into the active site for the break down to occur.</a:t>
            </a:r>
          </a:p>
          <a:p>
            <a:pPr>
              <a:buFont typeface="Wingdings" panose="05000000000000000000" pitchFamily="2" charset="2"/>
              <a:buChar char="Ø"/>
            </a:pPr>
            <a:r>
              <a:rPr lang="en-GB" dirty="0"/>
              <a:t>Enzymes are specific.  They will only breakdown 1 type of substance.</a:t>
            </a:r>
          </a:p>
        </p:txBody>
      </p:sp>
      <p:sp>
        <p:nvSpPr>
          <p:cNvPr id="5" name="Content Placeholder 4"/>
          <p:cNvSpPr>
            <a:spLocks noGrp="1"/>
          </p:cNvSpPr>
          <p:nvPr>
            <p:ph sz="half" idx="2"/>
          </p:nvPr>
        </p:nvSpPr>
        <p:spPr>
          <a:xfrm>
            <a:off x="6233160" y="2194560"/>
            <a:ext cx="5455920" cy="4450080"/>
          </a:xfrm>
        </p:spPr>
        <p:txBody>
          <a:bodyPr>
            <a:normAutofit fontScale="92500" lnSpcReduction="20000"/>
          </a:bodyPr>
          <a:lstStyle/>
          <a:p>
            <a:pPr>
              <a:buFont typeface="Wingdings" panose="05000000000000000000" pitchFamily="2" charset="2"/>
              <a:buChar char="Ø"/>
            </a:pPr>
            <a:r>
              <a:rPr lang="en-GB" dirty="0"/>
              <a:t>Enzymes work best at specific temperatures and </a:t>
            </a:r>
            <a:r>
              <a:rPr lang="en-GB" dirty="0" err="1"/>
              <a:t>pH.</a:t>
            </a:r>
            <a:endParaRPr lang="en-GB" dirty="0"/>
          </a:p>
          <a:p>
            <a:pPr>
              <a:buFont typeface="Wingdings" panose="05000000000000000000" pitchFamily="2" charset="2"/>
              <a:buChar char="Ø"/>
            </a:pPr>
            <a:r>
              <a:rPr lang="en-GB" dirty="0"/>
              <a:t>High temperatures and the wrong pH can change the shape of the active site. This means that the substrate won’t fit the active site exactly, so break down can’t occur.</a:t>
            </a:r>
          </a:p>
          <a:p>
            <a:pPr>
              <a:buFont typeface="Wingdings" panose="05000000000000000000" pitchFamily="2" charset="2"/>
              <a:buChar char="Ø"/>
            </a:pPr>
            <a:r>
              <a:rPr lang="en-GB" dirty="0"/>
              <a:t>Enzymes used for reactions in organisms like respiration, digestion and photosynthesis and in some industrial processes.</a:t>
            </a:r>
          </a:p>
          <a:p>
            <a:pPr>
              <a:buFont typeface="Wingdings" panose="05000000000000000000" pitchFamily="2" charset="2"/>
              <a:buChar char="Ø"/>
            </a:pPr>
            <a:r>
              <a:rPr lang="en-GB" dirty="0"/>
              <a:t>Metabolism is the sum of all chemical reactions in the body</a:t>
            </a:r>
          </a:p>
        </p:txBody>
      </p:sp>
      <p:sp>
        <p:nvSpPr>
          <p:cNvPr id="6" name="Action Button: Home 5">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Action Button: Movie 1">
            <a:hlinkClick r:id="rId3" highlightClick="1"/>
          </p:cNvPr>
          <p:cNvSpPr/>
          <p:nvPr/>
        </p:nvSpPr>
        <p:spPr>
          <a:xfrm>
            <a:off x="11353800" y="6035040"/>
            <a:ext cx="670560" cy="716280"/>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297394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err="1"/>
              <a:t>Organisation</a:t>
            </a:r>
            <a:endParaRPr lang="en-US" sz="6600" dirty="0"/>
          </a:p>
        </p:txBody>
      </p:sp>
      <p:sp>
        <p:nvSpPr>
          <p:cNvPr id="4" name="Content Placeholder 3"/>
          <p:cNvSpPr>
            <a:spLocks noGrp="1"/>
          </p:cNvSpPr>
          <p:nvPr>
            <p:ph sz="half" idx="1"/>
          </p:nvPr>
        </p:nvSpPr>
        <p:spPr>
          <a:xfrm>
            <a:off x="167640" y="2133600"/>
            <a:ext cx="5318760" cy="4465320"/>
          </a:xfrm>
        </p:spPr>
        <p:txBody>
          <a:bodyPr>
            <a:normAutofit fontScale="70000" lnSpcReduction="20000"/>
          </a:bodyPr>
          <a:lstStyle/>
          <a:p>
            <a:pPr marL="0" indent="0">
              <a:buNone/>
            </a:pPr>
            <a:r>
              <a:rPr lang="en-GB" dirty="0"/>
              <a:t>Digestive enzymes work </a:t>
            </a:r>
            <a:r>
              <a:rPr lang="en-GB" b="1" dirty="0"/>
              <a:t>outside</a:t>
            </a:r>
            <a:r>
              <a:rPr lang="en-GB" dirty="0"/>
              <a:t> of cells.</a:t>
            </a:r>
          </a:p>
          <a:p>
            <a:pPr marL="0" indent="0">
              <a:buNone/>
            </a:pPr>
            <a:r>
              <a:rPr lang="en-GB" b="1" u="sng" dirty="0"/>
              <a:t>Carbohydrates</a:t>
            </a:r>
          </a:p>
          <a:p>
            <a:pPr>
              <a:buFont typeface="Wingdings" panose="05000000000000000000" pitchFamily="2" charset="2"/>
              <a:buChar char="Ø"/>
            </a:pPr>
            <a:r>
              <a:rPr lang="en-GB" dirty="0"/>
              <a:t>Broken down by </a:t>
            </a:r>
            <a:r>
              <a:rPr lang="en-GB" dirty="0" err="1"/>
              <a:t>carbohydrases</a:t>
            </a:r>
            <a:r>
              <a:rPr lang="en-GB" dirty="0"/>
              <a:t> (amylase) to make glucose.</a:t>
            </a:r>
          </a:p>
          <a:p>
            <a:pPr>
              <a:buFont typeface="Wingdings" panose="05000000000000000000" pitchFamily="2" charset="2"/>
              <a:buChar char="Ø"/>
            </a:pPr>
            <a:r>
              <a:rPr lang="en-GB" dirty="0"/>
              <a:t>Made in the salivary glands, pancreas and small intestine.</a:t>
            </a:r>
          </a:p>
          <a:p>
            <a:pPr>
              <a:buFont typeface="Wingdings" panose="05000000000000000000" pitchFamily="2" charset="2"/>
              <a:buChar char="Ø"/>
            </a:pPr>
            <a:r>
              <a:rPr lang="en-GB" dirty="0"/>
              <a:t>Work in slightly alkaline conditions in the mouth and small intestine.</a:t>
            </a:r>
          </a:p>
          <a:p>
            <a:pPr marL="0" indent="0">
              <a:buNone/>
            </a:pPr>
            <a:r>
              <a:rPr lang="en-GB" b="1" u="sng" dirty="0"/>
              <a:t>Proteins</a:t>
            </a:r>
          </a:p>
          <a:p>
            <a:pPr>
              <a:buFont typeface="Wingdings" panose="05000000000000000000" pitchFamily="2" charset="2"/>
              <a:buChar char="Ø"/>
            </a:pPr>
            <a:r>
              <a:rPr lang="en-GB" dirty="0"/>
              <a:t>Broken down by proteases to make amino acids.</a:t>
            </a:r>
          </a:p>
          <a:p>
            <a:pPr>
              <a:buFont typeface="Wingdings" panose="05000000000000000000" pitchFamily="2" charset="2"/>
              <a:buChar char="Ø"/>
            </a:pPr>
            <a:r>
              <a:rPr lang="en-GB" dirty="0"/>
              <a:t>Made in the stomach, pancreas and small intestine.</a:t>
            </a:r>
          </a:p>
          <a:p>
            <a:pPr marL="0" indent="0">
              <a:buNone/>
            </a:pPr>
            <a:r>
              <a:rPr lang="en-GB" b="1" u="sng" dirty="0"/>
              <a:t>Fats</a:t>
            </a:r>
          </a:p>
          <a:p>
            <a:pPr>
              <a:buFont typeface="Wingdings" panose="05000000000000000000" pitchFamily="2" charset="2"/>
              <a:buChar char="Ø"/>
            </a:pPr>
            <a:r>
              <a:rPr lang="en-GB" dirty="0"/>
              <a:t>Broken down by lipases to make fatty acids and glycerol.</a:t>
            </a:r>
          </a:p>
          <a:p>
            <a:pPr>
              <a:buFont typeface="Wingdings" panose="05000000000000000000" pitchFamily="2" charset="2"/>
              <a:buChar char="Ø"/>
            </a:pPr>
            <a:r>
              <a:rPr lang="en-GB" dirty="0"/>
              <a:t>Made in the pancreas and small intestine</a:t>
            </a:r>
          </a:p>
        </p:txBody>
      </p:sp>
      <p:sp>
        <p:nvSpPr>
          <p:cNvPr id="5" name="Content Placeholder 4"/>
          <p:cNvSpPr>
            <a:spLocks noGrp="1"/>
          </p:cNvSpPr>
          <p:nvPr>
            <p:ph sz="half" idx="2"/>
          </p:nvPr>
        </p:nvSpPr>
        <p:spPr>
          <a:xfrm>
            <a:off x="5486400" y="1996268"/>
            <a:ext cx="6416040" cy="4373536"/>
          </a:xfrm>
        </p:spPr>
        <p:txBody>
          <a:bodyPr>
            <a:noAutofit/>
          </a:bodyPr>
          <a:lstStyle/>
          <a:p>
            <a:pPr marL="0" indent="0">
              <a:buNone/>
            </a:pPr>
            <a:r>
              <a:rPr lang="en-GB" sz="1600" b="1" u="sng" dirty="0"/>
              <a:t>Uses of Products of Digestion</a:t>
            </a:r>
            <a:endParaRPr lang="en-GB" sz="1600" dirty="0"/>
          </a:p>
          <a:p>
            <a:pPr>
              <a:buFont typeface="Wingdings" panose="05000000000000000000" pitchFamily="2" charset="2"/>
              <a:buChar char="Ø"/>
            </a:pPr>
            <a:r>
              <a:rPr lang="en-GB" sz="1600" b="1" dirty="0"/>
              <a:t>Glucose</a:t>
            </a:r>
            <a:r>
              <a:rPr lang="en-GB" sz="1600" dirty="0"/>
              <a:t> – respiration</a:t>
            </a:r>
          </a:p>
          <a:p>
            <a:pPr>
              <a:buFont typeface="Wingdings" panose="05000000000000000000" pitchFamily="2" charset="2"/>
              <a:buChar char="Ø"/>
            </a:pPr>
            <a:r>
              <a:rPr lang="en-GB" sz="1600" b="1" dirty="0"/>
              <a:t>Amino acids</a:t>
            </a:r>
            <a:r>
              <a:rPr lang="en-GB" sz="1600" dirty="0"/>
              <a:t> – making proteins for use in the body</a:t>
            </a:r>
          </a:p>
          <a:p>
            <a:pPr>
              <a:buFont typeface="Wingdings" panose="05000000000000000000" pitchFamily="2" charset="2"/>
              <a:buChar char="Ø"/>
            </a:pPr>
            <a:r>
              <a:rPr lang="en-GB" sz="1600" b="1" dirty="0"/>
              <a:t>Fatty acids and glycerol</a:t>
            </a:r>
            <a:r>
              <a:rPr lang="en-GB" sz="1600" dirty="0"/>
              <a:t> – source and store of energy, making cell membranes and hormones</a:t>
            </a:r>
          </a:p>
          <a:p>
            <a:pPr>
              <a:buFont typeface="Wingdings" panose="05000000000000000000" pitchFamily="2" charset="2"/>
              <a:buChar char="Ø"/>
            </a:pPr>
            <a:r>
              <a:rPr lang="en-GB" sz="1600" dirty="0"/>
              <a:t>Enzymes in the stomach work best in acidic conditions. Hydrochloric acid is released into the stomach.</a:t>
            </a:r>
          </a:p>
          <a:p>
            <a:pPr>
              <a:buFont typeface="Wingdings" panose="05000000000000000000" pitchFamily="2" charset="2"/>
              <a:buChar char="Ø"/>
            </a:pPr>
            <a:r>
              <a:rPr lang="en-GB" sz="1600" dirty="0"/>
              <a:t>Enzymes in the small intestine work best in alkaline conditions. Bile is made in the liver, stored in the gall bladder and released into the small intestine.</a:t>
            </a:r>
          </a:p>
          <a:p>
            <a:pPr>
              <a:buFont typeface="Wingdings" panose="05000000000000000000" pitchFamily="2" charset="2"/>
              <a:buChar char="Ø"/>
            </a:pPr>
            <a:r>
              <a:rPr lang="en-GB" sz="1600" dirty="0"/>
              <a:t>Bile also emulsifies fats. This means the fats are physically broken into smaller droplets. This increases the surface area for lipase enzymes to act upon.</a:t>
            </a:r>
          </a:p>
        </p:txBody>
      </p:sp>
      <p:sp>
        <p:nvSpPr>
          <p:cNvPr id="6" name="Action Button: Home 5">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Action Button: Movie 1">
            <a:hlinkClick r:id="rId3" highlightClick="1"/>
          </p:cNvPr>
          <p:cNvSpPr/>
          <p:nvPr/>
        </p:nvSpPr>
        <p:spPr>
          <a:xfrm>
            <a:off x="11155680" y="1996268"/>
            <a:ext cx="746760" cy="640080"/>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979084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err="1"/>
              <a:t>Organisation</a:t>
            </a:r>
            <a:endParaRPr lang="en-US" sz="6600" dirty="0"/>
          </a:p>
        </p:txBody>
      </p:sp>
      <p:sp>
        <p:nvSpPr>
          <p:cNvPr id="4" name="Content Placeholder 3"/>
          <p:cNvSpPr>
            <a:spLocks noGrp="1"/>
          </p:cNvSpPr>
          <p:nvPr>
            <p:ph idx="1"/>
          </p:nvPr>
        </p:nvSpPr>
        <p:spPr>
          <a:xfrm>
            <a:off x="487680" y="2209800"/>
            <a:ext cx="10911840" cy="4099560"/>
          </a:xfrm>
        </p:spPr>
        <p:txBody>
          <a:bodyPr>
            <a:normAutofit/>
          </a:bodyPr>
          <a:lstStyle/>
          <a:p>
            <a:pPr>
              <a:buFont typeface="Wingdings" panose="05000000000000000000" pitchFamily="2" charset="2"/>
              <a:buChar char="Ø"/>
            </a:pPr>
            <a:r>
              <a:rPr lang="en-GB" dirty="0"/>
              <a:t>Carbohydrates are made up of units of sugar</a:t>
            </a:r>
          </a:p>
          <a:p>
            <a:pPr lvl="0"/>
            <a:r>
              <a:rPr lang="en-GB" dirty="0"/>
              <a:t>Simple sugars are carbohydrates that contain only one or two sugar units – they turn </a:t>
            </a:r>
            <a:r>
              <a:rPr lang="en-GB" b="1" dirty="0"/>
              <a:t>blue Benedict’s solution brick red on heating</a:t>
            </a:r>
          </a:p>
          <a:p>
            <a:pPr lvl="0"/>
            <a:r>
              <a:rPr lang="en-GB" dirty="0"/>
              <a:t>Complex carbohydrates contain long chains of simple sugar units bonded together. </a:t>
            </a:r>
            <a:r>
              <a:rPr lang="en-GB" b="1" dirty="0"/>
              <a:t>Starch turns yellow-red iodine solution blue-black</a:t>
            </a:r>
          </a:p>
          <a:p>
            <a:pPr lvl="0">
              <a:buFont typeface="Wingdings" panose="05000000000000000000" pitchFamily="2" charset="2"/>
              <a:buChar char="Ø"/>
            </a:pPr>
            <a:r>
              <a:rPr lang="en-GB" dirty="0"/>
              <a:t>Lipids consist of three molecules of fatty acids bonded to a molecule of glycerol. The </a:t>
            </a:r>
            <a:r>
              <a:rPr lang="en-GB" b="1" dirty="0"/>
              <a:t>ethanol test indicates the presence of lipids</a:t>
            </a:r>
          </a:p>
          <a:p>
            <a:pPr>
              <a:buFont typeface="Wingdings" panose="05000000000000000000" pitchFamily="2" charset="2"/>
              <a:buChar char="Ø"/>
            </a:pPr>
            <a:r>
              <a:rPr lang="en-GB" dirty="0"/>
              <a:t>Protein molecules are made up of long chains of amino acids. </a:t>
            </a:r>
            <a:r>
              <a:rPr lang="en-GB" b="1" dirty="0" err="1"/>
              <a:t>Buiret</a:t>
            </a:r>
            <a:r>
              <a:rPr lang="en-GB" b="1" dirty="0"/>
              <a:t> reagent turns from blue to purple in the presence of proteins.</a:t>
            </a:r>
          </a:p>
        </p:txBody>
      </p:sp>
      <p:sp>
        <p:nvSpPr>
          <p:cNvPr id="6" name="Action Button: Home 5">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Action Button: Movie 1">
            <a:hlinkClick r:id="rId3" highlightClick="1"/>
          </p:cNvPr>
          <p:cNvSpPr/>
          <p:nvPr/>
        </p:nvSpPr>
        <p:spPr>
          <a:xfrm>
            <a:off x="11201400" y="5958840"/>
            <a:ext cx="762000" cy="655320"/>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11391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err="1"/>
              <a:t>Organisation</a:t>
            </a:r>
            <a:endParaRPr lang="en-US" sz="6600" dirty="0"/>
          </a:p>
        </p:txBody>
      </p:sp>
      <p:sp>
        <p:nvSpPr>
          <p:cNvPr id="4" name="Content Placeholder 3"/>
          <p:cNvSpPr>
            <a:spLocks noGrp="1"/>
          </p:cNvSpPr>
          <p:nvPr>
            <p:ph sz="half" idx="1"/>
          </p:nvPr>
        </p:nvSpPr>
        <p:spPr>
          <a:xfrm>
            <a:off x="609600" y="2042160"/>
            <a:ext cx="5349240" cy="4404360"/>
          </a:xfrm>
        </p:spPr>
        <p:txBody>
          <a:bodyPr>
            <a:normAutofit fontScale="92500" lnSpcReduction="20000"/>
          </a:bodyPr>
          <a:lstStyle/>
          <a:p>
            <a:pPr marL="0" indent="0">
              <a:buNone/>
            </a:pPr>
            <a:r>
              <a:rPr lang="en-GB" u="sng" dirty="0"/>
              <a:t>Exchange in the Lungs</a:t>
            </a:r>
            <a:endParaRPr lang="en-GB" dirty="0"/>
          </a:p>
          <a:p>
            <a:pPr lvl="0">
              <a:buFont typeface="Wingdings" panose="05000000000000000000" pitchFamily="2" charset="2"/>
              <a:buChar char="Ø"/>
            </a:pPr>
            <a:r>
              <a:rPr lang="en-GB" dirty="0"/>
              <a:t>Occurs in the alveoli in the lungs</a:t>
            </a:r>
          </a:p>
          <a:p>
            <a:pPr lvl="0">
              <a:buFont typeface="Wingdings" panose="05000000000000000000" pitchFamily="2" charset="2"/>
              <a:buChar char="Ø"/>
            </a:pPr>
            <a:r>
              <a:rPr lang="en-GB" dirty="0"/>
              <a:t>O</a:t>
            </a:r>
            <a:r>
              <a:rPr lang="en-GB" baseline="-25000" dirty="0"/>
              <a:t>2</a:t>
            </a:r>
            <a:r>
              <a:rPr lang="en-GB" dirty="0"/>
              <a:t> diffuses into the blood</a:t>
            </a:r>
          </a:p>
          <a:p>
            <a:pPr lvl="0">
              <a:buFont typeface="Wingdings" panose="05000000000000000000" pitchFamily="2" charset="2"/>
              <a:buChar char="Ø"/>
            </a:pPr>
            <a:r>
              <a:rPr lang="en-GB" dirty="0"/>
              <a:t>CO</a:t>
            </a:r>
            <a:r>
              <a:rPr lang="en-GB" baseline="-25000" dirty="0"/>
              <a:t>2</a:t>
            </a:r>
            <a:r>
              <a:rPr lang="en-GB" dirty="0"/>
              <a:t> diffuses from the blood </a:t>
            </a:r>
          </a:p>
          <a:p>
            <a:pPr>
              <a:buFont typeface="Wingdings" panose="05000000000000000000" pitchFamily="2" charset="2"/>
              <a:buChar char="Ø"/>
            </a:pPr>
            <a:r>
              <a:rPr lang="en-GB" dirty="0"/>
              <a:t>Alveoli are adapted for maintaining effective rate of gas exchange by:</a:t>
            </a:r>
          </a:p>
          <a:p>
            <a:pPr lvl="0">
              <a:buFont typeface="Wingdings" panose="05000000000000000000" pitchFamily="2" charset="2"/>
              <a:buChar char="Ø"/>
            </a:pPr>
            <a:r>
              <a:rPr lang="en-GB" dirty="0"/>
              <a:t>Having a large surface area</a:t>
            </a:r>
          </a:p>
          <a:p>
            <a:pPr lvl="0">
              <a:buFont typeface="Wingdings" panose="05000000000000000000" pitchFamily="2" charset="2"/>
              <a:buChar char="Ø"/>
            </a:pPr>
            <a:r>
              <a:rPr lang="en-GB" dirty="0"/>
              <a:t>Being thin which provides a short diffusion path</a:t>
            </a:r>
          </a:p>
          <a:p>
            <a:pPr lvl="0">
              <a:buFont typeface="Wingdings" panose="05000000000000000000" pitchFamily="2" charset="2"/>
              <a:buChar char="Ø"/>
            </a:pPr>
            <a:r>
              <a:rPr lang="en-GB" dirty="0"/>
              <a:t>Efficient blood supply – each has its own capillary.   This moves the diffusing gases away and maintains a diffusion gradient</a:t>
            </a:r>
          </a:p>
          <a:p>
            <a:pPr marL="0" indent="0">
              <a:buNone/>
            </a:pPr>
            <a:endParaRPr lang="en-GB" dirty="0"/>
          </a:p>
          <a:p>
            <a:endParaRPr lang="en-GB" dirty="0"/>
          </a:p>
        </p:txBody>
      </p:sp>
      <p:sp>
        <p:nvSpPr>
          <p:cNvPr id="5" name="Content Placeholder 4"/>
          <p:cNvSpPr>
            <a:spLocks noGrp="1"/>
          </p:cNvSpPr>
          <p:nvPr>
            <p:ph sz="half" idx="2"/>
          </p:nvPr>
        </p:nvSpPr>
        <p:spPr/>
        <p:txBody>
          <a:bodyPr>
            <a:normAutofit fontScale="92500" lnSpcReduction="20000"/>
          </a:bodyPr>
          <a:lstStyle/>
          <a:p>
            <a:pPr marL="0" indent="0">
              <a:buNone/>
            </a:pPr>
            <a:r>
              <a:rPr lang="en-GB" sz="2400" u="sng" dirty="0"/>
              <a:t>Comparison of inhaled and exhaled air</a:t>
            </a:r>
            <a:endParaRPr lang="en-GB" sz="2400" dirty="0"/>
          </a:p>
          <a:p>
            <a:r>
              <a:rPr lang="en-GB" sz="2400" dirty="0"/>
              <a:t>Inhaled – N</a:t>
            </a:r>
            <a:r>
              <a:rPr lang="en-GB" sz="2400" baseline="-25000" dirty="0"/>
              <a:t>2</a:t>
            </a:r>
            <a:r>
              <a:rPr lang="en-GB" sz="2400" dirty="0"/>
              <a:t> ≈ 80%, O</a:t>
            </a:r>
            <a:r>
              <a:rPr lang="en-GB" sz="2400" baseline="-25000" dirty="0"/>
              <a:t>2</a:t>
            </a:r>
            <a:r>
              <a:rPr lang="en-GB" sz="2400" dirty="0"/>
              <a:t> = 20%, CO</a:t>
            </a:r>
            <a:r>
              <a:rPr lang="en-GB" sz="2400" baseline="-25000" dirty="0"/>
              <a:t>2</a:t>
            </a:r>
            <a:r>
              <a:rPr lang="en-GB" sz="2400" dirty="0"/>
              <a:t> = 0.04%</a:t>
            </a:r>
          </a:p>
          <a:p>
            <a:r>
              <a:rPr lang="en-GB" sz="2400" dirty="0"/>
              <a:t>Exhaled – N</a:t>
            </a:r>
            <a:r>
              <a:rPr lang="en-GB" sz="2400" baseline="-25000" dirty="0"/>
              <a:t>2</a:t>
            </a:r>
            <a:r>
              <a:rPr lang="en-GB" sz="2400" dirty="0"/>
              <a:t> ≈ 80%, O</a:t>
            </a:r>
            <a:r>
              <a:rPr lang="en-GB" sz="2400" baseline="-25000" dirty="0"/>
              <a:t>2</a:t>
            </a:r>
            <a:r>
              <a:rPr lang="en-GB" sz="2400" dirty="0"/>
              <a:t> ≈ 16%, CO</a:t>
            </a:r>
            <a:r>
              <a:rPr lang="en-GB" sz="2400" baseline="-25000" dirty="0"/>
              <a:t>2</a:t>
            </a:r>
            <a:r>
              <a:rPr lang="en-GB" sz="2400" dirty="0"/>
              <a:t> ≈ 4%</a:t>
            </a:r>
          </a:p>
          <a:p>
            <a:endParaRPr lang="en-GB" dirty="0"/>
          </a:p>
        </p:txBody>
      </p:sp>
      <p:sp>
        <p:nvSpPr>
          <p:cNvPr id="6" name="Action Button: Home 5">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Action Button: Movie 1">
            <a:hlinkClick r:id="rId3" highlightClick="1"/>
          </p:cNvPr>
          <p:cNvSpPr/>
          <p:nvPr/>
        </p:nvSpPr>
        <p:spPr>
          <a:xfrm>
            <a:off x="11097096" y="5762244"/>
            <a:ext cx="914400" cy="838200"/>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descr="Image result for gas exchange in the lung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92149" y="4432689"/>
            <a:ext cx="4139862" cy="21677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90653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err="1"/>
              <a:t>Organisation</a:t>
            </a:r>
            <a:endParaRPr lang="en-US" sz="6600" dirty="0"/>
          </a:p>
        </p:txBody>
      </p:sp>
      <p:sp>
        <p:nvSpPr>
          <p:cNvPr id="4" name="Content Placeholder 3"/>
          <p:cNvSpPr>
            <a:spLocks noGrp="1"/>
          </p:cNvSpPr>
          <p:nvPr>
            <p:ph sz="half" idx="1"/>
          </p:nvPr>
        </p:nvSpPr>
        <p:spPr>
          <a:xfrm>
            <a:off x="548640" y="2194560"/>
            <a:ext cx="5221224" cy="4328160"/>
          </a:xfrm>
        </p:spPr>
        <p:txBody>
          <a:bodyPr>
            <a:normAutofit fontScale="85000" lnSpcReduction="20000"/>
          </a:bodyPr>
          <a:lstStyle/>
          <a:p>
            <a:pPr marL="0" indent="0">
              <a:buNone/>
            </a:pPr>
            <a:r>
              <a:rPr lang="en-GB" dirty="0"/>
              <a:t>The Heart</a:t>
            </a:r>
          </a:p>
          <a:p>
            <a:pPr lvl="0"/>
            <a:r>
              <a:rPr lang="en-GB" dirty="0"/>
              <a:t>Double circulatory system (blood pumped to the lungs, then blood pumped around the body)</a:t>
            </a:r>
          </a:p>
          <a:p>
            <a:pPr lvl="0"/>
            <a:r>
              <a:rPr lang="en-GB" dirty="0"/>
              <a:t>Heart consists of 4 chambers – left atrium, right atrium, left ventricle, right ventricle</a:t>
            </a:r>
          </a:p>
          <a:p>
            <a:pPr lvl="0"/>
            <a:r>
              <a:rPr lang="en-GB" dirty="0"/>
              <a:t>Ventricles contract and force blood out of the heart</a:t>
            </a:r>
          </a:p>
          <a:p>
            <a:pPr lvl="0"/>
            <a:r>
              <a:rPr lang="en-GB" dirty="0"/>
              <a:t>Valves make sure that blood flows in the right direction through the heart</a:t>
            </a:r>
          </a:p>
          <a:p>
            <a:pPr lvl="0"/>
            <a:r>
              <a:rPr lang="en-GB" dirty="0"/>
              <a:t>Right side of the heart contains deoxygenated blood</a:t>
            </a:r>
          </a:p>
          <a:p>
            <a:pPr lvl="0"/>
            <a:r>
              <a:rPr lang="en-GB" dirty="0"/>
              <a:t>Left side of the heart contains oxygenated blood</a:t>
            </a:r>
          </a:p>
          <a:p>
            <a:endParaRPr lang="en-GB" dirty="0"/>
          </a:p>
        </p:txBody>
      </p:sp>
      <p:sp>
        <p:nvSpPr>
          <p:cNvPr id="5" name="Content Placeholder 4"/>
          <p:cNvSpPr>
            <a:spLocks noGrp="1"/>
          </p:cNvSpPr>
          <p:nvPr>
            <p:ph sz="half" idx="2"/>
          </p:nvPr>
        </p:nvSpPr>
        <p:spPr>
          <a:xfrm>
            <a:off x="6187440" y="2194560"/>
            <a:ext cx="5715000" cy="3986784"/>
          </a:xfrm>
        </p:spPr>
        <p:txBody>
          <a:bodyPr>
            <a:normAutofit fontScale="85000" lnSpcReduction="20000"/>
          </a:bodyPr>
          <a:lstStyle/>
          <a:p>
            <a:pPr marL="0" indent="0">
              <a:buNone/>
            </a:pPr>
            <a:r>
              <a:rPr lang="en-GB" u="sng" dirty="0"/>
              <a:t>Flow Through The Heart/Lung System </a:t>
            </a:r>
            <a:endParaRPr lang="en-GB" dirty="0"/>
          </a:p>
          <a:p>
            <a:r>
              <a:rPr lang="en-GB" dirty="0"/>
              <a:t>Vena cava → right atrium → right ventricle → pulmonary artery → lungs → pulmonary vein → left atrium →left ventricle → aorta</a:t>
            </a:r>
          </a:p>
          <a:p>
            <a:endParaRPr lang="en-GB" dirty="0"/>
          </a:p>
        </p:txBody>
      </p:sp>
      <p:sp>
        <p:nvSpPr>
          <p:cNvPr id="6" name="Action Button: Home 5">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Action Button: Movie 1">
            <a:hlinkClick r:id="rId3" highlightClick="1"/>
          </p:cNvPr>
          <p:cNvSpPr/>
          <p:nvPr/>
        </p:nvSpPr>
        <p:spPr>
          <a:xfrm>
            <a:off x="11338560" y="5998464"/>
            <a:ext cx="670560" cy="676656"/>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descr="Related imag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437247" y="3642420"/>
            <a:ext cx="2910713" cy="2905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1802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err="1"/>
              <a:t>Organisation</a:t>
            </a:r>
            <a:endParaRPr lang="en-US" sz="6600" dirty="0"/>
          </a:p>
        </p:txBody>
      </p:sp>
      <p:sp>
        <p:nvSpPr>
          <p:cNvPr id="4" name="Content Placeholder 3"/>
          <p:cNvSpPr>
            <a:spLocks noGrp="1"/>
          </p:cNvSpPr>
          <p:nvPr>
            <p:ph sz="half" idx="1"/>
          </p:nvPr>
        </p:nvSpPr>
        <p:spPr>
          <a:xfrm>
            <a:off x="457200" y="2022778"/>
            <a:ext cx="4465320" cy="4667582"/>
          </a:xfrm>
        </p:spPr>
        <p:txBody>
          <a:bodyPr>
            <a:noAutofit/>
          </a:bodyPr>
          <a:lstStyle/>
          <a:p>
            <a:pPr marL="0" indent="0">
              <a:buNone/>
            </a:pPr>
            <a:r>
              <a:rPr lang="en-GB" u="sng" dirty="0"/>
              <a:t>Blood vessels</a:t>
            </a:r>
            <a:endParaRPr lang="en-GB" dirty="0"/>
          </a:p>
          <a:p>
            <a:pPr marL="0" indent="0">
              <a:buNone/>
            </a:pPr>
            <a:r>
              <a:rPr lang="en-GB" u="sng" dirty="0"/>
              <a:t>Arteries</a:t>
            </a:r>
            <a:endParaRPr lang="en-GB" dirty="0"/>
          </a:p>
          <a:p>
            <a:pPr lvl="0"/>
            <a:r>
              <a:rPr lang="en-GB" dirty="0"/>
              <a:t>Carry blood away from the heart to other organs</a:t>
            </a:r>
          </a:p>
          <a:p>
            <a:pPr lvl="0"/>
            <a:r>
              <a:rPr lang="en-GB" dirty="0"/>
              <a:t>Contain oxygenated blood except for the pulmonary artery (to the lungs)</a:t>
            </a:r>
          </a:p>
          <a:p>
            <a:pPr lvl="0"/>
            <a:r>
              <a:rPr lang="en-GB" dirty="0"/>
              <a:t>Blood at high pressure so the walls are thick layers of muscle and elastic tissue so the vessels don’t burst</a:t>
            </a:r>
          </a:p>
        </p:txBody>
      </p:sp>
      <p:sp>
        <p:nvSpPr>
          <p:cNvPr id="2" name="Content Placeholder 1"/>
          <p:cNvSpPr>
            <a:spLocks noGrp="1"/>
          </p:cNvSpPr>
          <p:nvPr>
            <p:ph sz="half" idx="2"/>
          </p:nvPr>
        </p:nvSpPr>
        <p:spPr>
          <a:xfrm>
            <a:off x="4922521" y="2022778"/>
            <a:ext cx="3733800" cy="4667582"/>
          </a:xfrm>
        </p:spPr>
        <p:txBody>
          <a:bodyPr>
            <a:normAutofit fontScale="77500" lnSpcReduction="20000"/>
          </a:bodyPr>
          <a:lstStyle/>
          <a:p>
            <a:pPr marL="0" indent="0">
              <a:buNone/>
            </a:pPr>
            <a:r>
              <a:rPr lang="en-GB" u="sng" dirty="0"/>
              <a:t>Veins</a:t>
            </a:r>
            <a:endParaRPr lang="en-GB" dirty="0"/>
          </a:p>
          <a:p>
            <a:pPr lvl="0"/>
            <a:r>
              <a:rPr lang="en-GB" dirty="0"/>
              <a:t>Carry blood back to the heart from the organs</a:t>
            </a:r>
          </a:p>
          <a:p>
            <a:pPr lvl="0"/>
            <a:r>
              <a:rPr lang="en-GB" dirty="0"/>
              <a:t>Contain deoxygenated blood except for the pulmonary vein (from the lungs)</a:t>
            </a:r>
          </a:p>
          <a:p>
            <a:pPr lvl="0"/>
            <a:r>
              <a:rPr lang="en-GB" dirty="0"/>
              <a:t>Blood at lower pressure so thinner walls</a:t>
            </a:r>
          </a:p>
          <a:p>
            <a:pPr lvl="0"/>
            <a:r>
              <a:rPr lang="en-GB" dirty="0"/>
              <a:t>Contain valves to prevent backflow of blood</a:t>
            </a:r>
          </a:p>
          <a:p>
            <a:pPr marL="0" indent="0">
              <a:buNone/>
            </a:pPr>
            <a:r>
              <a:rPr lang="en-GB" u="sng" dirty="0"/>
              <a:t>Capillaries</a:t>
            </a:r>
            <a:endParaRPr lang="en-GB" dirty="0"/>
          </a:p>
          <a:p>
            <a:pPr lvl="0"/>
            <a:r>
              <a:rPr lang="en-GB" dirty="0"/>
              <a:t>Form networks through organs to connect arteries to veins</a:t>
            </a:r>
          </a:p>
          <a:p>
            <a:r>
              <a:rPr lang="en-GB" dirty="0"/>
              <a:t>Very thin walls to allow fast diffusion</a:t>
            </a:r>
          </a:p>
        </p:txBody>
      </p:sp>
      <p:sp>
        <p:nvSpPr>
          <p:cNvPr id="6" name="Action Button: Home 5">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74" name="Picture 2" descr="Image result for types blood vessels diagr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55863" y="2747342"/>
            <a:ext cx="3336137" cy="31836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8995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err="1"/>
              <a:t>Organisation</a:t>
            </a:r>
            <a:endParaRPr lang="en-US" sz="6600" dirty="0"/>
          </a:p>
        </p:txBody>
      </p:sp>
      <p:sp>
        <p:nvSpPr>
          <p:cNvPr id="4" name="Content Placeholder 3"/>
          <p:cNvSpPr>
            <a:spLocks noGrp="1"/>
          </p:cNvSpPr>
          <p:nvPr>
            <p:ph idx="1"/>
          </p:nvPr>
        </p:nvSpPr>
        <p:spPr>
          <a:xfrm>
            <a:off x="381000" y="2175509"/>
            <a:ext cx="8705215" cy="4484371"/>
          </a:xfrm>
        </p:spPr>
        <p:txBody>
          <a:bodyPr>
            <a:normAutofit lnSpcReduction="10000"/>
          </a:bodyPr>
          <a:lstStyle/>
          <a:p>
            <a:pPr marL="0" indent="0">
              <a:buNone/>
            </a:pPr>
            <a:r>
              <a:rPr lang="en-GB" dirty="0"/>
              <a:t>The blood consists of:-</a:t>
            </a:r>
          </a:p>
          <a:p>
            <a:pPr lvl="0"/>
            <a:r>
              <a:rPr lang="en-GB" b="1" dirty="0"/>
              <a:t>Plasma</a:t>
            </a:r>
            <a:r>
              <a:rPr lang="en-GB" dirty="0"/>
              <a:t> – yellow liquid that carries other components of the blood, CO</a:t>
            </a:r>
            <a:r>
              <a:rPr lang="en-GB" baseline="-25000" dirty="0"/>
              <a:t>2</a:t>
            </a:r>
            <a:r>
              <a:rPr lang="en-GB" dirty="0"/>
              <a:t>, urea and soluble digested food (glucose and amino acids)</a:t>
            </a:r>
          </a:p>
          <a:p>
            <a:pPr lvl="0"/>
            <a:r>
              <a:rPr lang="en-GB" b="1" dirty="0"/>
              <a:t>Red blood cells</a:t>
            </a:r>
            <a:r>
              <a:rPr lang="en-GB" dirty="0"/>
              <a:t> – contain haemoglobin which transports O</a:t>
            </a:r>
            <a:r>
              <a:rPr lang="en-GB" baseline="-25000" dirty="0"/>
              <a:t>2</a:t>
            </a:r>
            <a:r>
              <a:rPr lang="en-GB" dirty="0"/>
              <a:t> around the body.   They are biconcave in shape to increase surface area to volume ratio so diffusion occurs faster.   They don’t have a nucleus so there is more space to carry O</a:t>
            </a:r>
            <a:r>
              <a:rPr lang="en-GB" baseline="-25000" dirty="0"/>
              <a:t>2</a:t>
            </a:r>
            <a:r>
              <a:rPr lang="en-GB" dirty="0"/>
              <a:t>.</a:t>
            </a:r>
          </a:p>
          <a:p>
            <a:pPr lvl="0"/>
            <a:r>
              <a:rPr lang="en-GB" b="1" dirty="0"/>
              <a:t>White blood cells </a:t>
            </a:r>
            <a:r>
              <a:rPr lang="en-GB" dirty="0"/>
              <a:t>– involved in the immune system.   They destroy microorganisms by either producing antibodies or digesting them.</a:t>
            </a:r>
          </a:p>
          <a:p>
            <a:pPr lvl="0"/>
            <a:r>
              <a:rPr lang="en-GB" b="1" dirty="0"/>
              <a:t>Platelets </a:t>
            </a:r>
            <a:r>
              <a:rPr lang="en-GB" dirty="0"/>
              <a:t>– small cell fragments that are involved with clotting blood at the site of wounds</a:t>
            </a:r>
          </a:p>
          <a:p>
            <a:endParaRPr lang="en-GB" dirty="0"/>
          </a:p>
        </p:txBody>
      </p:sp>
      <p:sp>
        <p:nvSpPr>
          <p:cNvPr id="6" name="Action Button: Home 5">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098" name="Picture 2" descr="Image result for components of bloo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86215" y="3109595"/>
            <a:ext cx="2857500" cy="2514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84739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err="1"/>
              <a:t>Organisation</a:t>
            </a:r>
            <a:endParaRPr lang="en-US" sz="6600" dirty="0"/>
          </a:p>
        </p:txBody>
      </p:sp>
      <p:sp>
        <p:nvSpPr>
          <p:cNvPr id="4" name="Content Placeholder 3"/>
          <p:cNvSpPr>
            <a:spLocks noGrp="1"/>
          </p:cNvSpPr>
          <p:nvPr>
            <p:ph sz="half" idx="1"/>
          </p:nvPr>
        </p:nvSpPr>
        <p:spPr>
          <a:xfrm>
            <a:off x="457200" y="2069265"/>
            <a:ext cx="6210972" cy="4480560"/>
          </a:xfrm>
        </p:spPr>
        <p:txBody>
          <a:bodyPr>
            <a:normAutofit lnSpcReduction="10000"/>
          </a:bodyPr>
          <a:lstStyle/>
          <a:p>
            <a:pPr marL="0" indent="0">
              <a:buNone/>
            </a:pPr>
            <a:r>
              <a:rPr lang="en-GB" u="sng" dirty="0"/>
              <a:t>Helping the heart</a:t>
            </a:r>
            <a:endParaRPr lang="en-GB" dirty="0"/>
          </a:p>
          <a:p>
            <a:pPr lvl="0"/>
            <a:r>
              <a:rPr lang="en-GB" dirty="0"/>
              <a:t>Stents can be used to keep narrowed or blocked arteries open</a:t>
            </a:r>
          </a:p>
          <a:p>
            <a:pPr lvl="0"/>
            <a:r>
              <a:rPr lang="en-GB" dirty="0"/>
              <a:t>Statins reduce cholesterol levels in the blood, reducing the risk of coronary heart disease</a:t>
            </a:r>
          </a:p>
          <a:p>
            <a:pPr lvl="0"/>
            <a:r>
              <a:rPr lang="en-GB" dirty="0"/>
              <a:t>Damaged heart valves can be replaced using biological or mechanical valves</a:t>
            </a:r>
          </a:p>
          <a:p>
            <a:pPr lvl="0"/>
            <a:r>
              <a:rPr lang="en-GB" dirty="0"/>
              <a:t>Artificial pacemakers are electrical devices used to correct irregularities in the heart rhythm</a:t>
            </a:r>
          </a:p>
          <a:p>
            <a:r>
              <a:rPr lang="en-GB" dirty="0"/>
              <a:t>Artificial heart are occasionally used to keep patients alive while they wait for a transplant.</a:t>
            </a:r>
          </a:p>
        </p:txBody>
      </p:sp>
      <p:sp>
        <p:nvSpPr>
          <p:cNvPr id="6" name="Action Button: Home 5">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122" name="Picture 2" descr="Image result for stents and artificial heart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10855" y="2069265"/>
            <a:ext cx="3273425" cy="184130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Image result for stent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5367" y="4242816"/>
            <a:ext cx="3526230" cy="2299715"/>
          </a:xfrm>
          <a:prstGeom prst="rect">
            <a:avLst/>
          </a:prstGeom>
          <a:noFill/>
          <a:extLst>
            <a:ext uri="{909E8E84-426E-40DD-AFC4-6F175D3DCCD1}">
              <a14:hiddenFill xmlns:a14="http://schemas.microsoft.com/office/drawing/2010/main">
                <a:solidFill>
                  <a:srgbClr val="FFFFFF"/>
                </a:solidFill>
              </a14:hiddenFill>
            </a:ext>
          </a:extLst>
        </p:spPr>
      </p:pic>
      <p:sp>
        <p:nvSpPr>
          <p:cNvPr id="2" name="Action Button: Movie 1">
            <a:hlinkClick r:id="rId5" highlightClick="1"/>
          </p:cNvPr>
          <p:cNvSpPr/>
          <p:nvPr/>
        </p:nvSpPr>
        <p:spPr>
          <a:xfrm>
            <a:off x="11231880" y="5989320"/>
            <a:ext cx="792480" cy="701040"/>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799472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err="1"/>
              <a:t>Organisation</a:t>
            </a:r>
            <a:endParaRPr lang="en-US" sz="6600" dirty="0"/>
          </a:p>
        </p:txBody>
      </p:sp>
      <p:sp>
        <p:nvSpPr>
          <p:cNvPr id="4" name="Content Placeholder 3"/>
          <p:cNvSpPr>
            <a:spLocks noGrp="1"/>
          </p:cNvSpPr>
          <p:nvPr>
            <p:ph idx="1"/>
          </p:nvPr>
        </p:nvSpPr>
        <p:spPr>
          <a:xfrm>
            <a:off x="853440" y="2190749"/>
            <a:ext cx="10055352" cy="4194811"/>
          </a:xfrm>
        </p:spPr>
        <p:txBody>
          <a:bodyPr>
            <a:normAutofit/>
          </a:bodyPr>
          <a:lstStyle/>
          <a:p>
            <a:pPr marL="0" indent="0">
              <a:buNone/>
            </a:pPr>
            <a:r>
              <a:rPr lang="en-GB" sz="2800" u="sng" dirty="0"/>
              <a:t>Health and disease</a:t>
            </a:r>
            <a:endParaRPr lang="en-GB" sz="2800" dirty="0"/>
          </a:p>
          <a:p>
            <a:pPr lvl="0"/>
            <a:r>
              <a:rPr lang="en-GB" sz="2800" dirty="0"/>
              <a:t>Health is a state pf physical and mental well-being</a:t>
            </a:r>
          </a:p>
          <a:p>
            <a:pPr lvl="0"/>
            <a:r>
              <a:rPr lang="en-GB" sz="2800" dirty="0"/>
              <a:t>Diseases, both communicable and non-communicable, are major causes of ill health</a:t>
            </a:r>
          </a:p>
          <a:p>
            <a:pPr lvl="0"/>
            <a:r>
              <a:rPr lang="en-GB" sz="2800" dirty="0"/>
              <a:t>Other factors include diet, stress and life situations may have a profound effect on both mental and physical health.</a:t>
            </a:r>
          </a:p>
          <a:p>
            <a:r>
              <a:rPr lang="en-GB" sz="2800" dirty="0"/>
              <a:t>Different types of diseases may and often do interact.</a:t>
            </a:r>
          </a:p>
        </p:txBody>
      </p:sp>
      <p:sp>
        <p:nvSpPr>
          <p:cNvPr id="6" name="Action Button: Home 5">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46575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err="1"/>
              <a:t>Organisation</a:t>
            </a:r>
            <a:endParaRPr lang="en-US" sz="6600" dirty="0"/>
          </a:p>
        </p:txBody>
      </p:sp>
      <p:sp>
        <p:nvSpPr>
          <p:cNvPr id="4" name="Content Placeholder 3"/>
          <p:cNvSpPr>
            <a:spLocks noGrp="1"/>
          </p:cNvSpPr>
          <p:nvPr>
            <p:ph sz="half" idx="1"/>
          </p:nvPr>
        </p:nvSpPr>
        <p:spPr>
          <a:xfrm>
            <a:off x="182880" y="2026919"/>
            <a:ext cx="3230880" cy="4637532"/>
          </a:xfrm>
        </p:spPr>
        <p:txBody>
          <a:bodyPr>
            <a:normAutofit fontScale="70000" lnSpcReduction="20000"/>
          </a:bodyPr>
          <a:lstStyle/>
          <a:p>
            <a:pPr marL="0" indent="0">
              <a:buNone/>
            </a:pPr>
            <a:r>
              <a:rPr lang="en-GB" sz="2600" u="sng" dirty="0"/>
              <a:t>Non-communicable diseases</a:t>
            </a:r>
            <a:r>
              <a:rPr lang="en-GB" sz="2600" dirty="0"/>
              <a:t> </a:t>
            </a:r>
          </a:p>
          <a:p>
            <a:pPr lvl="0"/>
            <a:r>
              <a:rPr lang="en-GB" sz="2600" dirty="0"/>
              <a:t>A non-communicable disease cannot be passed form one person to another.</a:t>
            </a:r>
          </a:p>
          <a:p>
            <a:pPr lvl="0"/>
            <a:r>
              <a:rPr lang="en-GB" sz="2600" dirty="0"/>
              <a:t>Risk factors are aspects of a person’s lifestyle or substances present in a person’s body or environment that have shown to be linked to an increased rate of disease.</a:t>
            </a:r>
          </a:p>
          <a:p>
            <a:pPr lvl="0"/>
            <a:r>
              <a:rPr lang="en-GB" sz="2600" dirty="0"/>
              <a:t>For some non- communicable diseases, a causal mechanism for some risk factors has been proven but not for others.</a:t>
            </a:r>
          </a:p>
          <a:p>
            <a:endParaRPr lang="en-GB" dirty="0"/>
          </a:p>
        </p:txBody>
      </p:sp>
      <p:sp>
        <p:nvSpPr>
          <p:cNvPr id="5" name="Content Placeholder 4"/>
          <p:cNvSpPr>
            <a:spLocks noGrp="1"/>
          </p:cNvSpPr>
          <p:nvPr>
            <p:ph sz="half" idx="2"/>
          </p:nvPr>
        </p:nvSpPr>
        <p:spPr>
          <a:xfrm>
            <a:off x="3520440" y="2026747"/>
            <a:ext cx="8564880" cy="4449736"/>
          </a:xfrm>
        </p:spPr>
        <p:txBody>
          <a:bodyPr>
            <a:noAutofit/>
          </a:bodyPr>
          <a:lstStyle/>
          <a:p>
            <a:pPr marL="0" indent="0">
              <a:buNone/>
            </a:pPr>
            <a:r>
              <a:rPr lang="en-GB" sz="1600" u="sng" dirty="0"/>
              <a:t>Risk factors</a:t>
            </a:r>
            <a:endParaRPr lang="en-GB" sz="1600" dirty="0"/>
          </a:p>
          <a:p>
            <a:pPr lvl="0"/>
            <a:r>
              <a:rPr lang="en-GB" sz="1600" dirty="0"/>
              <a:t>Smoking can cause cardiovascular disease including coronary heart disease, lung cancer and lung diseases such as bronchitis and COPD.</a:t>
            </a:r>
          </a:p>
          <a:p>
            <a:pPr lvl="0"/>
            <a:r>
              <a:rPr lang="en-GB" sz="1600" dirty="0"/>
              <a:t>A </a:t>
            </a:r>
            <a:r>
              <a:rPr lang="en-GB" sz="1600" dirty="0" err="1"/>
              <a:t>fetus</a:t>
            </a:r>
            <a:r>
              <a:rPr lang="en-GB" sz="1600" dirty="0"/>
              <a:t> exposed to smoke has restricted oxygen, which can lead to premature birth, low birthweight and even stillbirth.</a:t>
            </a:r>
          </a:p>
          <a:p>
            <a:pPr lvl="0"/>
            <a:r>
              <a:rPr lang="en-GB" sz="1600" dirty="0"/>
              <a:t>Diet affects your risk of developing cardiovascular and other diseases directly though cholesterol levels and indirectly through obesity.</a:t>
            </a:r>
          </a:p>
          <a:p>
            <a:pPr lvl="0"/>
            <a:r>
              <a:rPr lang="en-GB" sz="1600" dirty="0"/>
              <a:t>Exercise levels affect the likelihood of developing cardiovascular disease.</a:t>
            </a:r>
          </a:p>
          <a:p>
            <a:pPr lvl="0"/>
            <a:r>
              <a:rPr lang="en-GB" sz="1600" dirty="0"/>
              <a:t>Obesity is a strong risk factor for type 2 diabetes.</a:t>
            </a:r>
          </a:p>
          <a:p>
            <a:pPr lvl="0"/>
            <a:r>
              <a:rPr lang="en-GB" sz="1600" dirty="0"/>
              <a:t>Alcohol can damage the liver and cause cirrhosis and liver cancer.</a:t>
            </a:r>
          </a:p>
          <a:p>
            <a:pPr lvl="0"/>
            <a:r>
              <a:rPr lang="en-GB" sz="1600" dirty="0"/>
              <a:t>Alcohol can cause brain damage and death.</a:t>
            </a:r>
          </a:p>
          <a:p>
            <a:r>
              <a:rPr lang="en-GB" sz="1600" dirty="0"/>
              <a:t>Alcohol taken in by a pregnant woman can affect the development of the unborn baby.</a:t>
            </a:r>
          </a:p>
        </p:txBody>
      </p:sp>
      <p:sp>
        <p:nvSpPr>
          <p:cNvPr id="6" name="Action Button: Home 5">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Action Button: Movie 1">
            <a:hlinkClick r:id="rId3" highlightClick="1"/>
          </p:cNvPr>
          <p:cNvSpPr/>
          <p:nvPr/>
        </p:nvSpPr>
        <p:spPr>
          <a:xfrm>
            <a:off x="11338560" y="6126480"/>
            <a:ext cx="624840" cy="537971"/>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912499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err="1"/>
              <a:t>Organisation</a:t>
            </a:r>
            <a:endParaRPr lang="en-US" sz="6600" dirty="0"/>
          </a:p>
        </p:txBody>
      </p:sp>
      <p:sp>
        <p:nvSpPr>
          <p:cNvPr id="4" name="Content Placeholder 3"/>
          <p:cNvSpPr>
            <a:spLocks noGrp="1"/>
          </p:cNvSpPr>
          <p:nvPr>
            <p:ph idx="1"/>
          </p:nvPr>
        </p:nvSpPr>
        <p:spPr>
          <a:xfrm>
            <a:off x="198120" y="2175509"/>
            <a:ext cx="7592695" cy="4438651"/>
          </a:xfrm>
        </p:spPr>
        <p:txBody>
          <a:bodyPr>
            <a:normAutofit/>
          </a:bodyPr>
          <a:lstStyle/>
          <a:p>
            <a:pPr lvl="0">
              <a:buFont typeface="Wingdings" panose="05000000000000000000" pitchFamily="2" charset="2"/>
              <a:buChar char="Ø"/>
            </a:pPr>
            <a:r>
              <a:rPr lang="en-GB" dirty="0"/>
              <a:t>Benign and malignant tumours result from abnormal uncontrolled cell division</a:t>
            </a:r>
          </a:p>
          <a:p>
            <a:pPr lvl="0">
              <a:buFont typeface="Wingdings" panose="05000000000000000000" pitchFamily="2" charset="2"/>
              <a:buChar char="Ø"/>
            </a:pPr>
            <a:r>
              <a:rPr lang="en-GB" dirty="0"/>
              <a:t>Benign tumours form in one place and do not spread to other tissues</a:t>
            </a:r>
          </a:p>
          <a:p>
            <a:pPr lvl="0">
              <a:buFont typeface="Wingdings" panose="05000000000000000000" pitchFamily="2" charset="2"/>
              <a:buChar char="Ø"/>
            </a:pPr>
            <a:r>
              <a:rPr lang="en-GB" dirty="0"/>
              <a:t>Malignant tumour cells are cancers. They invade neighbouring tissues and may spread to different parts of the body in the blood where they form secondary tumours.</a:t>
            </a:r>
          </a:p>
          <a:p>
            <a:pPr>
              <a:buFont typeface="Wingdings" panose="05000000000000000000" pitchFamily="2" charset="2"/>
              <a:buChar char="Ø"/>
            </a:pPr>
            <a:r>
              <a:rPr lang="en-GB" dirty="0"/>
              <a:t>Lifestyle risk factors for various types of cancer include smoking, obesity, common viruses and UV exposure. There is also genetic risk factors for some cancers.</a:t>
            </a:r>
          </a:p>
        </p:txBody>
      </p:sp>
      <p:sp>
        <p:nvSpPr>
          <p:cNvPr id="6" name="Action Button: Home 5">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146" name="Picture 2" descr="Image result for cance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0815" y="2966693"/>
            <a:ext cx="4181475" cy="2371726"/>
          </a:xfrm>
          <a:prstGeom prst="rect">
            <a:avLst/>
          </a:prstGeom>
          <a:noFill/>
          <a:extLst>
            <a:ext uri="{909E8E84-426E-40DD-AFC4-6F175D3DCCD1}">
              <a14:hiddenFill xmlns:a14="http://schemas.microsoft.com/office/drawing/2010/main">
                <a:solidFill>
                  <a:srgbClr val="FFFFFF"/>
                </a:solidFill>
              </a14:hiddenFill>
            </a:ext>
          </a:extLst>
        </p:spPr>
      </p:pic>
      <p:sp>
        <p:nvSpPr>
          <p:cNvPr id="2" name="Action Button: Movie 1">
            <a:hlinkClick r:id="rId4" highlightClick="1"/>
          </p:cNvPr>
          <p:cNvSpPr/>
          <p:nvPr/>
        </p:nvSpPr>
        <p:spPr>
          <a:xfrm>
            <a:off x="10675620" y="5989320"/>
            <a:ext cx="807720" cy="624840"/>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1185541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err="1"/>
              <a:t>Organisation</a:t>
            </a:r>
            <a:endParaRPr lang="en-US" sz="6600" dirty="0"/>
          </a:p>
        </p:txBody>
      </p:sp>
      <p:sp>
        <p:nvSpPr>
          <p:cNvPr id="4" name="Content Placeholder 3"/>
          <p:cNvSpPr>
            <a:spLocks noGrp="1"/>
          </p:cNvSpPr>
          <p:nvPr>
            <p:ph sz="half" idx="1"/>
          </p:nvPr>
        </p:nvSpPr>
        <p:spPr>
          <a:xfrm>
            <a:off x="350520" y="2026920"/>
            <a:ext cx="7208520" cy="4663440"/>
          </a:xfrm>
        </p:spPr>
        <p:txBody>
          <a:bodyPr>
            <a:normAutofit fontScale="85000" lnSpcReduction="20000"/>
          </a:bodyPr>
          <a:lstStyle/>
          <a:p>
            <a:pPr marL="0" indent="0">
              <a:buNone/>
            </a:pPr>
            <a:r>
              <a:rPr lang="en-GB" u="sng" dirty="0"/>
              <a:t>Tissues and organs in plants</a:t>
            </a:r>
            <a:endParaRPr lang="en-GB" dirty="0"/>
          </a:p>
          <a:p>
            <a:pPr lvl="0"/>
            <a:r>
              <a:rPr lang="en-GB" dirty="0"/>
              <a:t>Plant tissues are collections of cells specialised to carry out specific functions</a:t>
            </a:r>
          </a:p>
          <a:p>
            <a:pPr lvl="0"/>
            <a:r>
              <a:rPr lang="en-GB" dirty="0"/>
              <a:t>The roots, stem and leaves form a plant organ system for the transport of substances around a plant.</a:t>
            </a:r>
          </a:p>
          <a:p>
            <a:pPr lvl="0"/>
            <a:r>
              <a:rPr lang="en-GB" dirty="0"/>
              <a:t>Palisade mesophyll – lots of chloroplasts for photosynthesis</a:t>
            </a:r>
          </a:p>
          <a:p>
            <a:pPr lvl="0"/>
            <a:r>
              <a:rPr lang="en-GB" dirty="0"/>
              <a:t>Spongy mesophyll – big air spaces and large surface area for diffusion of gases</a:t>
            </a:r>
          </a:p>
          <a:p>
            <a:pPr lvl="0"/>
            <a:r>
              <a:rPr lang="en-GB" dirty="0"/>
              <a:t>Stomata – allow gases to move in and out of the plant</a:t>
            </a:r>
          </a:p>
          <a:p>
            <a:pPr marL="0" indent="0">
              <a:buNone/>
            </a:pPr>
            <a:r>
              <a:rPr lang="en-GB" u="sng" dirty="0"/>
              <a:t>Xylem vessels</a:t>
            </a:r>
            <a:r>
              <a:rPr lang="en-GB" dirty="0"/>
              <a:t> - Transport water and mineral ions from the root to the stems and leaves</a:t>
            </a:r>
          </a:p>
          <a:p>
            <a:pPr marL="0" indent="0">
              <a:buNone/>
            </a:pPr>
            <a:r>
              <a:rPr lang="en-GB" u="sng" dirty="0"/>
              <a:t>Phloem vessels</a:t>
            </a:r>
            <a:r>
              <a:rPr lang="en-GB" dirty="0"/>
              <a:t> - Transport dissolved sugars from the leaves to the rest of the plant, including the growing regions and storage organs</a:t>
            </a:r>
          </a:p>
          <a:p>
            <a:pPr lvl="0"/>
            <a:endParaRPr lang="en-GB" dirty="0"/>
          </a:p>
        </p:txBody>
      </p:sp>
      <p:sp>
        <p:nvSpPr>
          <p:cNvPr id="6" name="Action Button: Home 5">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172" name="Picture 4" descr="Related 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29547" y="2950659"/>
            <a:ext cx="4503373" cy="27948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07532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err="1"/>
              <a:t>Organisation</a:t>
            </a:r>
            <a:endParaRPr lang="en-US" sz="6600" dirty="0"/>
          </a:p>
        </p:txBody>
      </p:sp>
      <p:sp>
        <p:nvSpPr>
          <p:cNvPr id="4" name="Content Placeholder 3"/>
          <p:cNvSpPr>
            <a:spLocks noGrp="1"/>
          </p:cNvSpPr>
          <p:nvPr>
            <p:ph sz="half" idx="1"/>
          </p:nvPr>
        </p:nvSpPr>
        <p:spPr>
          <a:xfrm>
            <a:off x="350520" y="2194560"/>
            <a:ext cx="5090160" cy="4404360"/>
          </a:xfrm>
        </p:spPr>
        <p:txBody>
          <a:bodyPr>
            <a:normAutofit fontScale="92500" lnSpcReduction="20000"/>
          </a:bodyPr>
          <a:lstStyle/>
          <a:p>
            <a:pPr marL="0" indent="0">
              <a:buNone/>
            </a:pPr>
            <a:r>
              <a:rPr lang="en-GB" u="sng" dirty="0"/>
              <a:t>Evaporation and transpiration</a:t>
            </a:r>
            <a:endParaRPr lang="en-GB" dirty="0"/>
          </a:p>
          <a:p>
            <a:pPr lvl="0"/>
            <a:r>
              <a:rPr lang="en-GB" dirty="0"/>
              <a:t>Plants have stomata that allow them to obtain CO</a:t>
            </a:r>
            <a:r>
              <a:rPr lang="en-GB" baseline="-25000" dirty="0"/>
              <a:t>2</a:t>
            </a:r>
            <a:r>
              <a:rPr lang="en-GB" dirty="0"/>
              <a:t> from the atmosphere</a:t>
            </a:r>
          </a:p>
          <a:p>
            <a:pPr lvl="0"/>
            <a:r>
              <a:rPr lang="en-GB" dirty="0"/>
              <a:t>CO</a:t>
            </a:r>
            <a:r>
              <a:rPr lang="en-GB" baseline="-25000" dirty="0"/>
              <a:t>2</a:t>
            </a:r>
            <a:r>
              <a:rPr lang="en-GB" dirty="0"/>
              <a:t> enters the leaf by diffusion</a:t>
            </a:r>
          </a:p>
          <a:p>
            <a:pPr lvl="0"/>
            <a:r>
              <a:rPr lang="en-GB" dirty="0"/>
              <a:t>Leaves have a flat, thin shape and internal air spaces to increase the surface area for diffusion</a:t>
            </a:r>
          </a:p>
          <a:p>
            <a:pPr lvl="0"/>
            <a:r>
              <a:rPr lang="en-GB" dirty="0"/>
              <a:t>Most of the water and mineral ions needed by a plant are absorbed by the root hair cells which increase the surface area.</a:t>
            </a:r>
          </a:p>
          <a:p>
            <a:pPr lvl="0"/>
            <a:r>
              <a:rPr lang="en-GB" dirty="0"/>
              <a:t>Water enters into the roots by osmosis</a:t>
            </a:r>
          </a:p>
          <a:p>
            <a:pPr lvl="0"/>
            <a:r>
              <a:rPr lang="en-GB" dirty="0"/>
              <a:t>Mineral ions enter the roots by active transport</a:t>
            </a:r>
          </a:p>
          <a:p>
            <a:pPr lvl="0"/>
            <a:endParaRPr lang="en-GB" dirty="0"/>
          </a:p>
        </p:txBody>
      </p:sp>
      <p:sp>
        <p:nvSpPr>
          <p:cNvPr id="2" name="Content Placeholder 1"/>
          <p:cNvSpPr>
            <a:spLocks noGrp="1"/>
          </p:cNvSpPr>
          <p:nvPr>
            <p:ph sz="half" idx="2"/>
          </p:nvPr>
        </p:nvSpPr>
        <p:spPr/>
        <p:txBody>
          <a:bodyPr>
            <a:normAutofit fontScale="92500" lnSpcReduction="20000"/>
          </a:bodyPr>
          <a:lstStyle/>
          <a:p>
            <a:pPr marL="0" indent="0">
              <a:buNone/>
            </a:pPr>
            <a:r>
              <a:rPr lang="en-GB" u="sng" dirty="0"/>
              <a:t>Transpiration</a:t>
            </a:r>
            <a:endParaRPr lang="en-GB" dirty="0"/>
          </a:p>
          <a:p>
            <a:pPr lvl="0"/>
            <a:r>
              <a:rPr lang="en-GB" dirty="0"/>
              <a:t>Is the loss of water vapour from the surface of leaves</a:t>
            </a:r>
          </a:p>
          <a:p>
            <a:pPr lvl="0"/>
            <a:r>
              <a:rPr lang="en-GB" dirty="0"/>
              <a:t>H</a:t>
            </a:r>
            <a:r>
              <a:rPr lang="en-GB" baseline="-25000" dirty="0"/>
              <a:t>2</a:t>
            </a:r>
            <a:r>
              <a:rPr lang="en-GB" dirty="0"/>
              <a:t>O is lost through the stomata</a:t>
            </a:r>
          </a:p>
          <a:p>
            <a:pPr lvl="0"/>
            <a:r>
              <a:rPr lang="en-GB" dirty="0"/>
              <a:t>Occurs more rapidly in hot, dry, windy or bright conditions</a:t>
            </a:r>
          </a:p>
          <a:p>
            <a:endParaRPr lang="en-GB" dirty="0"/>
          </a:p>
        </p:txBody>
      </p:sp>
      <p:sp>
        <p:nvSpPr>
          <p:cNvPr id="6" name="Action Button: Home 5">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Action Button: Movie 2">
            <a:hlinkClick r:id="rId3" highlightClick="1"/>
          </p:cNvPr>
          <p:cNvSpPr/>
          <p:nvPr/>
        </p:nvSpPr>
        <p:spPr>
          <a:xfrm>
            <a:off x="11277600" y="6004560"/>
            <a:ext cx="777240" cy="731520"/>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194" name="Picture 2" descr="Related imag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600379" y="4567555"/>
            <a:ext cx="2168525" cy="2168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59466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fontScale="90000"/>
          </a:bodyPr>
          <a:lstStyle/>
          <a:p>
            <a:r>
              <a:rPr lang="en-US" sz="6600" dirty="0" err="1"/>
              <a:t>Organisation</a:t>
            </a:r>
            <a:r>
              <a:rPr lang="en-US" sz="6600" dirty="0"/>
              <a:t> – Exam practice</a:t>
            </a:r>
          </a:p>
        </p:txBody>
      </p:sp>
      <p:sp>
        <p:nvSpPr>
          <p:cNvPr id="6" name="Action Button: Home 5">
            <a:hlinkClick r:id="rId3"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Content Placeholder 4"/>
          <p:cNvSpPr>
            <a:spLocks noGrp="1"/>
          </p:cNvSpPr>
          <p:nvPr>
            <p:ph sz="half" idx="1"/>
          </p:nvPr>
        </p:nvSpPr>
        <p:spPr/>
        <p:txBody>
          <a:bodyPr/>
          <a:lstStyle/>
          <a:p>
            <a:endParaRPr lang="en-GB"/>
          </a:p>
        </p:txBody>
      </p:sp>
      <p:sp>
        <p:nvSpPr>
          <p:cNvPr id="7" name="Content Placeholder 6"/>
          <p:cNvSpPr>
            <a:spLocks noGrp="1"/>
          </p:cNvSpPr>
          <p:nvPr>
            <p:ph sz="half" idx="2"/>
          </p:nvPr>
        </p:nvSpPr>
        <p:spPr/>
        <p:txBody>
          <a:bodyPr/>
          <a:lstStyle/>
          <a:p>
            <a:endParaRPr lang="en-GB"/>
          </a:p>
        </p:txBody>
      </p:sp>
      <p:pic>
        <p:nvPicPr>
          <p:cNvPr id="10" name="Picture 9"/>
          <p:cNvPicPr>
            <a:picLocks noChangeAspect="1"/>
          </p:cNvPicPr>
          <p:nvPr/>
        </p:nvPicPr>
        <p:blipFill rotWithShape="1">
          <a:blip r:embed="rId4"/>
          <a:srcRect l="14981" t="22522" r="55517" b="12291"/>
          <a:stretch/>
        </p:blipFill>
        <p:spPr>
          <a:xfrm>
            <a:off x="2529840" y="1642452"/>
            <a:ext cx="7345680" cy="5215548"/>
          </a:xfrm>
          <a:prstGeom prst="rect">
            <a:avLst/>
          </a:prstGeom>
        </p:spPr>
      </p:pic>
    </p:spTree>
    <p:extLst>
      <p:ext uri="{BB962C8B-B14F-4D97-AF65-F5344CB8AC3E}">
        <p14:creationId xmlns:p14="http://schemas.microsoft.com/office/powerpoint/2010/main" val="1342457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fontScale="90000"/>
          </a:bodyPr>
          <a:lstStyle/>
          <a:p>
            <a:r>
              <a:rPr lang="en-US" sz="6600" dirty="0" err="1"/>
              <a:t>Organisation</a:t>
            </a:r>
            <a:r>
              <a:rPr lang="en-US" sz="6600" dirty="0"/>
              <a:t> – Exam practice</a:t>
            </a:r>
          </a:p>
        </p:txBody>
      </p:sp>
      <p:sp>
        <p:nvSpPr>
          <p:cNvPr id="6" name="Action Button: Home 5">
            <a:hlinkClick r:id="rId3"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Content Placeholder 4"/>
          <p:cNvSpPr>
            <a:spLocks noGrp="1"/>
          </p:cNvSpPr>
          <p:nvPr>
            <p:ph sz="half" idx="1"/>
          </p:nvPr>
        </p:nvSpPr>
        <p:spPr/>
        <p:txBody>
          <a:bodyPr/>
          <a:lstStyle/>
          <a:p>
            <a:endParaRPr lang="en-GB"/>
          </a:p>
        </p:txBody>
      </p:sp>
      <p:sp>
        <p:nvSpPr>
          <p:cNvPr id="7" name="Content Placeholder 6"/>
          <p:cNvSpPr>
            <a:spLocks noGrp="1"/>
          </p:cNvSpPr>
          <p:nvPr>
            <p:ph sz="half" idx="2"/>
          </p:nvPr>
        </p:nvSpPr>
        <p:spPr/>
        <p:txBody>
          <a:bodyPr/>
          <a:lstStyle/>
          <a:p>
            <a:endParaRPr lang="en-GB"/>
          </a:p>
        </p:txBody>
      </p:sp>
      <p:pic>
        <p:nvPicPr>
          <p:cNvPr id="2" name="Picture 1"/>
          <p:cNvPicPr>
            <a:picLocks noChangeAspect="1"/>
          </p:cNvPicPr>
          <p:nvPr/>
        </p:nvPicPr>
        <p:blipFill rotWithShape="1">
          <a:blip r:embed="rId4"/>
          <a:srcRect l="14773" t="21667" r="57872" b="11530"/>
          <a:stretch/>
        </p:blipFill>
        <p:spPr>
          <a:xfrm>
            <a:off x="2857028" y="1511891"/>
            <a:ext cx="6820372" cy="5352122"/>
          </a:xfrm>
          <a:prstGeom prst="rect">
            <a:avLst/>
          </a:prstGeom>
        </p:spPr>
      </p:pic>
    </p:spTree>
    <p:extLst>
      <p:ext uri="{BB962C8B-B14F-4D97-AF65-F5344CB8AC3E}">
        <p14:creationId xmlns:p14="http://schemas.microsoft.com/office/powerpoint/2010/main" val="2862387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fontScale="90000"/>
          </a:bodyPr>
          <a:lstStyle/>
          <a:p>
            <a:r>
              <a:rPr lang="en-US" sz="6600" dirty="0" err="1"/>
              <a:t>Organisation</a:t>
            </a:r>
            <a:r>
              <a:rPr lang="en-US" sz="6600" dirty="0"/>
              <a:t> – Exam practice</a:t>
            </a:r>
          </a:p>
        </p:txBody>
      </p:sp>
      <p:sp>
        <p:nvSpPr>
          <p:cNvPr id="6" name="Action Button: Home 5">
            <a:hlinkClick r:id="rId3"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Content Placeholder 4"/>
          <p:cNvSpPr>
            <a:spLocks noGrp="1"/>
          </p:cNvSpPr>
          <p:nvPr>
            <p:ph sz="half" idx="1"/>
          </p:nvPr>
        </p:nvSpPr>
        <p:spPr/>
        <p:txBody>
          <a:bodyPr/>
          <a:lstStyle/>
          <a:p>
            <a:endParaRPr lang="en-GB"/>
          </a:p>
        </p:txBody>
      </p:sp>
      <p:sp>
        <p:nvSpPr>
          <p:cNvPr id="7" name="Content Placeholder 6"/>
          <p:cNvSpPr>
            <a:spLocks noGrp="1"/>
          </p:cNvSpPr>
          <p:nvPr>
            <p:ph sz="half" idx="2"/>
          </p:nvPr>
        </p:nvSpPr>
        <p:spPr/>
        <p:txBody>
          <a:bodyPr/>
          <a:lstStyle/>
          <a:p>
            <a:endParaRPr lang="en-GB"/>
          </a:p>
        </p:txBody>
      </p:sp>
      <p:pic>
        <p:nvPicPr>
          <p:cNvPr id="2" name="Picture 1"/>
          <p:cNvPicPr>
            <a:picLocks noChangeAspect="1"/>
          </p:cNvPicPr>
          <p:nvPr/>
        </p:nvPicPr>
        <p:blipFill rotWithShape="1">
          <a:blip r:embed="rId4"/>
          <a:srcRect l="22322" t="27292" r="48038" b="8513"/>
          <a:stretch/>
        </p:blipFill>
        <p:spPr>
          <a:xfrm>
            <a:off x="2815312" y="1828456"/>
            <a:ext cx="7200112" cy="5010919"/>
          </a:xfrm>
          <a:prstGeom prst="rect">
            <a:avLst/>
          </a:prstGeom>
        </p:spPr>
      </p:pic>
    </p:spTree>
    <p:extLst>
      <p:ext uri="{BB962C8B-B14F-4D97-AF65-F5344CB8AC3E}">
        <p14:creationId xmlns:p14="http://schemas.microsoft.com/office/powerpoint/2010/main" val="24514579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fontScale="90000"/>
          </a:bodyPr>
          <a:lstStyle/>
          <a:p>
            <a:r>
              <a:rPr lang="en-US" sz="6600" dirty="0" err="1"/>
              <a:t>Organisation</a:t>
            </a:r>
            <a:r>
              <a:rPr lang="en-US" sz="6600" dirty="0"/>
              <a:t> – Exam practice</a:t>
            </a:r>
          </a:p>
        </p:txBody>
      </p:sp>
      <p:sp>
        <p:nvSpPr>
          <p:cNvPr id="6" name="Action Button: Home 5">
            <a:hlinkClick r:id="rId3"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Content Placeholder 4"/>
          <p:cNvSpPr>
            <a:spLocks noGrp="1"/>
          </p:cNvSpPr>
          <p:nvPr>
            <p:ph sz="half" idx="1"/>
          </p:nvPr>
        </p:nvSpPr>
        <p:spPr/>
        <p:txBody>
          <a:bodyPr/>
          <a:lstStyle/>
          <a:p>
            <a:endParaRPr lang="en-GB"/>
          </a:p>
        </p:txBody>
      </p:sp>
      <p:sp>
        <p:nvSpPr>
          <p:cNvPr id="7" name="Content Placeholder 6"/>
          <p:cNvSpPr>
            <a:spLocks noGrp="1"/>
          </p:cNvSpPr>
          <p:nvPr>
            <p:ph sz="half" idx="2"/>
          </p:nvPr>
        </p:nvSpPr>
        <p:spPr/>
        <p:txBody>
          <a:bodyPr/>
          <a:lstStyle/>
          <a:p>
            <a:endParaRPr lang="en-GB"/>
          </a:p>
        </p:txBody>
      </p:sp>
      <p:pic>
        <p:nvPicPr>
          <p:cNvPr id="2" name="Picture 1"/>
          <p:cNvPicPr>
            <a:picLocks noChangeAspect="1"/>
          </p:cNvPicPr>
          <p:nvPr/>
        </p:nvPicPr>
        <p:blipFill rotWithShape="1">
          <a:blip r:embed="rId4"/>
          <a:srcRect l="22183" t="29166" r="48799" b="31573"/>
          <a:stretch/>
        </p:blipFill>
        <p:spPr>
          <a:xfrm>
            <a:off x="1280160" y="2132232"/>
            <a:ext cx="9799320" cy="4260405"/>
          </a:xfrm>
          <a:prstGeom prst="rect">
            <a:avLst/>
          </a:prstGeom>
        </p:spPr>
      </p:pic>
    </p:spTree>
    <p:extLst>
      <p:ext uri="{BB962C8B-B14F-4D97-AF65-F5344CB8AC3E}">
        <p14:creationId xmlns:p14="http://schemas.microsoft.com/office/powerpoint/2010/main" val="23938639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fontScale="90000"/>
          </a:bodyPr>
          <a:lstStyle/>
          <a:p>
            <a:r>
              <a:rPr lang="en-US" sz="6600" dirty="0" err="1"/>
              <a:t>Organisation</a:t>
            </a:r>
            <a:r>
              <a:rPr lang="en-US" sz="6600" dirty="0"/>
              <a:t> – Exam practice</a:t>
            </a:r>
          </a:p>
        </p:txBody>
      </p:sp>
      <p:sp>
        <p:nvSpPr>
          <p:cNvPr id="6" name="Action Button: Home 5">
            <a:hlinkClick r:id="rId3"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Content Placeholder 4"/>
          <p:cNvSpPr>
            <a:spLocks noGrp="1"/>
          </p:cNvSpPr>
          <p:nvPr>
            <p:ph sz="half" idx="1"/>
          </p:nvPr>
        </p:nvSpPr>
        <p:spPr/>
        <p:txBody>
          <a:bodyPr/>
          <a:lstStyle/>
          <a:p>
            <a:endParaRPr lang="en-GB"/>
          </a:p>
        </p:txBody>
      </p:sp>
      <p:sp>
        <p:nvSpPr>
          <p:cNvPr id="7" name="Content Placeholder 6"/>
          <p:cNvSpPr>
            <a:spLocks noGrp="1"/>
          </p:cNvSpPr>
          <p:nvPr>
            <p:ph sz="half" idx="2"/>
          </p:nvPr>
        </p:nvSpPr>
        <p:spPr/>
        <p:txBody>
          <a:bodyPr/>
          <a:lstStyle/>
          <a:p>
            <a:endParaRPr lang="en-GB"/>
          </a:p>
        </p:txBody>
      </p:sp>
      <p:pic>
        <p:nvPicPr>
          <p:cNvPr id="2" name="Picture 1"/>
          <p:cNvPicPr>
            <a:picLocks noChangeAspect="1"/>
          </p:cNvPicPr>
          <p:nvPr/>
        </p:nvPicPr>
        <p:blipFill rotWithShape="1">
          <a:blip r:embed="rId4"/>
          <a:srcRect l="22391" t="27708" r="49077" b="11315"/>
          <a:stretch/>
        </p:blipFill>
        <p:spPr>
          <a:xfrm>
            <a:off x="2780628" y="1691862"/>
            <a:ext cx="7269480" cy="4992180"/>
          </a:xfrm>
          <a:prstGeom prst="rect">
            <a:avLst/>
          </a:prstGeom>
        </p:spPr>
      </p:pic>
    </p:spTree>
    <p:extLst>
      <p:ext uri="{BB962C8B-B14F-4D97-AF65-F5344CB8AC3E}">
        <p14:creationId xmlns:p14="http://schemas.microsoft.com/office/powerpoint/2010/main" val="2420826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Infection and response</a:t>
            </a:r>
          </a:p>
        </p:txBody>
      </p:sp>
      <p:sp>
        <p:nvSpPr>
          <p:cNvPr id="2" name="Content Placeholder 1"/>
          <p:cNvSpPr>
            <a:spLocks noGrp="1"/>
          </p:cNvSpPr>
          <p:nvPr>
            <p:ph idx="1"/>
          </p:nvPr>
        </p:nvSpPr>
        <p:spPr>
          <a:ln w="38100">
            <a:solidFill>
              <a:schemeClr val="accent1"/>
            </a:solidFill>
            <a:prstDash val="lgDashDot"/>
          </a:ln>
        </p:spPr>
        <p:txBody>
          <a:bodyPr>
            <a:normAutofit/>
          </a:bodyPr>
          <a:lstStyle/>
          <a:p>
            <a:pPr marL="0" indent="0" algn="ctr">
              <a:buNone/>
            </a:pPr>
            <a:r>
              <a:rPr lang="en-GB" sz="2800" dirty="0"/>
              <a:t>Communicable disease</a:t>
            </a:r>
          </a:p>
          <a:p>
            <a:pPr marL="0" indent="0" algn="ctr">
              <a:buNone/>
            </a:pPr>
            <a:r>
              <a:rPr lang="en-GB" sz="2800" dirty="0"/>
              <a:t>Viral, fungal and protest diseases</a:t>
            </a:r>
          </a:p>
          <a:p>
            <a:pPr marL="0" indent="0" algn="ctr">
              <a:buNone/>
            </a:pPr>
            <a:r>
              <a:rPr lang="en-GB" sz="2800" dirty="0"/>
              <a:t>Fighting disease</a:t>
            </a:r>
          </a:p>
          <a:p>
            <a:pPr marL="0" indent="0" algn="ctr">
              <a:buNone/>
            </a:pPr>
            <a:r>
              <a:rPr lang="en-GB" sz="2800" dirty="0"/>
              <a:t>Vaccination</a:t>
            </a:r>
          </a:p>
          <a:p>
            <a:pPr marL="0" indent="0" algn="ctr">
              <a:buNone/>
            </a:pPr>
            <a:r>
              <a:rPr lang="en-GB" sz="2800" dirty="0"/>
              <a:t>Drugs</a:t>
            </a:r>
          </a:p>
          <a:p>
            <a:pPr marL="0" indent="0" algn="ctr">
              <a:buNone/>
            </a:pPr>
            <a:r>
              <a:rPr lang="en-GB" sz="2800" dirty="0"/>
              <a:t>Developing drugs</a:t>
            </a:r>
          </a:p>
          <a:p>
            <a:pPr marL="0" indent="0" algn="ctr">
              <a:buNone/>
            </a:pPr>
            <a:endParaRPr lang="en-GB" dirty="0"/>
          </a:p>
        </p:txBody>
      </p:sp>
      <p:sp>
        <p:nvSpPr>
          <p:cNvPr id="4" name="Action Button: Home 3">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779858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Infection and response</a:t>
            </a:r>
          </a:p>
        </p:txBody>
      </p:sp>
      <p:sp>
        <p:nvSpPr>
          <p:cNvPr id="4" name="Content Placeholder 3"/>
          <p:cNvSpPr>
            <a:spLocks noGrp="1"/>
          </p:cNvSpPr>
          <p:nvPr>
            <p:ph sz="half" idx="1"/>
          </p:nvPr>
        </p:nvSpPr>
        <p:spPr>
          <a:xfrm>
            <a:off x="140880" y="1996440"/>
            <a:ext cx="5970360" cy="3986784"/>
          </a:xfrm>
        </p:spPr>
        <p:txBody>
          <a:bodyPr>
            <a:noAutofit/>
          </a:bodyPr>
          <a:lstStyle/>
          <a:p>
            <a:pPr marL="0" indent="0">
              <a:buNone/>
            </a:pPr>
            <a:r>
              <a:rPr lang="en-GB" sz="1500" b="1" u="sng" dirty="0"/>
              <a:t>Pathogens and Disease</a:t>
            </a:r>
          </a:p>
          <a:p>
            <a:pPr lvl="0"/>
            <a:r>
              <a:rPr lang="en-GB" sz="1500" dirty="0"/>
              <a:t>Pathogens – microorganisms such as bacteria and viruses which cause infectious diseases.</a:t>
            </a:r>
          </a:p>
          <a:p>
            <a:pPr lvl="0"/>
            <a:r>
              <a:rPr lang="en-GB" sz="1500" dirty="0"/>
              <a:t>Communicable diseases are cause by microorganisms </a:t>
            </a:r>
          </a:p>
          <a:p>
            <a:pPr lvl="0"/>
            <a:r>
              <a:rPr lang="en-GB" sz="1500" dirty="0"/>
              <a:t>Bacteria – single-celled organisms that can cause diseases, but some are useful.   Cause disease by either damaging body cells or by releasing toxins (poisons).</a:t>
            </a:r>
          </a:p>
          <a:p>
            <a:pPr lvl="0"/>
            <a:r>
              <a:rPr lang="en-GB" sz="1500" dirty="0"/>
              <a:t>Viruses – very small, always cause diseases because they take over body cells as they reproduce and damage and destroy cells.</a:t>
            </a:r>
          </a:p>
          <a:p>
            <a:endParaRPr lang="en-GB" sz="1600" dirty="0"/>
          </a:p>
        </p:txBody>
      </p:sp>
      <p:sp>
        <p:nvSpPr>
          <p:cNvPr id="5" name="Content Placeholder 4"/>
          <p:cNvSpPr>
            <a:spLocks noGrp="1"/>
          </p:cNvSpPr>
          <p:nvPr>
            <p:ph sz="half" idx="2"/>
          </p:nvPr>
        </p:nvSpPr>
        <p:spPr>
          <a:xfrm>
            <a:off x="6400128" y="2118360"/>
            <a:ext cx="5548032" cy="4358640"/>
          </a:xfrm>
        </p:spPr>
        <p:txBody>
          <a:bodyPr>
            <a:normAutofit fontScale="70000" lnSpcReduction="20000"/>
          </a:bodyPr>
          <a:lstStyle/>
          <a:p>
            <a:pPr marL="0" indent="0">
              <a:buNone/>
            </a:pPr>
            <a:r>
              <a:rPr lang="en-GB" b="1" u="sng" dirty="0"/>
              <a:t>Infection Methods</a:t>
            </a:r>
          </a:p>
          <a:p>
            <a:pPr lvl="0"/>
            <a:r>
              <a:rPr lang="en-GB" dirty="0"/>
              <a:t>Droplets – From coughs, sneezing and talking.   E.g. colds, flu and TB</a:t>
            </a:r>
          </a:p>
          <a:p>
            <a:pPr lvl="0"/>
            <a:r>
              <a:rPr lang="en-GB" dirty="0"/>
              <a:t>Direct contact – touch of skin.   E.g. impetigo, genital herpes</a:t>
            </a:r>
          </a:p>
          <a:p>
            <a:pPr lvl="0"/>
            <a:r>
              <a:rPr lang="en-GB" dirty="0"/>
              <a:t>Contaminated food and drink.   E.g. diarrhoea, salmonella.</a:t>
            </a:r>
          </a:p>
          <a:p>
            <a:r>
              <a:rPr lang="en-GB" dirty="0"/>
              <a:t>Break in the skin.   E.g. Hepatitis, HIV.</a:t>
            </a:r>
            <a:r>
              <a:rPr lang="en-GB" u="sng" dirty="0"/>
              <a:t> </a:t>
            </a:r>
            <a:endParaRPr lang="en-GB" dirty="0"/>
          </a:p>
          <a:p>
            <a:pPr marL="0" indent="0">
              <a:buNone/>
            </a:pPr>
            <a:r>
              <a:rPr lang="en-GB" u="sng" dirty="0" err="1"/>
              <a:t>Semmelweis</a:t>
            </a:r>
            <a:endParaRPr lang="en-GB" dirty="0"/>
          </a:p>
          <a:p>
            <a:r>
              <a:rPr lang="en-GB" dirty="0" err="1"/>
              <a:t>Semmelweis</a:t>
            </a:r>
            <a:r>
              <a:rPr lang="en-GB" dirty="0"/>
              <a:t> was a doctor who realised that hand-washing was important in preventing the spread of infectious diseases in hospitals.   </a:t>
            </a:r>
          </a:p>
          <a:p>
            <a:r>
              <a:rPr lang="en-GB" dirty="0"/>
              <a:t>His work wasn’t recognised at the time because bacteria and viruses weren’t known about so people didn’t think that something invisible passed from person to person.</a:t>
            </a:r>
          </a:p>
          <a:p>
            <a:r>
              <a:rPr lang="en-GB" dirty="0"/>
              <a:t>The spread of disease can be prevented by simple hygiene measure, destroying vectors, isolating individuals and vaccines.</a:t>
            </a:r>
          </a:p>
        </p:txBody>
      </p:sp>
      <p:sp>
        <p:nvSpPr>
          <p:cNvPr id="7" name="Action Button: Home 6">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218" name="Picture 2" descr="Image result for pathoge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2080" y="5016649"/>
            <a:ext cx="4511040" cy="18413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14924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Infection and response</a:t>
            </a:r>
          </a:p>
        </p:txBody>
      </p:sp>
      <p:sp>
        <p:nvSpPr>
          <p:cNvPr id="4" name="Content Placeholder 3"/>
          <p:cNvSpPr>
            <a:spLocks noGrp="1"/>
          </p:cNvSpPr>
          <p:nvPr>
            <p:ph sz="half" idx="1"/>
          </p:nvPr>
        </p:nvSpPr>
        <p:spPr>
          <a:xfrm>
            <a:off x="335280" y="2194560"/>
            <a:ext cx="5471160" cy="4480560"/>
          </a:xfrm>
        </p:spPr>
        <p:txBody>
          <a:bodyPr>
            <a:normAutofit fontScale="85000" lnSpcReduction="20000"/>
          </a:bodyPr>
          <a:lstStyle/>
          <a:p>
            <a:pPr marL="0" indent="0">
              <a:buNone/>
            </a:pPr>
            <a:r>
              <a:rPr lang="en-GB" u="sng" dirty="0"/>
              <a:t>Viral diseases</a:t>
            </a:r>
            <a:r>
              <a:rPr lang="en-GB" dirty="0"/>
              <a:t> </a:t>
            </a:r>
          </a:p>
          <a:p>
            <a:pPr lvl="0"/>
            <a:r>
              <a:rPr lang="en-GB" dirty="0"/>
              <a:t>Measles is spread by droplet infection, it causes a fever, rash and can be fatal. There is no cure, but isolation and vaccination prevent the spread.</a:t>
            </a:r>
          </a:p>
          <a:p>
            <a:pPr lvl="0"/>
            <a:r>
              <a:rPr lang="en-GB" dirty="0"/>
              <a:t>HIV initially causes flu like symptoms, unless controlled with drugs the virus attacks the immune system. HIV is spread by sexual contact or the exchange of bodily fluids. Late stage HIV or AIDS occurs when the body’s immune system is so badly damaged it cannot cope with other infections.</a:t>
            </a:r>
          </a:p>
          <a:p>
            <a:r>
              <a:rPr lang="en-GB" dirty="0"/>
              <a:t>Tobacco mosaic virus is spread by contact and vectors. It damages leaves and reduces photosynthesis. There is no treatment and spread can be prevented by field hygiene and pest control.</a:t>
            </a:r>
          </a:p>
        </p:txBody>
      </p:sp>
      <p:sp>
        <p:nvSpPr>
          <p:cNvPr id="5" name="Content Placeholder 4"/>
          <p:cNvSpPr>
            <a:spLocks noGrp="1"/>
          </p:cNvSpPr>
          <p:nvPr>
            <p:ph sz="half" idx="2"/>
          </p:nvPr>
        </p:nvSpPr>
        <p:spPr>
          <a:xfrm>
            <a:off x="6415368" y="2194560"/>
            <a:ext cx="5273712" cy="4297680"/>
          </a:xfrm>
        </p:spPr>
        <p:txBody>
          <a:bodyPr>
            <a:normAutofit fontScale="85000" lnSpcReduction="20000"/>
          </a:bodyPr>
          <a:lstStyle/>
          <a:p>
            <a:pPr marL="0" indent="0">
              <a:buNone/>
            </a:pPr>
            <a:r>
              <a:rPr lang="en-GB" u="sng" dirty="0"/>
              <a:t>Bacterial diseases</a:t>
            </a:r>
            <a:endParaRPr lang="en-GB" dirty="0"/>
          </a:p>
          <a:p>
            <a:pPr lvl="0"/>
            <a:r>
              <a:rPr lang="en-GB" dirty="0"/>
              <a:t>Salmonella is spread through undercooked food and poor hygiene. Symptoms include fever, abdominal cramps, diarrhoea and vomiting caused by the toxins produced by the bacteria. In the UK poultry are vaccinated against salmonella to control the spread.</a:t>
            </a:r>
          </a:p>
          <a:p>
            <a:pPr lvl="0"/>
            <a:r>
              <a:rPr lang="en-GB" dirty="0"/>
              <a:t>Gonorrhoea is a sexually transmitted disease, symptoms include discharge from the penis or vagina and pain when urinating. Treatment involves antibiotics, although many strains are resistant. Using condoms and limiting sexual partners prevents the spread.</a:t>
            </a:r>
          </a:p>
          <a:p>
            <a:r>
              <a:rPr lang="en-GB" dirty="0"/>
              <a:t>There are few bacterial diseases of plants but agrobacterium </a:t>
            </a:r>
            <a:r>
              <a:rPr lang="en-GB" dirty="0" err="1"/>
              <a:t>tumefaciens</a:t>
            </a:r>
            <a:r>
              <a:rPr lang="en-GB" dirty="0"/>
              <a:t> causes galls.</a:t>
            </a:r>
          </a:p>
        </p:txBody>
      </p:sp>
      <p:sp>
        <p:nvSpPr>
          <p:cNvPr id="6" name="Action Button: Home 5">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35893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Infection and response</a:t>
            </a:r>
          </a:p>
        </p:txBody>
      </p:sp>
      <p:sp>
        <p:nvSpPr>
          <p:cNvPr id="4" name="Content Placeholder 3"/>
          <p:cNvSpPr>
            <a:spLocks noGrp="1"/>
          </p:cNvSpPr>
          <p:nvPr>
            <p:ph sz="half" idx="1"/>
          </p:nvPr>
        </p:nvSpPr>
        <p:spPr>
          <a:xfrm>
            <a:off x="518160" y="2194560"/>
            <a:ext cx="5593080" cy="4114800"/>
          </a:xfrm>
        </p:spPr>
        <p:txBody>
          <a:bodyPr>
            <a:normAutofit fontScale="92500" lnSpcReduction="20000"/>
          </a:bodyPr>
          <a:lstStyle/>
          <a:p>
            <a:pPr marL="0" indent="0">
              <a:buNone/>
            </a:pPr>
            <a:r>
              <a:rPr lang="en-GB" u="sng" dirty="0"/>
              <a:t>Fungal and </a:t>
            </a:r>
            <a:r>
              <a:rPr lang="en-GB" u="sng" dirty="0" err="1"/>
              <a:t>protist</a:t>
            </a:r>
            <a:r>
              <a:rPr lang="en-GB" u="sng" dirty="0"/>
              <a:t> diseases</a:t>
            </a:r>
            <a:r>
              <a:rPr lang="en-GB" dirty="0"/>
              <a:t> </a:t>
            </a:r>
          </a:p>
          <a:p>
            <a:pPr lvl="0"/>
            <a:r>
              <a:rPr lang="en-GB" dirty="0"/>
              <a:t>Rose black spot is a fungal disease spread in the environment by wind and water. It damages leaves so they drop off, affecting growth as photosynthesis is reduced. Spread is controlled by removing affected leaves.</a:t>
            </a:r>
          </a:p>
          <a:p>
            <a:r>
              <a:rPr lang="en-GB" dirty="0"/>
              <a:t>Malaria is caused by parasitic </a:t>
            </a:r>
            <a:r>
              <a:rPr lang="en-GB" dirty="0" err="1"/>
              <a:t>protists</a:t>
            </a:r>
            <a:r>
              <a:rPr lang="en-GB" dirty="0"/>
              <a:t> and is spread by the bite of female mosquitos. It damages blood and liver cells, causes fevers and shaking and can be fatal. Some drugs are effective if given early but </a:t>
            </a:r>
            <a:r>
              <a:rPr lang="en-GB" dirty="0" err="1"/>
              <a:t>protists</a:t>
            </a:r>
            <a:r>
              <a:rPr lang="en-GB" dirty="0"/>
              <a:t> are becoming resistant. Spread is reduced by preventing the vectors from breeding and by using mosquito nets to prevent people from being bitten.</a:t>
            </a:r>
          </a:p>
        </p:txBody>
      </p:sp>
      <p:sp>
        <p:nvSpPr>
          <p:cNvPr id="5" name="Content Placeholder 4"/>
          <p:cNvSpPr>
            <a:spLocks noGrp="1"/>
          </p:cNvSpPr>
          <p:nvPr>
            <p:ph sz="half" idx="2"/>
          </p:nvPr>
        </p:nvSpPr>
        <p:spPr/>
        <p:txBody>
          <a:bodyPr>
            <a:normAutofit fontScale="92500" lnSpcReduction="20000"/>
          </a:bodyPr>
          <a:lstStyle/>
          <a:p>
            <a:endParaRPr lang="en-GB"/>
          </a:p>
        </p:txBody>
      </p:sp>
      <p:sp>
        <p:nvSpPr>
          <p:cNvPr id="6" name="Action Button: Home 5">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5362" name="Picture 2" descr="Image result for black spot ros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82455" y="2060574"/>
            <a:ext cx="2465705" cy="2465705"/>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Image result for mosquitoes"/>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97307" y="4358640"/>
            <a:ext cx="2903210" cy="21888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805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Infection and response</a:t>
            </a:r>
          </a:p>
        </p:txBody>
      </p:sp>
      <p:sp>
        <p:nvSpPr>
          <p:cNvPr id="4" name="Content Placeholder 3"/>
          <p:cNvSpPr>
            <a:spLocks noGrp="1"/>
          </p:cNvSpPr>
          <p:nvPr>
            <p:ph sz="half" idx="1"/>
          </p:nvPr>
        </p:nvSpPr>
        <p:spPr>
          <a:xfrm>
            <a:off x="411480" y="2194560"/>
            <a:ext cx="4526280" cy="4404360"/>
          </a:xfrm>
        </p:spPr>
        <p:txBody>
          <a:bodyPr>
            <a:normAutofit fontScale="85000" lnSpcReduction="20000"/>
          </a:bodyPr>
          <a:lstStyle/>
          <a:p>
            <a:pPr marL="0" indent="0">
              <a:buNone/>
            </a:pPr>
            <a:r>
              <a:rPr lang="en-GB" u="sng" dirty="0"/>
              <a:t>Defence Mechanisms</a:t>
            </a:r>
            <a:r>
              <a:rPr lang="en-GB" dirty="0"/>
              <a:t> </a:t>
            </a:r>
          </a:p>
          <a:p>
            <a:pPr lvl="0"/>
            <a:r>
              <a:rPr lang="en-GB" dirty="0"/>
              <a:t>Skin – acts as a barrier against pathogens entering.</a:t>
            </a:r>
          </a:p>
          <a:p>
            <a:pPr lvl="0"/>
            <a:r>
              <a:rPr lang="en-GB" dirty="0"/>
              <a:t>Scabs – forms a seal over wounds to prevent pathogens from entering.</a:t>
            </a:r>
          </a:p>
          <a:p>
            <a:pPr lvl="0"/>
            <a:r>
              <a:rPr lang="en-GB" dirty="0"/>
              <a:t>Mucus – traps pathogens in the breathing system which can then be removed by the action of ciliated cells.   It is swallowed into the stomach where the acid kills the pathogens.</a:t>
            </a:r>
          </a:p>
          <a:p>
            <a:pPr lvl="0"/>
            <a:r>
              <a:rPr lang="en-GB" dirty="0"/>
              <a:t>Stomach acids – kills pathogens on food in the stomach.</a:t>
            </a:r>
          </a:p>
          <a:p>
            <a:endParaRPr lang="en-GB" dirty="0"/>
          </a:p>
        </p:txBody>
      </p:sp>
      <p:sp>
        <p:nvSpPr>
          <p:cNvPr id="5" name="Content Placeholder 4"/>
          <p:cNvSpPr>
            <a:spLocks noGrp="1"/>
          </p:cNvSpPr>
          <p:nvPr>
            <p:ph sz="half" idx="2"/>
          </p:nvPr>
        </p:nvSpPr>
        <p:spPr>
          <a:xfrm>
            <a:off x="5242560" y="2194560"/>
            <a:ext cx="5666232" cy="4404360"/>
          </a:xfrm>
        </p:spPr>
        <p:txBody>
          <a:bodyPr>
            <a:normAutofit fontScale="85000" lnSpcReduction="20000"/>
          </a:bodyPr>
          <a:lstStyle/>
          <a:p>
            <a:pPr marL="0" indent="0">
              <a:buNone/>
            </a:pPr>
            <a:r>
              <a:rPr lang="en-GB" b="1" u="sng" dirty="0"/>
              <a:t>White Blood Cells (</a:t>
            </a:r>
            <a:r>
              <a:rPr lang="en-GB" b="1" u="sng" dirty="0" err="1"/>
              <a:t>wbc</a:t>
            </a:r>
            <a:r>
              <a:rPr lang="en-GB" b="1" u="sng" dirty="0"/>
              <a:t>)</a:t>
            </a:r>
          </a:p>
          <a:p>
            <a:r>
              <a:rPr lang="en-GB" dirty="0"/>
              <a:t>White blood cells can protect against disease in 3 ways. </a:t>
            </a:r>
          </a:p>
          <a:p>
            <a:pPr lvl="0"/>
            <a:r>
              <a:rPr lang="en-GB" dirty="0"/>
              <a:t>Ingesting microorganisms – some </a:t>
            </a:r>
            <a:r>
              <a:rPr lang="en-GB" dirty="0" err="1"/>
              <a:t>wbc</a:t>
            </a:r>
            <a:r>
              <a:rPr lang="en-GB" dirty="0"/>
              <a:t> take in pathogens, destroying them so they can’t make you ill.</a:t>
            </a:r>
          </a:p>
          <a:p>
            <a:pPr lvl="0"/>
            <a:r>
              <a:rPr lang="en-GB" dirty="0"/>
              <a:t>Producing antibodies – Some </a:t>
            </a:r>
            <a:r>
              <a:rPr lang="en-GB" dirty="0" err="1"/>
              <a:t>wbc</a:t>
            </a:r>
            <a:r>
              <a:rPr lang="en-GB" dirty="0"/>
              <a:t> produce special chemicals called antibodies.   These target particular bacteria or viruses and destroy them.   You need a unique antibody for each type of pathogen.   Once your </a:t>
            </a:r>
            <a:r>
              <a:rPr lang="en-GB" dirty="0" err="1"/>
              <a:t>wbc</a:t>
            </a:r>
            <a:r>
              <a:rPr lang="en-GB" dirty="0"/>
              <a:t> have produced antibodies once against a particular pathogen, they can be made quickly if that pathogen gets into your body again.</a:t>
            </a:r>
          </a:p>
          <a:p>
            <a:pPr lvl="0"/>
            <a:r>
              <a:rPr lang="en-GB" dirty="0"/>
              <a:t>Producing antitoxins – Some </a:t>
            </a:r>
            <a:r>
              <a:rPr lang="en-GB" dirty="0" err="1"/>
              <a:t>wbc</a:t>
            </a:r>
            <a:r>
              <a:rPr lang="en-GB" dirty="0"/>
              <a:t> produce antitoxins.   These cancel out the toxins released by pathogens.</a:t>
            </a:r>
          </a:p>
          <a:p>
            <a:endParaRPr lang="en-GB" dirty="0"/>
          </a:p>
        </p:txBody>
      </p:sp>
      <p:sp>
        <p:nvSpPr>
          <p:cNvPr id="6" name="Action Button: Home 5">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Action Button: Movie 1">
            <a:hlinkClick r:id="rId3" highlightClick="1"/>
          </p:cNvPr>
          <p:cNvSpPr/>
          <p:nvPr/>
        </p:nvSpPr>
        <p:spPr>
          <a:xfrm>
            <a:off x="11414760" y="6150864"/>
            <a:ext cx="609600" cy="569976"/>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2435723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Infection and response</a:t>
            </a:r>
          </a:p>
        </p:txBody>
      </p:sp>
      <p:sp>
        <p:nvSpPr>
          <p:cNvPr id="4" name="Content Placeholder 3"/>
          <p:cNvSpPr>
            <a:spLocks noGrp="1"/>
          </p:cNvSpPr>
          <p:nvPr>
            <p:ph idx="1"/>
          </p:nvPr>
        </p:nvSpPr>
        <p:spPr>
          <a:xfrm>
            <a:off x="533400" y="2099309"/>
            <a:ext cx="10728960" cy="4499611"/>
          </a:xfrm>
        </p:spPr>
        <p:txBody>
          <a:bodyPr>
            <a:normAutofit fontScale="92500" lnSpcReduction="20000"/>
          </a:bodyPr>
          <a:lstStyle/>
          <a:p>
            <a:pPr marL="0" indent="0">
              <a:buNone/>
            </a:pPr>
            <a:r>
              <a:rPr lang="en-GB" u="sng" dirty="0"/>
              <a:t>Immunity</a:t>
            </a:r>
            <a:endParaRPr lang="en-GB" dirty="0"/>
          </a:p>
          <a:p>
            <a:r>
              <a:rPr lang="en-GB" b="1" dirty="0"/>
              <a:t>Antigens</a:t>
            </a:r>
            <a:r>
              <a:rPr lang="en-GB" dirty="0"/>
              <a:t> – Unique proteins found on the surface of cells</a:t>
            </a:r>
          </a:p>
          <a:p>
            <a:r>
              <a:rPr lang="en-GB" b="1" dirty="0"/>
              <a:t>Antibodies</a:t>
            </a:r>
            <a:r>
              <a:rPr lang="en-GB" dirty="0"/>
              <a:t> – Produced by white blood cells.   Each antibody recognises a specific antigen.</a:t>
            </a:r>
          </a:p>
          <a:p>
            <a:r>
              <a:rPr lang="en-GB" dirty="0"/>
              <a:t>Antibodies join up with antigens to destroy the pathogen.</a:t>
            </a:r>
          </a:p>
          <a:p>
            <a:r>
              <a:rPr lang="en-GB" dirty="0"/>
              <a:t>People become immune to a disease either as a result of having the disease (white blood cells remember which antibody to make) or from being vaccinated.</a:t>
            </a:r>
          </a:p>
          <a:p>
            <a:pPr marL="0" indent="0">
              <a:buNone/>
            </a:pPr>
            <a:r>
              <a:rPr lang="en-GB" u="sng" dirty="0"/>
              <a:t>Vaccinations</a:t>
            </a:r>
            <a:endParaRPr lang="en-GB" dirty="0"/>
          </a:p>
          <a:p>
            <a:pPr lvl="0"/>
            <a:r>
              <a:rPr lang="en-GB" dirty="0"/>
              <a:t>Person is given a small dose of dead or inactive pathogen.</a:t>
            </a:r>
          </a:p>
          <a:p>
            <a:pPr lvl="0"/>
            <a:r>
              <a:rPr lang="en-GB" dirty="0"/>
              <a:t>White blood cells produce antibodies for the antigens on the pathogen.</a:t>
            </a:r>
          </a:p>
          <a:p>
            <a:r>
              <a:rPr lang="en-GB" dirty="0"/>
              <a:t>White blood cells then remember how to produce the antibodies if the body is infected by the live pathogen.</a:t>
            </a:r>
          </a:p>
        </p:txBody>
      </p:sp>
      <p:sp>
        <p:nvSpPr>
          <p:cNvPr id="6" name="Action Button: Home 5">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Action Button: Movie 2">
            <a:hlinkClick r:id="rId3" highlightClick="1"/>
          </p:cNvPr>
          <p:cNvSpPr/>
          <p:nvPr/>
        </p:nvSpPr>
        <p:spPr>
          <a:xfrm>
            <a:off x="11384280" y="6055042"/>
            <a:ext cx="609600" cy="620078"/>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2237206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Infection and response</a:t>
            </a:r>
          </a:p>
        </p:txBody>
      </p:sp>
      <p:sp>
        <p:nvSpPr>
          <p:cNvPr id="4" name="Content Placeholder 3"/>
          <p:cNvSpPr>
            <a:spLocks noGrp="1"/>
          </p:cNvSpPr>
          <p:nvPr>
            <p:ph sz="half" idx="1"/>
          </p:nvPr>
        </p:nvSpPr>
        <p:spPr>
          <a:xfrm>
            <a:off x="502920" y="2194560"/>
            <a:ext cx="7546976" cy="4251960"/>
          </a:xfrm>
        </p:spPr>
        <p:txBody>
          <a:bodyPr>
            <a:normAutofit fontScale="92500" lnSpcReduction="20000"/>
          </a:bodyPr>
          <a:lstStyle/>
          <a:p>
            <a:pPr marL="0" indent="0">
              <a:buNone/>
            </a:pPr>
            <a:r>
              <a:rPr lang="en-GB" u="sng" dirty="0"/>
              <a:t>Antibiotics and painkillers</a:t>
            </a:r>
            <a:r>
              <a:rPr lang="en-GB" dirty="0"/>
              <a:t> </a:t>
            </a:r>
          </a:p>
          <a:p>
            <a:pPr lvl="0"/>
            <a:r>
              <a:rPr lang="en-GB" dirty="0"/>
              <a:t>Painkillers and other medicines treat the symptoms but don’t kill the pathogens that cause it.</a:t>
            </a:r>
          </a:p>
          <a:p>
            <a:pPr lvl="0"/>
            <a:r>
              <a:rPr lang="en-GB" dirty="0"/>
              <a:t>Antibiotics cure bacterial diseases by killing the bacterial pathogens inside your body.</a:t>
            </a:r>
          </a:p>
          <a:p>
            <a:pPr lvl="0"/>
            <a:r>
              <a:rPr lang="en-GB" dirty="0"/>
              <a:t>The use of antibiotics ahs greatly reduced deaths from infectious diseases.</a:t>
            </a:r>
          </a:p>
          <a:p>
            <a:pPr lvl="0"/>
            <a:r>
              <a:rPr lang="en-GB" dirty="0"/>
              <a:t>The emergence of strains of bacteria resistant to antibiotics is a matter of great concern.</a:t>
            </a:r>
          </a:p>
          <a:p>
            <a:r>
              <a:rPr lang="en-GB" dirty="0"/>
              <a:t>Antibiotics do not destroy viruses because viruses reproduce inside the cells. It is difficult to develop drugs that can destroy viruses without damaging body cells.</a:t>
            </a:r>
          </a:p>
        </p:txBody>
      </p:sp>
      <p:sp>
        <p:nvSpPr>
          <p:cNvPr id="6" name="Action Button: Home 5">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6386" name="Picture 2" descr="Image result for antibiotic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49896" y="3169920"/>
            <a:ext cx="3974418" cy="22256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07083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Infection and response</a:t>
            </a:r>
          </a:p>
        </p:txBody>
      </p:sp>
      <p:sp>
        <p:nvSpPr>
          <p:cNvPr id="4" name="Content Placeholder 3"/>
          <p:cNvSpPr>
            <a:spLocks noGrp="1"/>
          </p:cNvSpPr>
          <p:nvPr>
            <p:ph sz="half" idx="1"/>
          </p:nvPr>
        </p:nvSpPr>
        <p:spPr>
          <a:xfrm>
            <a:off x="548640" y="2194560"/>
            <a:ext cx="4892040" cy="4267200"/>
          </a:xfrm>
        </p:spPr>
        <p:txBody>
          <a:bodyPr>
            <a:normAutofit fontScale="85000" lnSpcReduction="20000"/>
          </a:bodyPr>
          <a:lstStyle/>
          <a:p>
            <a:pPr marL="0" indent="0">
              <a:buNone/>
            </a:pPr>
            <a:r>
              <a:rPr lang="en-GB" sz="2800" u="sng" dirty="0"/>
              <a:t>Discovering drugs</a:t>
            </a:r>
            <a:r>
              <a:rPr lang="en-GB" sz="2800" dirty="0"/>
              <a:t> </a:t>
            </a:r>
          </a:p>
          <a:p>
            <a:r>
              <a:rPr lang="en-GB" sz="2800" dirty="0"/>
              <a:t>Traditionally drugs were extracted from plants, for example, digitalis, or from microorganisms, for example, penicillin.</a:t>
            </a:r>
          </a:p>
          <a:p>
            <a:r>
              <a:rPr lang="en-GB" sz="2800" dirty="0"/>
              <a:t>Penicillin was discovered by Alexander Fleming from the penicillin mould.</a:t>
            </a:r>
          </a:p>
          <a:p>
            <a:r>
              <a:rPr lang="en-GB" sz="2800" dirty="0"/>
              <a:t>Most new drugs are synthesized in pharmaceutical industry, but the starting point may still be from a plant.</a:t>
            </a:r>
          </a:p>
          <a:p>
            <a:endParaRPr lang="en-GB" dirty="0"/>
          </a:p>
        </p:txBody>
      </p:sp>
      <p:sp>
        <p:nvSpPr>
          <p:cNvPr id="5" name="Content Placeholder 4"/>
          <p:cNvSpPr>
            <a:spLocks noGrp="1"/>
          </p:cNvSpPr>
          <p:nvPr>
            <p:ph sz="half" idx="2"/>
          </p:nvPr>
        </p:nvSpPr>
        <p:spPr>
          <a:xfrm>
            <a:off x="5562600" y="2072640"/>
            <a:ext cx="6431280" cy="4282440"/>
          </a:xfrm>
        </p:spPr>
        <p:txBody>
          <a:bodyPr>
            <a:noAutofit/>
          </a:bodyPr>
          <a:lstStyle/>
          <a:p>
            <a:pPr marL="0" indent="0">
              <a:buNone/>
            </a:pPr>
            <a:r>
              <a:rPr lang="en-GB" sz="2000" u="sng" dirty="0"/>
              <a:t>Developing drugs</a:t>
            </a:r>
            <a:r>
              <a:rPr lang="en-GB" sz="2000" dirty="0"/>
              <a:t> </a:t>
            </a:r>
          </a:p>
          <a:p>
            <a:pPr lvl="0"/>
            <a:r>
              <a:rPr lang="en-GB" sz="2000" dirty="0"/>
              <a:t>New medical drugs are extensively tested for efficacy, toxicity and dosage</a:t>
            </a:r>
          </a:p>
          <a:p>
            <a:pPr lvl="0"/>
            <a:r>
              <a:rPr lang="en-GB" sz="2000" dirty="0"/>
              <a:t>New drugs are tested in the lab using cells, tissues and live animals</a:t>
            </a:r>
          </a:p>
          <a:p>
            <a:pPr lvl="0"/>
            <a:r>
              <a:rPr lang="en-GB" sz="2000" dirty="0"/>
              <a:t>Preclinical testing of new drugs takes place in a lab on cells, tissues and live animals. Clinical trials use healthy volunteers and patients. Low doses are used to test for safety, followed by higher doses to test for optimum dose.</a:t>
            </a:r>
          </a:p>
          <a:p>
            <a:r>
              <a:rPr lang="en-GB" sz="2000" dirty="0"/>
              <a:t>In double blind trials some patients are given a placebo.</a:t>
            </a:r>
          </a:p>
        </p:txBody>
      </p:sp>
      <p:sp>
        <p:nvSpPr>
          <p:cNvPr id="6" name="Action Button: Home 5">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Action Button: Movie 1">
            <a:hlinkClick r:id="rId3" highlightClick="1"/>
          </p:cNvPr>
          <p:cNvSpPr/>
          <p:nvPr/>
        </p:nvSpPr>
        <p:spPr>
          <a:xfrm>
            <a:off x="11384280" y="6035040"/>
            <a:ext cx="609600" cy="640080"/>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760045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Autofit/>
          </a:bodyPr>
          <a:lstStyle/>
          <a:p>
            <a:r>
              <a:rPr lang="en-US" sz="4800" dirty="0"/>
              <a:t>Infection and response – Exam practice</a:t>
            </a:r>
          </a:p>
        </p:txBody>
      </p:sp>
      <p:sp>
        <p:nvSpPr>
          <p:cNvPr id="6" name="Action Button: Home 5">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sz="half" idx="1"/>
          </p:nvPr>
        </p:nvSpPr>
        <p:spPr/>
        <p:txBody>
          <a:bodyPr/>
          <a:lstStyle/>
          <a:p>
            <a:endParaRPr lang="en-GB"/>
          </a:p>
        </p:txBody>
      </p:sp>
      <p:sp>
        <p:nvSpPr>
          <p:cNvPr id="7" name="Content Placeholder 6"/>
          <p:cNvSpPr>
            <a:spLocks noGrp="1"/>
          </p:cNvSpPr>
          <p:nvPr>
            <p:ph sz="half" idx="2"/>
          </p:nvPr>
        </p:nvSpPr>
        <p:spPr/>
        <p:txBody>
          <a:bodyPr/>
          <a:lstStyle/>
          <a:p>
            <a:endParaRPr lang="en-GB"/>
          </a:p>
        </p:txBody>
      </p:sp>
      <p:pic>
        <p:nvPicPr>
          <p:cNvPr id="8" name="Picture 7"/>
          <p:cNvPicPr>
            <a:picLocks noChangeAspect="1"/>
          </p:cNvPicPr>
          <p:nvPr/>
        </p:nvPicPr>
        <p:blipFill rotWithShape="1">
          <a:blip r:embed="rId3"/>
          <a:srcRect l="21906" t="27917" r="48938" b="22521"/>
          <a:stretch/>
        </p:blipFill>
        <p:spPr>
          <a:xfrm>
            <a:off x="1803575" y="1903867"/>
            <a:ext cx="8742505" cy="4775497"/>
          </a:xfrm>
          <a:prstGeom prst="rect">
            <a:avLst/>
          </a:prstGeom>
        </p:spPr>
      </p:pic>
    </p:spTree>
    <p:extLst>
      <p:ext uri="{BB962C8B-B14F-4D97-AF65-F5344CB8AC3E}">
        <p14:creationId xmlns:p14="http://schemas.microsoft.com/office/powerpoint/2010/main" val="2625082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Autofit/>
          </a:bodyPr>
          <a:lstStyle/>
          <a:p>
            <a:r>
              <a:rPr lang="en-US" sz="4800" dirty="0"/>
              <a:t>Infection and response – Exam practice</a:t>
            </a:r>
          </a:p>
        </p:txBody>
      </p:sp>
      <p:sp>
        <p:nvSpPr>
          <p:cNvPr id="6" name="Action Button: Home 5">
            <a:hlinkClick r:id="rId3"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sz="half" idx="1"/>
          </p:nvPr>
        </p:nvSpPr>
        <p:spPr/>
        <p:txBody>
          <a:bodyPr/>
          <a:lstStyle/>
          <a:p>
            <a:endParaRPr lang="en-GB"/>
          </a:p>
        </p:txBody>
      </p:sp>
      <p:sp>
        <p:nvSpPr>
          <p:cNvPr id="7" name="Content Placeholder 6"/>
          <p:cNvSpPr>
            <a:spLocks noGrp="1"/>
          </p:cNvSpPr>
          <p:nvPr>
            <p:ph sz="half" idx="2"/>
          </p:nvPr>
        </p:nvSpPr>
        <p:spPr/>
        <p:txBody>
          <a:bodyPr/>
          <a:lstStyle/>
          <a:p>
            <a:endParaRPr lang="en-GB"/>
          </a:p>
        </p:txBody>
      </p:sp>
      <p:pic>
        <p:nvPicPr>
          <p:cNvPr id="2" name="Picture 1"/>
          <p:cNvPicPr>
            <a:picLocks noChangeAspect="1"/>
          </p:cNvPicPr>
          <p:nvPr/>
        </p:nvPicPr>
        <p:blipFill rotWithShape="1">
          <a:blip r:embed="rId4"/>
          <a:srcRect l="22252" t="27916" r="48246" b="14116"/>
          <a:stretch/>
        </p:blipFill>
        <p:spPr>
          <a:xfrm>
            <a:off x="2456909" y="1859439"/>
            <a:ext cx="7916917" cy="4998561"/>
          </a:xfrm>
          <a:prstGeom prst="rect">
            <a:avLst/>
          </a:prstGeom>
        </p:spPr>
      </p:pic>
    </p:spTree>
    <p:extLst>
      <p:ext uri="{BB962C8B-B14F-4D97-AF65-F5344CB8AC3E}">
        <p14:creationId xmlns:p14="http://schemas.microsoft.com/office/powerpoint/2010/main" val="10864750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Autofit/>
          </a:bodyPr>
          <a:lstStyle/>
          <a:p>
            <a:r>
              <a:rPr lang="en-US" sz="4800" dirty="0"/>
              <a:t>Infection and response – Exam practice</a:t>
            </a:r>
          </a:p>
        </p:txBody>
      </p:sp>
      <p:sp>
        <p:nvSpPr>
          <p:cNvPr id="6" name="Action Button: Home 5">
            <a:hlinkClick r:id="rId3"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Content Placeholder 2"/>
          <p:cNvSpPr>
            <a:spLocks noGrp="1"/>
          </p:cNvSpPr>
          <p:nvPr>
            <p:ph sz="half" idx="1"/>
          </p:nvPr>
        </p:nvSpPr>
        <p:spPr/>
        <p:txBody>
          <a:bodyPr/>
          <a:lstStyle/>
          <a:p>
            <a:endParaRPr lang="en-GB"/>
          </a:p>
        </p:txBody>
      </p:sp>
      <p:sp>
        <p:nvSpPr>
          <p:cNvPr id="7" name="Content Placeholder 6"/>
          <p:cNvSpPr>
            <a:spLocks noGrp="1"/>
          </p:cNvSpPr>
          <p:nvPr>
            <p:ph sz="half" idx="2"/>
          </p:nvPr>
        </p:nvSpPr>
        <p:spPr/>
        <p:txBody>
          <a:bodyPr/>
          <a:lstStyle/>
          <a:p>
            <a:endParaRPr lang="en-GB"/>
          </a:p>
        </p:txBody>
      </p:sp>
      <p:pic>
        <p:nvPicPr>
          <p:cNvPr id="2" name="Picture 1"/>
          <p:cNvPicPr>
            <a:picLocks noChangeAspect="1"/>
          </p:cNvPicPr>
          <p:nvPr/>
        </p:nvPicPr>
        <p:blipFill rotWithShape="1">
          <a:blip r:embed="rId4"/>
          <a:srcRect l="22183" t="28125" r="48799" b="32651"/>
          <a:stretch/>
        </p:blipFill>
        <p:spPr>
          <a:xfrm>
            <a:off x="1036320" y="1996440"/>
            <a:ext cx="10210800" cy="4435240"/>
          </a:xfrm>
          <a:prstGeom prst="rect">
            <a:avLst/>
          </a:prstGeom>
        </p:spPr>
      </p:pic>
    </p:spTree>
    <p:extLst>
      <p:ext uri="{BB962C8B-B14F-4D97-AF65-F5344CB8AC3E}">
        <p14:creationId xmlns:p14="http://schemas.microsoft.com/office/powerpoint/2010/main" val="34193061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Bioenergetics</a:t>
            </a:r>
          </a:p>
        </p:txBody>
      </p:sp>
      <p:sp>
        <p:nvSpPr>
          <p:cNvPr id="14" name="Content Placeholder 2"/>
          <p:cNvSpPr>
            <a:spLocks noGrp="1"/>
          </p:cNvSpPr>
          <p:nvPr>
            <p:ph idx="1"/>
          </p:nvPr>
        </p:nvSpPr>
        <p:spPr>
          <a:xfrm>
            <a:off x="927463" y="2360567"/>
            <a:ext cx="9628632" cy="3986213"/>
          </a:xfrm>
          <a:ln w="38100">
            <a:solidFill>
              <a:schemeClr val="accent1"/>
            </a:solidFill>
            <a:prstDash val="lgDashDot"/>
          </a:ln>
        </p:spPr>
        <p:txBody>
          <a:bodyPr>
            <a:normAutofit/>
          </a:bodyPr>
          <a:lstStyle/>
          <a:p>
            <a:pPr>
              <a:buFont typeface="Wingdings" panose="05000000000000000000" pitchFamily="2" charset="2"/>
              <a:buChar char="v"/>
            </a:pPr>
            <a:r>
              <a:rPr lang="en-US" sz="3200" dirty="0"/>
              <a:t>Photosynthesis and limiting factors</a:t>
            </a:r>
          </a:p>
          <a:p>
            <a:pPr>
              <a:buFont typeface="Wingdings" panose="05000000000000000000" pitchFamily="2" charset="2"/>
              <a:buChar char="v"/>
            </a:pPr>
            <a:r>
              <a:rPr lang="en-US" sz="3200" dirty="0"/>
              <a:t>The rate of photosynthesis</a:t>
            </a:r>
          </a:p>
          <a:p>
            <a:pPr>
              <a:buFont typeface="Wingdings" panose="05000000000000000000" pitchFamily="2" charset="2"/>
              <a:buChar char="v"/>
            </a:pPr>
            <a:r>
              <a:rPr lang="en-US" sz="3200" dirty="0"/>
              <a:t>Respiration and metabolism</a:t>
            </a:r>
          </a:p>
          <a:p>
            <a:pPr>
              <a:buFont typeface="Wingdings" panose="05000000000000000000" pitchFamily="2" charset="2"/>
              <a:buChar char="v"/>
            </a:pPr>
            <a:r>
              <a:rPr lang="en-US" sz="3200" dirty="0"/>
              <a:t>Aerobic and anaerobic respiration</a:t>
            </a:r>
          </a:p>
          <a:p>
            <a:pPr>
              <a:buFont typeface="Wingdings" panose="05000000000000000000" pitchFamily="2" charset="2"/>
              <a:buChar char="v"/>
            </a:pPr>
            <a:r>
              <a:rPr lang="en-US" sz="3200" dirty="0"/>
              <a:t>Exercise</a:t>
            </a:r>
          </a:p>
          <a:p>
            <a:endParaRPr lang="en-US" dirty="0"/>
          </a:p>
        </p:txBody>
      </p:sp>
      <p:sp>
        <p:nvSpPr>
          <p:cNvPr id="4" name="Action Button: Home 3">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0783844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Bioenergetics</a:t>
            </a:r>
          </a:p>
        </p:txBody>
      </p:sp>
      <p:sp>
        <p:nvSpPr>
          <p:cNvPr id="3" name="Content Placeholder 2"/>
          <p:cNvSpPr>
            <a:spLocks noGrp="1"/>
          </p:cNvSpPr>
          <p:nvPr>
            <p:ph sz="half" idx="1"/>
          </p:nvPr>
        </p:nvSpPr>
        <p:spPr>
          <a:xfrm>
            <a:off x="685800" y="2164080"/>
            <a:ext cx="4130040" cy="4191000"/>
          </a:xfrm>
        </p:spPr>
        <p:txBody>
          <a:bodyPr>
            <a:normAutofit fontScale="92500" lnSpcReduction="20000"/>
          </a:bodyPr>
          <a:lstStyle/>
          <a:p>
            <a:pPr marL="0" indent="0">
              <a:buNone/>
            </a:pPr>
            <a:r>
              <a:rPr lang="en-GB" b="1" u="sng" dirty="0"/>
              <a:t>Photosynthesis </a:t>
            </a:r>
            <a:r>
              <a:rPr lang="en-GB" b="1" dirty="0"/>
              <a:t>– endothermic reaction</a:t>
            </a:r>
            <a:r>
              <a:rPr lang="en-GB" dirty="0"/>
              <a:t> </a:t>
            </a:r>
          </a:p>
          <a:p>
            <a:r>
              <a:rPr lang="en-GB" dirty="0"/>
              <a:t>Carbon dioxide + water → glucose + oxygen</a:t>
            </a:r>
          </a:p>
          <a:p>
            <a:pPr lvl="0"/>
            <a:r>
              <a:rPr lang="en-GB" dirty="0"/>
              <a:t>Light absorbed by chlorophyll in chloroplasts in the leaves.</a:t>
            </a:r>
          </a:p>
          <a:p>
            <a:pPr lvl="0"/>
            <a:r>
              <a:rPr lang="en-GB" dirty="0"/>
              <a:t>Carbon dioxide diffuses in to leaf via stomata.</a:t>
            </a:r>
          </a:p>
          <a:p>
            <a:pPr lvl="0"/>
            <a:r>
              <a:rPr lang="en-GB" dirty="0"/>
              <a:t>Water enters root hair cells and travels up to leaves by transpiration.</a:t>
            </a:r>
          </a:p>
        </p:txBody>
      </p:sp>
      <p:sp>
        <p:nvSpPr>
          <p:cNvPr id="4" name="Content Placeholder 3"/>
          <p:cNvSpPr>
            <a:spLocks noGrp="1"/>
          </p:cNvSpPr>
          <p:nvPr>
            <p:ph sz="half" idx="2"/>
          </p:nvPr>
        </p:nvSpPr>
        <p:spPr>
          <a:xfrm>
            <a:off x="5745480" y="2042160"/>
            <a:ext cx="5715000" cy="3916680"/>
          </a:xfrm>
        </p:spPr>
        <p:txBody>
          <a:bodyPr>
            <a:normAutofit fontScale="92500" lnSpcReduction="20000"/>
          </a:bodyPr>
          <a:lstStyle/>
          <a:p>
            <a:pPr marL="0" indent="0">
              <a:buNone/>
            </a:pPr>
            <a:r>
              <a:rPr lang="en-GB" b="1" dirty="0"/>
              <a:t>Rate limited by:-</a:t>
            </a:r>
            <a:endParaRPr lang="en-GB" b="1" u="sng" dirty="0"/>
          </a:p>
          <a:p>
            <a:r>
              <a:rPr lang="en-GB" dirty="0"/>
              <a:t>Temperature           Light            Carbon dioxide levels </a:t>
            </a:r>
          </a:p>
          <a:p>
            <a:r>
              <a:rPr lang="en-GB" dirty="0"/>
              <a:t>Uses of glucose by the plant:-</a:t>
            </a:r>
          </a:p>
          <a:p>
            <a:pPr lvl="0"/>
            <a:r>
              <a:rPr lang="en-GB" dirty="0"/>
              <a:t>Respiration     </a:t>
            </a:r>
          </a:p>
          <a:p>
            <a:pPr lvl="0"/>
            <a:r>
              <a:rPr lang="en-GB" dirty="0"/>
              <a:t>Making starch for storage</a:t>
            </a:r>
          </a:p>
          <a:p>
            <a:pPr lvl="0"/>
            <a:r>
              <a:rPr lang="en-GB" dirty="0"/>
              <a:t>Making cellulose for cell walls</a:t>
            </a:r>
          </a:p>
          <a:p>
            <a:pPr lvl="0"/>
            <a:r>
              <a:rPr lang="en-GB" dirty="0"/>
              <a:t>Combine with minerals from the soil to make proteins</a:t>
            </a:r>
          </a:p>
          <a:p>
            <a:r>
              <a:rPr lang="en-GB" dirty="0"/>
              <a:t>Making a food store for seeds</a:t>
            </a:r>
          </a:p>
          <a:p>
            <a:endParaRPr lang="en-GB" dirty="0"/>
          </a:p>
        </p:txBody>
      </p:sp>
      <p:sp>
        <p:nvSpPr>
          <p:cNvPr id="7" name="Action Button: Home 6">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Action Button: Movie 1">
            <a:hlinkClick r:id="rId3" highlightClick="1"/>
          </p:cNvPr>
          <p:cNvSpPr/>
          <p:nvPr/>
        </p:nvSpPr>
        <p:spPr>
          <a:xfrm>
            <a:off x="11247120" y="6065520"/>
            <a:ext cx="579120" cy="579120"/>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620748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Bioenergetics</a:t>
            </a:r>
          </a:p>
        </p:txBody>
      </p:sp>
      <p:sp>
        <p:nvSpPr>
          <p:cNvPr id="2" name="Content Placeholder 1"/>
          <p:cNvSpPr>
            <a:spLocks noGrp="1"/>
          </p:cNvSpPr>
          <p:nvPr>
            <p:ph idx="1"/>
          </p:nvPr>
        </p:nvSpPr>
        <p:spPr>
          <a:xfrm>
            <a:off x="960120" y="2205989"/>
            <a:ext cx="9628632" cy="3986213"/>
          </a:xfrm>
        </p:spPr>
        <p:txBody>
          <a:bodyPr>
            <a:normAutofit fontScale="85000" lnSpcReduction="20000"/>
          </a:bodyPr>
          <a:lstStyle/>
          <a:p>
            <a:pPr marL="0" indent="0">
              <a:buNone/>
            </a:pPr>
            <a:r>
              <a:rPr lang="en-GB" b="1" u="sng" dirty="0"/>
              <a:t>Aerobic Respiration</a:t>
            </a:r>
            <a:r>
              <a:rPr lang="en-GB" b="1" dirty="0"/>
              <a:t> </a:t>
            </a:r>
            <a:endParaRPr lang="en-GB" dirty="0"/>
          </a:p>
          <a:p>
            <a:r>
              <a:rPr lang="en-GB" dirty="0"/>
              <a:t>Process in all living cells where stored glucose reacts with oxygen to release energy.   It also produces carbon dioxide and water.</a:t>
            </a:r>
          </a:p>
          <a:p>
            <a:r>
              <a:rPr lang="en-GB" dirty="0"/>
              <a:t>Aerobic respiration is an enzyme-controlled chain of reactions which occur in the mitochondria of cells.</a:t>
            </a:r>
          </a:p>
          <a:p>
            <a:r>
              <a:rPr lang="en-GB" dirty="0"/>
              <a:t>The energy released by respiration is used for:-</a:t>
            </a:r>
          </a:p>
          <a:p>
            <a:pPr lvl="0"/>
            <a:r>
              <a:rPr lang="en-GB" dirty="0"/>
              <a:t>Making large molecules from smaller ones to make new cells</a:t>
            </a:r>
          </a:p>
          <a:p>
            <a:pPr lvl="0"/>
            <a:r>
              <a:rPr lang="en-GB" dirty="0"/>
              <a:t>Making muscles contract (heart, breathing and movement).</a:t>
            </a:r>
          </a:p>
          <a:p>
            <a:pPr lvl="0"/>
            <a:r>
              <a:rPr lang="en-GB" dirty="0"/>
              <a:t>Maintaining body temperature in mammals and birds</a:t>
            </a:r>
          </a:p>
          <a:p>
            <a:r>
              <a:rPr lang="en-GB" dirty="0"/>
              <a:t>Muscle and sperm cells contain lots of mitochondria because they need to respire a lot as they use a lot of energy.</a:t>
            </a:r>
          </a:p>
        </p:txBody>
      </p:sp>
      <p:sp>
        <p:nvSpPr>
          <p:cNvPr id="7" name="Action Button: Home 6">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859644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Bioenergetics</a:t>
            </a:r>
          </a:p>
        </p:txBody>
      </p:sp>
      <p:sp>
        <p:nvSpPr>
          <p:cNvPr id="2" name="Content Placeholder 1"/>
          <p:cNvSpPr>
            <a:spLocks noGrp="1"/>
          </p:cNvSpPr>
          <p:nvPr>
            <p:ph idx="1"/>
          </p:nvPr>
        </p:nvSpPr>
        <p:spPr/>
        <p:txBody>
          <a:bodyPr>
            <a:normAutofit fontScale="85000" lnSpcReduction="20000"/>
          </a:bodyPr>
          <a:lstStyle/>
          <a:p>
            <a:pPr marL="0" indent="0">
              <a:buNone/>
            </a:pPr>
            <a:r>
              <a:rPr lang="en-GB" u="sng" dirty="0"/>
              <a:t>The Effect of Exercise on the Body</a:t>
            </a:r>
            <a:r>
              <a:rPr lang="en-GB" dirty="0"/>
              <a:t> </a:t>
            </a:r>
          </a:p>
          <a:p>
            <a:r>
              <a:rPr lang="en-GB" dirty="0"/>
              <a:t>The energy that is released during respiration is used to enable muscles to contract.</a:t>
            </a:r>
          </a:p>
          <a:p>
            <a:r>
              <a:rPr lang="en-GB" dirty="0"/>
              <a:t>When you use your muscles, you need more glucose and oxygen and produce more carbon dioxide.</a:t>
            </a:r>
          </a:p>
          <a:p>
            <a:r>
              <a:rPr lang="en-GB" dirty="0"/>
              <a:t>Body responses to exercise include:</a:t>
            </a:r>
          </a:p>
          <a:p>
            <a:pPr lvl="0"/>
            <a:r>
              <a:rPr lang="en-GB" dirty="0"/>
              <a:t>An increase in heart rate, breathing rate and in depth of breathing</a:t>
            </a:r>
          </a:p>
          <a:p>
            <a:pPr lvl="0"/>
            <a:r>
              <a:rPr lang="en-GB" dirty="0"/>
              <a:t>Glycogen stores in the muscle are converted to glucose for cellular respiration</a:t>
            </a:r>
          </a:p>
          <a:p>
            <a:pPr lvl="0"/>
            <a:r>
              <a:rPr lang="en-GB" dirty="0"/>
              <a:t>The blood flow to the muscles increases</a:t>
            </a:r>
          </a:p>
          <a:p>
            <a:r>
              <a:rPr lang="en-GB" dirty="0"/>
              <a:t>These act to increase the supply of glucose and oxygen to the muscle and remove more carbon dioxide.</a:t>
            </a:r>
          </a:p>
        </p:txBody>
      </p:sp>
      <p:sp>
        <p:nvSpPr>
          <p:cNvPr id="6" name="Action Button: Home 5">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1561805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Bioenergetics</a:t>
            </a:r>
          </a:p>
        </p:txBody>
      </p:sp>
      <p:sp>
        <p:nvSpPr>
          <p:cNvPr id="2" name="Content Placeholder 1"/>
          <p:cNvSpPr>
            <a:spLocks noGrp="1"/>
          </p:cNvSpPr>
          <p:nvPr>
            <p:ph idx="1"/>
          </p:nvPr>
        </p:nvSpPr>
        <p:spPr>
          <a:xfrm>
            <a:off x="685800" y="2190749"/>
            <a:ext cx="10591800" cy="4156711"/>
          </a:xfrm>
        </p:spPr>
        <p:txBody>
          <a:bodyPr>
            <a:normAutofit lnSpcReduction="10000"/>
          </a:bodyPr>
          <a:lstStyle/>
          <a:p>
            <a:pPr lvl="0"/>
            <a:r>
              <a:rPr lang="en-GB" dirty="0"/>
              <a:t>If muscles work hard for a long time they become fatigued and don’t contract efficiently.</a:t>
            </a:r>
          </a:p>
          <a:p>
            <a:pPr lvl="0"/>
            <a:r>
              <a:rPr lang="en-GB" dirty="0"/>
              <a:t>If they don’t get enough oxygen they will respire anaerobically.</a:t>
            </a:r>
          </a:p>
          <a:p>
            <a:pPr lvl="0"/>
            <a:r>
              <a:rPr lang="en-GB" dirty="0"/>
              <a:t>Anaerobic respiration is respiration without oxygen. Glucose is incompletely broken down to form lactic acid.</a:t>
            </a:r>
          </a:p>
          <a:p>
            <a:pPr lvl="0"/>
            <a:r>
              <a:rPr lang="en-GB" dirty="0"/>
              <a:t>The anaerobic breakdown of glucose releases less energy than aerobic respiration.</a:t>
            </a:r>
          </a:p>
          <a:p>
            <a:pPr lvl="0"/>
            <a:r>
              <a:rPr lang="en-GB" dirty="0"/>
              <a:t>After exercise, oxygen is still needed to break down the lactic acid that has built up.   </a:t>
            </a:r>
          </a:p>
          <a:p>
            <a:pPr lvl="0"/>
            <a:r>
              <a:rPr lang="en-GB" dirty="0"/>
              <a:t>The amount of oxygen needed is known as the oxygen debt.</a:t>
            </a:r>
          </a:p>
          <a:p>
            <a:r>
              <a:rPr lang="en-GB" dirty="0"/>
              <a:t>Anaerobic respiration in plant cells and some microorganisms such as yeast results in the production of ethanol and carbon dioxide.</a:t>
            </a:r>
          </a:p>
        </p:txBody>
      </p:sp>
      <p:sp>
        <p:nvSpPr>
          <p:cNvPr id="6" name="Action Button: Home 5">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Action Button: Movie 2">
            <a:hlinkClick r:id="rId3" highlightClick="1"/>
          </p:cNvPr>
          <p:cNvSpPr/>
          <p:nvPr/>
        </p:nvSpPr>
        <p:spPr>
          <a:xfrm>
            <a:off x="11277600" y="6035040"/>
            <a:ext cx="685800" cy="624840"/>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178784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a:bodyPr>
          <a:lstStyle/>
          <a:p>
            <a:r>
              <a:rPr lang="en-US" sz="6600" dirty="0"/>
              <a:t>Bioenergetics</a:t>
            </a:r>
          </a:p>
        </p:txBody>
      </p:sp>
      <p:sp>
        <p:nvSpPr>
          <p:cNvPr id="2" name="Content Placeholder 1"/>
          <p:cNvSpPr>
            <a:spLocks noGrp="1"/>
          </p:cNvSpPr>
          <p:nvPr>
            <p:ph idx="1"/>
          </p:nvPr>
        </p:nvSpPr>
        <p:spPr>
          <a:xfrm>
            <a:off x="594360" y="2109787"/>
            <a:ext cx="11231880" cy="3986213"/>
          </a:xfrm>
        </p:spPr>
        <p:txBody>
          <a:bodyPr>
            <a:noAutofit/>
          </a:bodyPr>
          <a:lstStyle/>
          <a:p>
            <a:pPr lvl="0"/>
            <a:r>
              <a:rPr lang="en-GB" sz="2800" dirty="0"/>
              <a:t>Metabolism is the sum of all the reactions in the body</a:t>
            </a:r>
          </a:p>
          <a:p>
            <a:pPr lvl="0"/>
            <a:r>
              <a:rPr lang="en-GB" sz="2800" dirty="0"/>
              <a:t>The energy transferred by respiration in cells is used by the organism for the synthesis of new molecules</a:t>
            </a:r>
          </a:p>
          <a:p>
            <a:pPr lvl="0"/>
            <a:r>
              <a:rPr lang="en-GB" sz="2800" dirty="0"/>
              <a:t>Metabolism includes the conversion of glucose to starch, glycogen and cellulose.</a:t>
            </a:r>
          </a:p>
          <a:p>
            <a:r>
              <a:rPr lang="en-GB" sz="2800" dirty="0"/>
              <a:t>Metabolism also include the formation of lipid molecules and the use of glucose and nitrate ions to form amino acids, which are used to synthesise proteins and breakdown excess protein to form urea. </a:t>
            </a:r>
          </a:p>
        </p:txBody>
      </p:sp>
      <p:sp>
        <p:nvSpPr>
          <p:cNvPr id="6" name="Action Button: Home 5">
            <a:hlinkClick r:id="rId2"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Action Button: Movie 2">
            <a:hlinkClick r:id="rId3" highlightClick="1"/>
          </p:cNvPr>
          <p:cNvSpPr/>
          <p:nvPr/>
        </p:nvSpPr>
        <p:spPr>
          <a:xfrm>
            <a:off x="11186160" y="6096000"/>
            <a:ext cx="640080" cy="655320"/>
          </a:xfrm>
          <a:prstGeom prst="actionButtonMovi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855945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fontScale="90000"/>
          </a:bodyPr>
          <a:lstStyle/>
          <a:p>
            <a:r>
              <a:rPr lang="en-US" sz="6600" dirty="0"/>
              <a:t>Bioenergetics – Exam practice</a:t>
            </a:r>
          </a:p>
        </p:txBody>
      </p:sp>
      <p:sp>
        <p:nvSpPr>
          <p:cNvPr id="2" name="Content Placeholder 1"/>
          <p:cNvSpPr>
            <a:spLocks noGrp="1"/>
          </p:cNvSpPr>
          <p:nvPr>
            <p:ph idx="1"/>
          </p:nvPr>
        </p:nvSpPr>
        <p:spPr>
          <a:xfrm>
            <a:off x="594360" y="2109787"/>
            <a:ext cx="11231880" cy="3986213"/>
          </a:xfrm>
        </p:spPr>
        <p:txBody>
          <a:bodyPr>
            <a:noAutofit/>
          </a:bodyPr>
          <a:lstStyle/>
          <a:p>
            <a:pPr lvl="0"/>
            <a:endParaRPr lang="en-GB" sz="2800" dirty="0"/>
          </a:p>
        </p:txBody>
      </p:sp>
      <p:sp>
        <p:nvSpPr>
          <p:cNvPr id="6" name="Action Button: Home 5">
            <a:hlinkClick r:id="rId3"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8000" t="22083" r="30000" b="10833"/>
          <a:stretch/>
        </p:blipFill>
        <p:spPr bwMode="auto">
          <a:xfrm>
            <a:off x="3368040" y="1691640"/>
            <a:ext cx="5669280" cy="51134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326398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fontScale="90000"/>
          </a:bodyPr>
          <a:lstStyle/>
          <a:p>
            <a:r>
              <a:rPr lang="en-US" sz="6600" dirty="0"/>
              <a:t>Bioenergetics – Exam practice</a:t>
            </a:r>
          </a:p>
        </p:txBody>
      </p:sp>
      <p:sp>
        <p:nvSpPr>
          <p:cNvPr id="2" name="Content Placeholder 1"/>
          <p:cNvSpPr>
            <a:spLocks noGrp="1"/>
          </p:cNvSpPr>
          <p:nvPr>
            <p:ph idx="1"/>
          </p:nvPr>
        </p:nvSpPr>
        <p:spPr>
          <a:xfrm>
            <a:off x="594360" y="2109787"/>
            <a:ext cx="11231880" cy="3986213"/>
          </a:xfrm>
        </p:spPr>
        <p:txBody>
          <a:bodyPr>
            <a:noAutofit/>
          </a:bodyPr>
          <a:lstStyle/>
          <a:p>
            <a:pPr lvl="0"/>
            <a:endParaRPr lang="en-GB" sz="2800" dirty="0"/>
          </a:p>
        </p:txBody>
      </p:sp>
      <p:sp>
        <p:nvSpPr>
          <p:cNvPr id="6" name="Action Button: Home 5">
            <a:hlinkClick r:id="rId3"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5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39412" t="30417" r="9765" b="23541"/>
          <a:stretch/>
        </p:blipFill>
        <p:spPr bwMode="auto">
          <a:xfrm>
            <a:off x="1920239" y="2042160"/>
            <a:ext cx="8966913" cy="45872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603430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fontScale="90000"/>
          </a:bodyPr>
          <a:lstStyle/>
          <a:p>
            <a:r>
              <a:rPr lang="en-US" sz="6600" dirty="0"/>
              <a:t>Bioenergetics – Exam practice</a:t>
            </a:r>
          </a:p>
        </p:txBody>
      </p:sp>
      <p:sp>
        <p:nvSpPr>
          <p:cNvPr id="2" name="Content Placeholder 1"/>
          <p:cNvSpPr>
            <a:spLocks noGrp="1"/>
          </p:cNvSpPr>
          <p:nvPr>
            <p:ph idx="1"/>
          </p:nvPr>
        </p:nvSpPr>
        <p:spPr>
          <a:xfrm>
            <a:off x="594360" y="2109787"/>
            <a:ext cx="11231880" cy="3986213"/>
          </a:xfrm>
        </p:spPr>
        <p:txBody>
          <a:bodyPr>
            <a:noAutofit/>
          </a:bodyPr>
          <a:lstStyle/>
          <a:p>
            <a:pPr lvl="0"/>
            <a:endParaRPr lang="en-GB" sz="2800" dirty="0"/>
          </a:p>
        </p:txBody>
      </p:sp>
      <p:sp>
        <p:nvSpPr>
          <p:cNvPr id="6" name="Action Button: Home 5">
            <a:hlinkClick r:id="rId3"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074"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39529" t="52291" r="9765" b="11875"/>
          <a:stretch/>
        </p:blipFill>
        <p:spPr bwMode="auto">
          <a:xfrm>
            <a:off x="1333500" y="2118360"/>
            <a:ext cx="9852660" cy="39319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523368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
          <p:cNvSpPr>
            <a:spLocks noGrp="1"/>
          </p:cNvSpPr>
          <p:nvPr>
            <p:ph type="title"/>
          </p:nvPr>
        </p:nvSpPr>
        <p:spPr/>
        <p:txBody>
          <a:bodyPr>
            <a:normAutofit fontScale="90000"/>
          </a:bodyPr>
          <a:lstStyle/>
          <a:p>
            <a:r>
              <a:rPr lang="en-US" sz="6600" dirty="0"/>
              <a:t>Bioenergetics – Exam practice</a:t>
            </a:r>
          </a:p>
        </p:txBody>
      </p:sp>
      <p:sp>
        <p:nvSpPr>
          <p:cNvPr id="2" name="Content Placeholder 1"/>
          <p:cNvSpPr>
            <a:spLocks noGrp="1"/>
          </p:cNvSpPr>
          <p:nvPr>
            <p:ph idx="1"/>
          </p:nvPr>
        </p:nvSpPr>
        <p:spPr>
          <a:xfrm>
            <a:off x="594360" y="2109787"/>
            <a:ext cx="11231880" cy="3986213"/>
          </a:xfrm>
        </p:spPr>
        <p:txBody>
          <a:bodyPr>
            <a:noAutofit/>
          </a:bodyPr>
          <a:lstStyle/>
          <a:p>
            <a:pPr lvl="0"/>
            <a:endParaRPr lang="en-GB" sz="2800" dirty="0"/>
          </a:p>
        </p:txBody>
      </p:sp>
      <p:sp>
        <p:nvSpPr>
          <p:cNvPr id="6" name="Action Button: Home 5">
            <a:hlinkClick r:id="rId3" action="ppaction://hlinksldjump" highlightClick="1"/>
          </p:cNvPr>
          <p:cNvSpPr/>
          <p:nvPr/>
        </p:nvSpPr>
        <p:spPr>
          <a:xfrm>
            <a:off x="11079480" y="701040"/>
            <a:ext cx="609600" cy="640080"/>
          </a:xfrm>
          <a:prstGeom prst="actionButtonHo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098"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39765" t="30833" r="12117" b="17292"/>
          <a:stretch/>
        </p:blipFill>
        <p:spPr bwMode="auto">
          <a:xfrm>
            <a:off x="2034540" y="1783079"/>
            <a:ext cx="8130540" cy="494988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49693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2.xml.rels><?xml version="1.0" encoding="UTF-8" standalone="yes"?>
<Relationships xmlns="http://schemas.openxmlformats.org/package/2006/relationships"><Relationship Id="rId1" Type="http://schemas.openxmlformats.org/officeDocument/2006/relationships/image" Target="../media/image5.jpeg"/></Relationships>
</file>

<file path=ppt/theme/theme1.xml><?xml version="1.0" encoding="utf-8"?>
<a:theme xmlns:a="http://schemas.openxmlformats.org/drawingml/2006/main" name="Educational subjects 16x9">
  <a:themeElements>
    <a:clrScheme name="Education">
      <a:dk1>
        <a:srgbClr val="3C4743"/>
      </a:dk1>
      <a:lt1>
        <a:srgbClr val="E5E6DA"/>
      </a:lt1>
      <a:dk2>
        <a:srgbClr val="000000"/>
      </a:dk2>
      <a:lt2>
        <a:srgbClr val="FFFFFF"/>
      </a:lt2>
      <a:accent1>
        <a:srgbClr val="DDC237"/>
      </a:accent1>
      <a:accent2>
        <a:srgbClr val="94A43E"/>
      </a:accent2>
      <a:accent3>
        <a:srgbClr val="6488A3"/>
      </a:accent3>
      <a:accent4>
        <a:srgbClr val="926E8F"/>
      </a:accent4>
      <a:accent5>
        <a:srgbClr val="96A1AA"/>
      </a:accent5>
      <a:accent6>
        <a:srgbClr val="A99E8A"/>
      </a:accent6>
      <a:hlink>
        <a:srgbClr val="6488A3"/>
      </a:hlink>
      <a:folHlink>
        <a:srgbClr val="926E8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00001127.potx" id="{6B18C398-4F76-4BDC-B8A4-D02A96E0AA82}" vid="{FBF1AC64-E511-41D2-AA23-0E693E79CD77}"/>
    </a:ext>
  </a:extLst>
</a:theme>
</file>

<file path=ppt/theme/theme2.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3.xml><?xml version="1.0" encoding="utf-8"?>
<a:theme xmlns:a="http://schemas.openxmlformats.org/drawingml/2006/main" name="Office Theme">
  <a:themeElements>
    <a:clrScheme name="Education">
      <a:dk1>
        <a:srgbClr val="3C4743"/>
      </a:dk1>
      <a:lt1>
        <a:srgbClr val="E5E6DA"/>
      </a:lt1>
      <a:dk2>
        <a:srgbClr val="000000"/>
      </a:dk2>
      <a:lt2>
        <a:srgbClr val="FFFFFF"/>
      </a:lt2>
      <a:accent1>
        <a:srgbClr val="DDC237"/>
      </a:accent1>
      <a:accent2>
        <a:srgbClr val="94A43E"/>
      </a:accent2>
      <a:accent3>
        <a:srgbClr val="6488A3"/>
      </a:accent3>
      <a:accent4>
        <a:srgbClr val="926E8F"/>
      </a:accent4>
      <a:accent5>
        <a:srgbClr val="96A1AA"/>
      </a:accent5>
      <a:accent6>
        <a:srgbClr val="A99E8A"/>
      </a:accent6>
      <a:hlink>
        <a:srgbClr val="6488A3"/>
      </a:hlink>
      <a:folHlink>
        <a:srgbClr val="926E8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Education">
      <a:dk1>
        <a:srgbClr val="3C4743"/>
      </a:dk1>
      <a:lt1>
        <a:srgbClr val="E5E6DA"/>
      </a:lt1>
      <a:dk2>
        <a:srgbClr val="000000"/>
      </a:dk2>
      <a:lt2>
        <a:srgbClr val="FFFFFF"/>
      </a:lt2>
      <a:accent1>
        <a:srgbClr val="DDC237"/>
      </a:accent1>
      <a:accent2>
        <a:srgbClr val="94A43E"/>
      </a:accent2>
      <a:accent3>
        <a:srgbClr val="6488A3"/>
      </a:accent3>
      <a:accent4>
        <a:srgbClr val="926E8F"/>
      </a:accent4>
      <a:accent5>
        <a:srgbClr val="96A1AA"/>
      </a:accent5>
      <a:accent6>
        <a:srgbClr val="A99E8A"/>
      </a:accent6>
      <a:hlink>
        <a:srgbClr val="6488A3"/>
      </a:hlink>
      <a:folHlink>
        <a:srgbClr val="926E8F"/>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Educational subjects presentation, chalkboard illustrations design (widescreen)</Template>
  <TotalTime>679</TotalTime>
  <Words>5035</Words>
  <Application>Microsoft Office PowerPoint</Application>
  <PresentationFormat>Widescreen</PresentationFormat>
  <Paragraphs>543</Paragraphs>
  <Slides>57</Slides>
  <Notes>15</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57</vt:i4>
      </vt:variant>
    </vt:vector>
  </HeadingPairs>
  <TitlesOfParts>
    <vt:vector size="64" baseType="lpstr">
      <vt:lpstr>Arial</vt:lpstr>
      <vt:lpstr>Calibri</vt:lpstr>
      <vt:lpstr>Century Gothic</vt:lpstr>
      <vt:lpstr>Wingdings</vt:lpstr>
      <vt:lpstr>Wingdings 3</vt:lpstr>
      <vt:lpstr>Educational subjects 16x9</vt:lpstr>
      <vt:lpstr>Ion Boardroom</vt:lpstr>
      <vt:lpstr>AQA combined science trilogy</vt:lpstr>
      <vt:lpstr>Biology paper 1</vt:lpstr>
      <vt:lpstr>Cell biology</vt:lpstr>
      <vt:lpstr>Cell biology</vt:lpstr>
      <vt:lpstr>Cell biology</vt:lpstr>
      <vt:lpstr>Cell biology</vt:lpstr>
      <vt:lpstr>Cell biology</vt:lpstr>
      <vt:lpstr>Cell biology</vt:lpstr>
      <vt:lpstr>Cell biology</vt:lpstr>
      <vt:lpstr>Cell biology</vt:lpstr>
      <vt:lpstr>Cell biology</vt:lpstr>
      <vt:lpstr>Cell biology - Exam practice</vt:lpstr>
      <vt:lpstr>Cell biology - Exam practice</vt:lpstr>
      <vt:lpstr>Cell biology - Exam practice</vt:lpstr>
      <vt:lpstr>Cell biology - Exam practice</vt:lpstr>
      <vt:lpstr>Organisation</vt:lpstr>
      <vt:lpstr>Organisation</vt:lpstr>
      <vt:lpstr>Check point therapy REVIEW- </vt:lpstr>
      <vt:lpstr>Organisation</vt:lpstr>
      <vt:lpstr>Organisation</vt:lpstr>
      <vt:lpstr>Organisation</vt:lpstr>
      <vt:lpstr>Organisation</vt:lpstr>
      <vt:lpstr>Organisation</vt:lpstr>
      <vt:lpstr>Organisation</vt:lpstr>
      <vt:lpstr>Organisation</vt:lpstr>
      <vt:lpstr>Organisation</vt:lpstr>
      <vt:lpstr>Organisation</vt:lpstr>
      <vt:lpstr>Organisation</vt:lpstr>
      <vt:lpstr>Organisation</vt:lpstr>
      <vt:lpstr>Organisation</vt:lpstr>
      <vt:lpstr>Organisation</vt:lpstr>
      <vt:lpstr>Organisation – Exam practice</vt:lpstr>
      <vt:lpstr>Organisation – Exam practice</vt:lpstr>
      <vt:lpstr>Organisation – Exam practice</vt:lpstr>
      <vt:lpstr>Organisation – Exam practice</vt:lpstr>
      <vt:lpstr>Organisation – Exam practice</vt:lpstr>
      <vt:lpstr>Infection and response</vt:lpstr>
      <vt:lpstr>Infection and response</vt:lpstr>
      <vt:lpstr>Infection and response</vt:lpstr>
      <vt:lpstr>Infection and response</vt:lpstr>
      <vt:lpstr>Infection and response</vt:lpstr>
      <vt:lpstr>Infection and response</vt:lpstr>
      <vt:lpstr>Infection and response</vt:lpstr>
      <vt:lpstr>Infection and response</vt:lpstr>
      <vt:lpstr>Infection and response – Exam practice</vt:lpstr>
      <vt:lpstr>Infection and response – Exam practice</vt:lpstr>
      <vt:lpstr>Infection and response – Exam practice</vt:lpstr>
      <vt:lpstr>Bioenergetics</vt:lpstr>
      <vt:lpstr>Bioenergetics</vt:lpstr>
      <vt:lpstr>Bioenergetics</vt:lpstr>
      <vt:lpstr>Bioenergetics</vt:lpstr>
      <vt:lpstr>Bioenergetics</vt:lpstr>
      <vt:lpstr>Bioenergetics</vt:lpstr>
      <vt:lpstr>Bioenergetics – Exam practice</vt:lpstr>
      <vt:lpstr>Bioenergetics – Exam practice</vt:lpstr>
      <vt:lpstr>Bioenergetics – Exam practice</vt:lpstr>
      <vt:lpstr>Bioenergetics – Exam practice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AQA combined science trilogy</dc:title>
  <dc:creator>Amber LeBon</dc:creator>
  <cp:lastModifiedBy>Jen Benson</cp:lastModifiedBy>
  <cp:revision>38</cp:revision>
  <dcterms:created xsi:type="dcterms:W3CDTF">2018-03-20T14:52:57Z</dcterms:created>
  <dcterms:modified xsi:type="dcterms:W3CDTF">2020-06-10T16:01:26Z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71dda7c5-96ca-48e3-9e3a-5c391aea2853_Enabled">
    <vt:lpwstr>True</vt:lpwstr>
  </property>
  <property fmtid="{D5CDD505-2E9C-101B-9397-08002B2CF9AE}" pid="3" name="MSIP_Label_71dda7c5-96ca-48e3-9e3a-5c391aea2853_SiteId">
    <vt:lpwstr>a091745a-b7d8-4d7a-b2a6-1359053d4510</vt:lpwstr>
  </property>
  <property fmtid="{D5CDD505-2E9C-101B-9397-08002B2CF9AE}" pid="4" name="MSIP_Label_71dda7c5-96ca-48e3-9e3a-5c391aea2853_Ref">
    <vt:lpwstr>https://api.informationprotection.azure.com/api/a091745a-b7d8-4d7a-b2a6-1359053d4510</vt:lpwstr>
  </property>
  <property fmtid="{D5CDD505-2E9C-101B-9397-08002B2CF9AE}" pid="5" name="MSIP_Label_71dda7c5-96ca-48e3-9e3a-5c391aea2853_SetBy">
    <vt:lpwstr>easumang@kingswoodsecondaryacademy.org</vt:lpwstr>
  </property>
  <property fmtid="{D5CDD505-2E9C-101B-9397-08002B2CF9AE}" pid="6" name="MSIP_Label_71dda7c5-96ca-48e3-9e3a-5c391aea2853_SetDate">
    <vt:lpwstr>2020-01-10T08:26:21.4200217+00:00</vt:lpwstr>
  </property>
  <property fmtid="{D5CDD505-2E9C-101B-9397-08002B2CF9AE}" pid="7" name="MSIP_Label_71dda7c5-96ca-48e3-9e3a-5c391aea2853_Name">
    <vt:lpwstr>General</vt:lpwstr>
  </property>
  <property fmtid="{D5CDD505-2E9C-101B-9397-08002B2CF9AE}" pid="8" name="MSIP_Label_71dda7c5-96ca-48e3-9e3a-5c391aea2853_Application">
    <vt:lpwstr>Microsoft Azure Information Protection</vt:lpwstr>
  </property>
  <property fmtid="{D5CDD505-2E9C-101B-9397-08002B2CF9AE}" pid="9" name="MSIP_Label_71dda7c5-96ca-48e3-9e3a-5c391aea2853_Extended_MSFT_Method">
    <vt:lpwstr>Automatic</vt:lpwstr>
  </property>
  <property fmtid="{D5CDD505-2E9C-101B-9397-08002B2CF9AE}" pid="10" name="Sensitivity">
    <vt:lpwstr>General</vt:lpwstr>
  </property>
</Properties>
</file>