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7" r:id="rId5"/>
    <p:sldId id="265" r:id="rId6"/>
    <p:sldId id="264" r:id="rId7"/>
    <p:sldId id="258" r:id="rId8"/>
    <p:sldId id="263" r:id="rId9"/>
    <p:sldId id="262" r:id="rId1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1B6D"/>
    <a:srgbClr val="6F0066"/>
    <a:srgbClr val="252423"/>
    <a:srgbClr val="F2C020"/>
    <a:srgbClr val="454D55"/>
    <a:srgbClr val="E8611D"/>
    <a:srgbClr val="81BF3B"/>
    <a:srgbClr val="F39D21"/>
    <a:srgbClr val="BAC82F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E8CE57-B0D9-DA75-DB9D-3C126E91C788}" v="1004" dt="2024-09-30T12:27:25.594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7223B-3EA1-4C33-B934-FE8908DA0F68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71C06-22B2-4805-8A74-E63609FE61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AEBD5-8370-46D7-B855-682A6B1AF981}" type="datetimeFigureOut">
              <a:rPr lang="en-US" noProof="0" smtClean="0"/>
              <a:t>10/4/2024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4970C-3301-4DD8-87C8-448E3F893981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14970C-3301-4DD8-87C8-448E3F8939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42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14970C-3301-4DD8-87C8-448E3F89398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13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14970C-3301-4DD8-87C8-448E3F89398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405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en-US" noProof="0"/>
              <a:t>CLICK TO EDIT</a:t>
            </a:r>
            <a:br>
              <a:rPr lang="en-US" noProof="0"/>
            </a:br>
            <a:r>
              <a:rPr lang="en-US" noProof="0"/>
              <a:t>MASTER TITLE</a:t>
            </a:r>
            <a:br>
              <a:rPr lang="en-US" noProof="0"/>
            </a:br>
            <a:r>
              <a:rPr lang="en-US" noProof="0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/>
          <a:lstStyle/>
          <a:p>
            <a:fld id="{F0BF70C0-85C8-4782-A2DC-740B0F58DBF8}" type="datetime1">
              <a:rPr lang="en-US" noProof="0" smtClean="0"/>
              <a:t>10/4/2024</a:t>
            </a:fld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1428B-5ACF-4E79-A091-05E2328DA75D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fld id="{8BF4B2BE-5503-4E92-A98A-CA19FA0A1E48}" type="datetime1">
              <a:rPr lang="en-US" noProof="0" smtClean="0"/>
              <a:pPr/>
              <a:t>10/4/2024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fld id="{93C1428B-5ACF-4E79-A091-05E2328DA75D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123" y="111833"/>
            <a:ext cx="3052087" cy="681884"/>
          </a:xfrm>
        </p:spPr>
        <p:txBody>
          <a:bodyPr>
            <a:noAutofit/>
          </a:bodyPr>
          <a:lstStyle/>
          <a:p>
            <a:r>
              <a:rPr lang="en-US" sz="2800"/>
              <a:t>KEY STAGE 3</a:t>
            </a:r>
            <a:br>
              <a:rPr lang="en-US" sz="2800"/>
            </a:br>
            <a:r>
              <a:rPr lang="en-US" sz="2800"/>
              <a:t>Drama and Dance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3644958" y="779930"/>
            <a:ext cx="1044000" cy="1044000"/>
          </a:xfrm>
        </p:spPr>
        <p:txBody>
          <a:bodyPr/>
          <a:lstStyle/>
          <a:p>
            <a:r>
              <a:rPr lang="en-US"/>
              <a:t>YEAR 7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3928171" y="2386704"/>
            <a:ext cx="3736932" cy="35372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2000"/>
              <a:t>SPRING TERM </a:t>
            </a:r>
            <a:r>
              <a:rPr lang="en-US" sz="2000" err="1"/>
              <a:t>Term</a:t>
            </a:r>
            <a:r>
              <a:rPr lang="en-US" sz="2000"/>
              <a:t> 3 and 4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4433072" y="111478"/>
            <a:ext cx="2714034" cy="382232"/>
          </a:xfrm>
        </p:spPr>
        <p:txBody>
          <a:bodyPr vert="horz" lIns="0" tIns="0" rIns="0" bIns="0" rtlCol="0" anchor="t">
            <a:normAutofit fontScale="85000" lnSpcReduction="10000"/>
          </a:bodyPr>
          <a:lstStyle/>
          <a:p>
            <a:r>
              <a:rPr lang="en-US" sz="2000"/>
              <a:t>AUTUMN TERM </a:t>
            </a:r>
            <a:r>
              <a:rPr lang="en-US" sz="2000" err="1"/>
              <a:t>Term</a:t>
            </a:r>
            <a:r>
              <a:rPr lang="en-US" sz="2000"/>
              <a:t> 1 &amp;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3FD034-B9C1-41DF-9CA6-A5C81E6FC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0</a:t>
            </a:r>
            <a:fld id="{93C1428B-5ACF-4E79-A091-05E2328DA75D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49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61" y="54656"/>
            <a:ext cx="985362" cy="1029058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TextBox 75"/>
          <p:cNvSpPr txBox="1"/>
          <p:nvPr/>
        </p:nvSpPr>
        <p:spPr>
          <a:xfrm>
            <a:off x="112306" y="1810463"/>
            <a:ext cx="3532652" cy="64633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Calibri"/>
                <a:ea typeface="Calibri"/>
                <a:cs typeface="Calibri"/>
              </a:rPr>
              <a:t>Pupils follow all the topics over the year. </a:t>
            </a:r>
            <a:endParaRPr lang="en-GB" b="1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77" name="Notched Right Arrow 76"/>
          <p:cNvSpPr/>
          <p:nvPr/>
        </p:nvSpPr>
        <p:spPr>
          <a:xfrm>
            <a:off x="11590638" y="5483935"/>
            <a:ext cx="420130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336180" y="2740224"/>
            <a:ext cx="2039909" cy="473815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sz="1800" b="1">
                <a:solidFill>
                  <a:srgbClr val="002060"/>
                </a:solidFill>
                <a:latin typeface="Calibri"/>
                <a:cs typeface="Calibri"/>
              </a:rPr>
              <a:t>Topic  3 Darkwood Manor</a:t>
            </a:r>
          </a:p>
          <a:p>
            <a:endParaRPr lang="en-GB" sz="1800" b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5475821" y="379664"/>
            <a:ext cx="5267192" cy="772881"/>
          </a:xfrm>
        </p:spPr>
        <p:txBody>
          <a:bodyPr vert="horz" lIns="0" tIns="0" rIns="0" bIns="0" rtlCol="0" anchor="t">
            <a:normAutofit/>
          </a:bodyPr>
          <a:lstStyle/>
          <a:p>
            <a:endParaRPr lang="en-GB"/>
          </a:p>
          <a:p>
            <a:pPr algn="l"/>
            <a:r>
              <a:rPr lang="en-GB" sz="1800" b="1">
                <a:solidFill>
                  <a:schemeClr val="bg2"/>
                </a:solidFill>
                <a:latin typeface="Calibri"/>
                <a:cs typeface="Calibri"/>
              </a:rPr>
              <a:t>Topic one and two is Matthew Bourne. Nutcracker</a:t>
            </a:r>
            <a:endParaRPr lang="en-GB" sz="1800" b="1">
              <a:solidFill>
                <a:schemeClr val="bg2"/>
              </a:solidFill>
              <a:cs typeface="Segoe UI"/>
            </a:endParaRPr>
          </a:p>
          <a:p>
            <a:endParaRPr lang="en-GB" sz="1800" b="1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104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5078969" y="5683153"/>
            <a:ext cx="2038736" cy="1026695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1800" b="1">
                <a:solidFill>
                  <a:srgbClr val="0070C0"/>
                </a:solidFill>
                <a:latin typeface="Calibri"/>
                <a:cs typeface="Calibri"/>
              </a:rPr>
              <a:t>Cannon, performance, duets, motif and development</a:t>
            </a:r>
            <a:endParaRPr lang="en-GB" sz="1100" i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05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752143" y="4587619"/>
            <a:ext cx="2824191" cy="592747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1800" b="1">
                <a:solidFill>
                  <a:srgbClr val="002060"/>
                </a:solidFill>
              </a:rPr>
              <a:t>Topic 5 is </a:t>
            </a:r>
            <a:r>
              <a:rPr lang="en-US" sz="1800" b="1">
                <a:solidFill>
                  <a:srgbClr val="002060"/>
                </a:solidFill>
                <a:latin typeface="Segoe UI"/>
                <a:cs typeface="Segoe UI"/>
              </a:rPr>
              <a:t>Graffiti/Choreographic devices </a:t>
            </a:r>
            <a:endParaRPr lang="en-US" sz="1100" i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56392" y="1663521"/>
            <a:ext cx="5270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Cannon, performance, duets, motif and development</a:t>
            </a:r>
            <a:endParaRPr lang="en-US" sz="1600" b="1" i="1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04163" y="3817907"/>
            <a:ext cx="2597699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Topic 4 Darkwood Manor</a:t>
            </a:r>
          </a:p>
        </p:txBody>
      </p:sp>
      <p:sp>
        <p:nvSpPr>
          <p:cNvPr id="68" name="Text Placeholder 34">
            <a:extLst>
              <a:ext uri="{FF2B5EF4-FFF2-40B4-BE49-F238E27FC236}">
                <a16:creationId xmlns:a16="http://schemas.microsoft.com/office/drawing/2014/main" id="{25D376EC-609C-46F1-A4A6-22B3BCBA977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135569" y="4181850"/>
            <a:ext cx="2545019" cy="779568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US" sz="1800"/>
              <a:t>SUMMER TERM </a:t>
            </a:r>
            <a:endParaRPr lang="en-US"/>
          </a:p>
          <a:p>
            <a:r>
              <a:rPr lang="en-US" sz="1800"/>
              <a:t>5 and 6</a:t>
            </a:r>
            <a:endParaRPr lang="en-US"/>
          </a:p>
        </p:txBody>
      </p:sp>
      <p:sp>
        <p:nvSpPr>
          <p:cNvPr id="69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9363163" y="4586051"/>
            <a:ext cx="2579776" cy="437512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1800" b="1">
                <a:solidFill>
                  <a:srgbClr val="002060"/>
                </a:solidFill>
              </a:rPr>
              <a:t>Topic 6 is </a:t>
            </a:r>
            <a:r>
              <a:rPr lang="en-US" sz="1800" b="1">
                <a:solidFill>
                  <a:srgbClr val="002060"/>
                </a:solidFill>
                <a:latin typeface="Segoe UI"/>
                <a:cs typeface="Segoe UI"/>
              </a:rPr>
              <a:t>Wacky Soap, social drama – Mark </a:t>
            </a:r>
            <a:r>
              <a:rPr lang="en-US" sz="1800" b="1" err="1">
                <a:solidFill>
                  <a:srgbClr val="002060"/>
                </a:solidFill>
                <a:latin typeface="Segoe UI"/>
                <a:cs typeface="Segoe UI"/>
              </a:rPr>
              <a:t>Wheeller</a:t>
            </a:r>
            <a:endParaRPr lang="en-GB" sz="1100" i="0" err="1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66" y="5410113"/>
            <a:ext cx="973265" cy="1135476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85648" y="1152014"/>
            <a:ext cx="2151295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sz="2000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Dance and Drama </a:t>
            </a:r>
          </a:p>
        </p:txBody>
      </p:sp>
      <p:pic>
        <p:nvPicPr>
          <p:cNvPr id="8" name="Picture 7" descr="A house with a clock tower&#10;&#10;Description automatically generated">
            <a:extLst>
              <a:ext uri="{FF2B5EF4-FFF2-40B4-BE49-F238E27FC236}">
                <a16:creationId xmlns:a16="http://schemas.microsoft.com/office/drawing/2014/main" id="{099BD025-71A6-0AE2-58DA-A305EB945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0883" y="2862300"/>
            <a:ext cx="1414193" cy="915658"/>
          </a:xfrm>
          <a:prstGeom prst="rect">
            <a:avLst/>
          </a:prstGeom>
        </p:spPr>
      </p:pic>
      <p:pic>
        <p:nvPicPr>
          <p:cNvPr id="13" name="Picture 12" descr="A group of people dancing on a stage&#10;&#10;Description automatically generated">
            <a:extLst>
              <a:ext uri="{FF2B5EF4-FFF2-40B4-BE49-F238E27FC236}">
                <a16:creationId xmlns:a16="http://schemas.microsoft.com/office/drawing/2014/main" id="{C83D6678-8024-C71D-17DC-B52815C501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0771" y="943604"/>
            <a:ext cx="1191704" cy="78698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E245418-4940-FC2A-B013-99E18E8C96B2}"/>
              </a:ext>
            </a:extLst>
          </p:cNvPr>
          <p:cNvSpPr txBox="1"/>
          <p:nvPr/>
        </p:nvSpPr>
        <p:spPr>
          <a:xfrm>
            <a:off x="8337827" y="3782389"/>
            <a:ext cx="2584171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>
                <a:cs typeface="Segoe UI"/>
              </a:rPr>
              <a:t>Choreography, professional repertoire, appreciation, production</a:t>
            </a:r>
            <a:r>
              <a:rPr lang="en-US" b="1">
                <a:cs typeface="Segoe UI"/>
              </a:rPr>
              <a:t> </a:t>
            </a:r>
            <a:r>
              <a:rPr lang="en-US" sz="1600" b="1">
                <a:cs typeface="Segoe UI"/>
              </a:rPr>
              <a:t>element</a:t>
            </a:r>
            <a:r>
              <a:rPr lang="en-US" sz="1600">
                <a:cs typeface="Segoe U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7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123" y="111833"/>
            <a:ext cx="3052087" cy="681884"/>
          </a:xfrm>
        </p:spPr>
        <p:txBody>
          <a:bodyPr>
            <a:noAutofit/>
          </a:bodyPr>
          <a:lstStyle/>
          <a:p>
            <a:r>
              <a:rPr lang="en-US" sz="2800"/>
              <a:t>KEY STAGE 3</a:t>
            </a:r>
            <a:br>
              <a:rPr lang="en-US" sz="2800"/>
            </a:br>
            <a:r>
              <a:rPr lang="en-US" sz="2800"/>
              <a:t>Drama and Dance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3644958" y="779930"/>
            <a:ext cx="1044000" cy="1044000"/>
          </a:xfrm>
        </p:spPr>
        <p:txBody>
          <a:bodyPr/>
          <a:lstStyle/>
          <a:p>
            <a:r>
              <a:rPr lang="en-US"/>
              <a:t>YEAR 8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377327" y="2787588"/>
            <a:ext cx="2919715" cy="38685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2000"/>
              <a:t>SPRING TERM 1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6112055" y="111478"/>
            <a:ext cx="2714034" cy="382232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US" sz="2000"/>
              <a:t>AUTUMN TERM 1 and 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3FD034-B9C1-41DF-9CA6-A5C81E6FC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0</a:t>
            </a:r>
            <a:fld id="{93C1428B-5ACF-4E79-A091-05E2328DA75D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49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61" y="54656"/>
            <a:ext cx="985362" cy="1029058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TextBox 75"/>
          <p:cNvSpPr txBox="1"/>
          <p:nvPr/>
        </p:nvSpPr>
        <p:spPr>
          <a:xfrm>
            <a:off x="112306" y="1810463"/>
            <a:ext cx="3532652" cy="64633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Calibri"/>
                <a:ea typeface="Calibri"/>
                <a:cs typeface="Calibri"/>
              </a:rPr>
              <a:t>Pupils follow both dance and drama over the year</a:t>
            </a:r>
            <a:endParaRPr lang="en-GB" b="1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77" name="Notched Right Arrow 76"/>
          <p:cNvSpPr/>
          <p:nvPr/>
        </p:nvSpPr>
        <p:spPr>
          <a:xfrm>
            <a:off x="11590638" y="5483935"/>
            <a:ext cx="420130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295541" y="442159"/>
            <a:ext cx="2368619" cy="315089"/>
          </a:xfrm>
        </p:spPr>
        <p:txBody>
          <a:bodyPr vert="horz" lIns="0" tIns="0" rIns="0" bIns="0" rtlCol="0" anchor="t">
            <a:normAutofit fontScale="77500" lnSpcReduction="20000"/>
          </a:bodyPr>
          <a:lstStyle/>
          <a:p>
            <a:r>
              <a:rPr lang="en-GB" sz="18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Topic  two is London Riots/Conflict</a:t>
            </a:r>
            <a:endParaRPr lang="en-GB" sz="1100" i="0" err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03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210613" y="264646"/>
            <a:ext cx="3426893" cy="772881"/>
          </a:xfrm>
        </p:spPr>
        <p:txBody>
          <a:bodyPr vert="horz" lIns="0" tIns="0" rIns="0" bIns="0" rtlCol="0" anchor="t">
            <a:normAutofit/>
          </a:bodyPr>
          <a:lstStyle/>
          <a:p>
            <a:endParaRPr lang="en-GB"/>
          </a:p>
          <a:p>
            <a:r>
              <a:rPr lang="en-GB" sz="1800" b="1">
                <a:solidFill>
                  <a:srgbClr val="002060"/>
                </a:solidFill>
                <a:latin typeface="Calibri"/>
                <a:cs typeface="Calibri"/>
              </a:rPr>
              <a:t>Topic one is Evacuees/War</a:t>
            </a:r>
          </a:p>
          <a:p>
            <a:endParaRPr lang="en-GB" sz="1800" b="1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105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544863" y="5982839"/>
            <a:ext cx="1917377" cy="219560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1800" b="1">
                <a:solidFill>
                  <a:srgbClr val="002060"/>
                </a:solidFill>
              </a:rPr>
              <a:t>Topic 5 is musicals throughout time</a:t>
            </a:r>
            <a:endParaRPr lang="en-US" sz="1800" b="1">
              <a:solidFill>
                <a:srgbClr val="002060"/>
              </a:solidFill>
              <a:latin typeface="Segoe UI"/>
              <a:ea typeface="Calibri"/>
              <a:cs typeface="Segoe U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01409" y="1676437"/>
            <a:ext cx="2377144" cy="9233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b="1" i="1">
                <a:solidFill>
                  <a:srgbClr val="0070C0"/>
                </a:solidFill>
                <a:latin typeface="Calibri"/>
                <a:ea typeface="Calibri"/>
                <a:cs typeface="Calibri"/>
              </a:rPr>
              <a:t>Cannon, performance, </a:t>
            </a:r>
            <a:endParaRPr lang="en-US" sz="1600" b="1" i="1">
              <a:solidFill>
                <a:srgbClr val="0070C0"/>
              </a:solidFill>
              <a:latin typeface="Calibri"/>
              <a:ea typeface="Calibri"/>
              <a:cs typeface="Calibri"/>
            </a:endParaRPr>
          </a:p>
          <a:p>
            <a:r>
              <a:rPr lang="en-GB" b="1" i="1">
                <a:solidFill>
                  <a:srgbClr val="0070C0"/>
                </a:solidFill>
                <a:latin typeface="Calibri"/>
                <a:ea typeface="Calibri"/>
                <a:cs typeface="Calibri"/>
              </a:rPr>
              <a:t>duets, motif and development</a:t>
            </a:r>
            <a:endParaRPr lang="en-US" sz="1600" b="1" i="1">
              <a:solidFill>
                <a:srgbClr val="0070C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8082" y="3482354"/>
            <a:ext cx="2076209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Topic 4 is Swansong</a:t>
            </a:r>
            <a:endParaRPr lang="en-US"/>
          </a:p>
        </p:txBody>
      </p:sp>
      <p:sp>
        <p:nvSpPr>
          <p:cNvPr id="66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-114174" y="3179072"/>
            <a:ext cx="2919715" cy="38685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2000"/>
              <a:t>SPRING TERM 2</a:t>
            </a:r>
          </a:p>
        </p:txBody>
      </p:sp>
      <p:sp>
        <p:nvSpPr>
          <p:cNvPr id="68" name="Text Placeholder 34">
            <a:extLst>
              <a:ext uri="{FF2B5EF4-FFF2-40B4-BE49-F238E27FC236}">
                <a16:creationId xmlns:a16="http://schemas.microsoft.com/office/drawing/2014/main" id="{25D376EC-609C-46F1-A4A6-22B3BCBA977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4210613" y="4734024"/>
            <a:ext cx="2589193" cy="448264"/>
          </a:xfrm>
        </p:spPr>
        <p:txBody>
          <a:bodyPr>
            <a:normAutofit/>
          </a:bodyPr>
          <a:lstStyle/>
          <a:p>
            <a:r>
              <a:rPr lang="en-US" sz="1800"/>
              <a:t>SUMMER TERM 1 &amp; 2</a:t>
            </a:r>
          </a:p>
        </p:txBody>
      </p:sp>
      <p:sp>
        <p:nvSpPr>
          <p:cNvPr id="69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828958" y="5769013"/>
            <a:ext cx="2593112" cy="449596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1800" b="1">
                <a:solidFill>
                  <a:srgbClr val="002060"/>
                </a:solidFill>
              </a:rPr>
              <a:t>Topic 6 is Dance through times 1920's and now</a:t>
            </a:r>
            <a:endParaRPr lang="en-US" sz="1800" b="1">
              <a:solidFill>
                <a:srgbClr val="002060"/>
              </a:solidFill>
              <a:latin typeface="Segoe UI"/>
              <a:cs typeface="Segoe U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66" y="5410113"/>
            <a:ext cx="973265" cy="1135476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85648" y="1152014"/>
            <a:ext cx="2151295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sz="2000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Dance and Drama </a:t>
            </a:r>
            <a:endParaRPr lang="en-GB" sz="2000" b="1" i="1">
              <a:solidFill>
                <a:srgbClr val="002060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570613-167F-4EDE-2B03-BB6047D24917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4878767" y="3660953"/>
            <a:ext cx="3845446" cy="593928"/>
          </a:xfrm>
        </p:spPr>
        <p:txBody>
          <a:bodyPr vert="horz"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600" b="1">
                <a:solidFill>
                  <a:srgbClr val="571B6D"/>
                </a:solidFill>
              </a:rPr>
              <a:t>Topic 3 is </a:t>
            </a:r>
            <a:r>
              <a:rPr lang="en-GB" sz="1600" b="1">
                <a:solidFill>
                  <a:srgbClr val="571B6D"/>
                </a:solidFill>
                <a:latin typeface="Franklin Gothic Demi"/>
                <a:ea typeface="Calibri"/>
                <a:cs typeface="Calibri"/>
              </a:rPr>
              <a:t>Introduction to practitioners naturalism/realism  </a:t>
            </a:r>
            <a:r>
              <a:rPr lang="en-GB" sz="1600" b="1" i="1">
                <a:solidFill>
                  <a:srgbClr val="571B6D"/>
                </a:solidFill>
                <a:latin typeface="Franklin Gothic Demi"/>
                <a:ea typeface="Calibri"/>
                <a:cs typeface="Calibri"/>
              </a:rPr>
              <a:t>Stanislavski.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4EEE6-C63F-D50D-F8BD-AEEF5A4903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8942" y="987816"/>
            <a:ext cx="1122153" cy="684182"/>
          </a:xfrm>
          <a:prstGeom prst="rect">
            <a:avLst/>
          </a:prstGeom>
        </p:spPr>
      </p:pic>
      <p:pic>
        <p:nvPicPr>
          <p:cNvPr id="6" name="Picture 5" descr="A group of people standing in a street&#10;&#10;Description automatically generated">
            <a:extLst>
              <a:ext uri="{FF2B5EF4-FFF2-40B4-BE49-F238E27FC236}">
                <a16:creationId xmlns:a16="http://schemas.microsoft.com/office/drawing/2014/main" id="{20EF4EE6-0B72-8CEA-5375-601D173133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0043" y="915301"/>
            <a:ext cx="1398199" cy="923027"/>
          </a:xfrm>
          <a:prstGeom prst="rect">
            <a:avLst/>
          </a:prstGeom>
        </p:spPr>
      </p:pic>
      <p:pic>
        <p:nvPicPr>
          <p:cNvPr id="9" name="Picture 8" descr="A person jumping in the air with a broom in the air&#10;&#10;Description automatically generated">
            <a:extLst>
              <a:ext uri="{FF2B5EF4-FFF2-40B4-BE49-F238E27FC236}">
                <a16:creationId xmlns:a16="http://schemas.microsoft.com/office/drawing/2014/main" id="{77E4D3CD-35CC-EE1F-5C78-1E522F0CBD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1403" y="4761332"/>
            <a:ext cx="1432703" cy="829035"/>
          </a:xfrm>
          <a:prstGeom prst="rect">
            <a:avLst/>
          </a:prstGeom>
        </p:spPr>
      </p:pic>
      <p:pic>
        <p:nvPicPr>
          <p:cNvPr id="13" name="Picture 12" descr="A person and person dancing&#10;&#10;Description automatically generated">
            <a:extLst>
              <a:ext uri="{FF2B5EF4-FFF2-40B4-BE49-F238E27FC236}">
                <a16:creationId xmlns:a16="http://schemas.microsoft.com/office/drawing/2014/main" id="{46FF7A4E-A949-9C9A-384A-F1DF2F7D64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52061" y="5074579"/>
            <a:ext cx="970293" cy="80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83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123" y="111833"/>
            <a:ext cx="3052087" cy="681884"/>
          </a:xfrm>
        </p:spPr>
        <p:txBody>
          <a:bodyPr>
            <a:noAutofit/>
          </a:bodyPr>
          <a:lstStyle/>
          <a:p>
            <a:r>
              <a:rPr lang="en-US" sz="2800"/>
              <a:t>KEY STAGE 3</a:t>
            </a:r>
            <a:br>
              <a:rPr lang="en-US" sz="2800"/>
            </a:br>
            <a:r>
              <a:rPr lang="en-US" sz="2800"/>
              <a:t>Drama and Dance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3644958" y="779930"/>
            <a:ext cx="1044000" cy="1044000"/>
          </a:xfrm>
        </p:spPr>
        <p:txBody>
          <a:bodyPr/>
          <a:lstStyle/>
          <a:p>
            <a:r>
              <a:rPr lang="en-US"/>
              <a:t>YEAR 9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598196" y="2473692"/>
            <a:ext cx="2919715" cy="386858"/>
          </a:xfrm>
        </p:spPr>
        <p:txBody>
          <a:bodyPr>
            <a:noAutofit/>
          </a:bodyPr>
          <a:lstStyle/>
          <a:p>
            <a:r>
              <a:rPr lang="en-US" sz="2000"/>
              <a:t>SPRING TERM 1 &amp; 2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6100637" y="111478"/>
            <a:ext cx="2714034" cy="382232"/>
          </a:xfrm>
        </p:spPr>
        <p:txBody>
          <a:bodyPr>
            <a:normAutofit/>
          </a:bodyPr>
          <a:lstStyle/>
          <a:p>
            <a:r>
              <a:rPr lang="en-US" sz="2000"/>
              <a:t>AUTUMN TERM 1 &amp; 2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22CF05B5-E92D-4FD2-A21C-956D8E8321A7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8300424" y="5982369"/>
            <a:ext cx="1726129" cy="753285"/>
          </a:xfrm>
        </p:spPr>
        <p:txBody>
          <a:bodyPr>
            <a:normAutofit/>
          </a:bodyPr>
          <a:lstStyle/>
          <a:p>
            <a:r>
              <a:rPr lang="en-US"/>
              <a:t>BTEC in Performing Arts through Drama or Dance. </a:t>
            </a:r>
          </a:p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3FD034-B9C1-41DF-9CA6-A5C81E6FC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0</a:t>
            </a:r>
            <a:fld id="{93C1428B-5ACF-4E79-A091-05E2328DA75D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49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61" y="54656"/>
            <a:ext cx="985362" cy="1029058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TextBox 75"/>
          <p:cNvSpPr txBox="1"/>
          <p:nvPr/>
        </p:nvSpPr>
        <p:spPr>
          <a:xfrm>
            <a:off x="112306" y="1810463"/>
            <a:ext cx="3532652" cy="64633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>
                <a:latin typeface="Calibri"/>
                <a:ea typeface="Calibri"/>
                <a:cs typeface="Calibri"/>
              </a:rPr>
              <a:t>Pupils follow all topics over the year in Dance and Drama.</a:t>
            </a:r>
          </a:p>
        </p:txBody>
      </p:sp>
      <p:sp>
        <p:nvSpPr>
          <p:cNvPr id="77" name="Notched Right Arrow 76"/>
          <p:cNvSpPr/>
          <p:nvPr/>
        </p:nvSpPr>
        <p:spPr>
          <a:xfrm>
            <a:off x="11590638" y="5483935"/>
            <a:ext cx="420130" cy="45719"/>
          </a:xfrm>
          <a:prstGeom prst="notchedRightArrow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210613" y="264646"/>
            <a:ext cx="3426893" cy="772881"/>
          </a:xfrm>
        </p:spPr>
        <p:txBody>
          <a:bodyPr vert="horz" lIns="0" tIns="0" rIns="0" bIns="0" rtlCol="0" anchor="t">
            <a:normAutofit/>
          </a:bodyPr>
          <a:lstStyle/>
          <a:p>
            <a:endParaRPr lang="en-GB"/>
          </a:p>
          <a:p>
            <a:r>
              <a:rPr lang="en-GB" sz="1800" b="1">
                <a:solidFill>
                  <a:srgbClr val="002060"/>
                </a:solidFill>
                <a:latin typeface="Calibri"/>
                <a:cs typeface="Calibri"/>
              </a:rPr>
              <a:t>Topic one is Blood Brothers Drama</a:t>
            </a:r>
            <a:endParaRPr lang="en-GB" sz="18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09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10301291" y="5874642"/>
            <a:ext cx="1726129" cy="732849"/>
          </a:xfrm>
        </p:spPr>
        <p:txBody>
          <a:bodyPr>
            <a:normAutofit fontScale="92500" lnSpcReduction="10000"/>
          </a:bodyPr>
          <a:lstStyle/>
          <a:p>
            <a:r>
              <a:rPr lang="en-US" sz="1100"/>
              <a:t>You only pick one pathway either Dance or Drama – you can do both if you really to but it will take two options and you need to speak to a member of staff before you choose both.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56392" y="1663521"/>
            <a:ext cx="1264192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b="1" i="1">
                <a:solidFill>
                  <a:srgbClr val="0070C0"/>
                </a:solidFill>
                <a:latin typeface="Calibri"/>
                <a:ea typeface="Calibri"/>
                <a:cs typeface="Calibri"/>
              </a:rPr>
              <a:t>Script work</a:t>
            </a:r>
            <a:endParaRPr lang="en-GB" b="1" i="1">
              <a:solidFill>
                <a:srgbClr val="0070C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75472" y="3652255"/>
            <a:ext cx="2645661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Topic 4 is Parkour (Dance)</a:t>
            </a:r>
            <a:endParaRPr lang="en-US"/>
          </a:p>
        </p:txBody>
      </p:sp>
      <p:sp>
        <p:nvSpPr>
          <p:cNvPr id="68" name="Text Placeholder 34">
            <a:extLst>
              <a:ext uri="{FF2B5EF4-FFF2-40B4-BE49-F238E27FC236}">
                <a16:creationId xmlns:a16="http://schemas.microsoft.com/office/drawing/2014/main" id="{25D376EC-609C-46F1-A4A6-22B3BCBA977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-52170" y="3839502"/>
            <a:ext cx="2589193" cy="448264"/>
          </a:xfrm>
        </p:spPr>
        <p:txBody>
          <a:bodyPr>
            <a:normAutofit/>
          </a:bodyPr>
          <a:lstStyle/>
          <a:p>
            <a:r>
              <a:rPr lang="en-US" sz="1800"/>
              <a:t>SUMMER TERM 1 &amp; 2</a:t>
            </a:r>
          </a:p>
        </p:txBody>
      </p:sp>
      <p:sp>
        <p:nvSpPr>
          <p:cNvPr id="69" name="Text Placeholder 33">
            <a:extLst>
              <a:ext uri="{FF2B5EF4-FFF2-40B4-BE49-F238E27FC236}">
                <a16:creationId xmlns:a16="http://schemas.microsoft.com/office/drawing/2014/main" id="{B46FA574-2C1D-466A-8970-8B2776FA33DF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193357" y="5816044"/>
            <a:ext cx="2593112" cy="449596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1800" b="1">
                <a:solidFill>
                  <a:srgbClr val="002060"/>
                </a:solidFill>
              </a:rPr>
              <a:t>Topic 6 is Live Theatre review</a:t>
            </a:r>
            <a:endParaRPr lang="en-US" sz="1800" b="1">
              <a:solidFill>
                <a:srgbClr val="002060"/>
              </a:solidFill>
              <a:latin typeface="Segoe UI"/>
              <a:cs typeface="Segoe UI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66" y="5410113"/>
            <a:ext cx="973265" cy="1135476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85648" y="1152014"/>
            <a:ext cx="2151295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GB" sz="2000" b="1" i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Dance and Drama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570613-167F-4EDE-2B03-BB6047D24917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353076" y="2806115"/>
            <a:ext cx="3157194" cy="739361"/>
          </a:xfrm>
        </p:spPr>
        <p:txBody>
          <a:bodyPr vert="horz"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600" b="1">
                <a:solidFill>
                  <a:srgbClr val="571B6D"/>
                </a:solidFill>
              </a:rPr>
              <a:t>Topic 3  is Drama Physical theatre</a:t>
            </a:r>
            <a:endParaRPr lang="en-GB" sz="1600" b="1" i="1">
              <a:solidFill>
                <a:srgbClr val="571B6D"/>
              </a:solidFill>
              <a:latin typeface="Franklin Gothic Demi"/>
              <a:ea typeface="Calibri"/>
              <a:cs typeface="Calibri"/>
            </a:endParaRPr>
          </a:p>
        </p:txBody>
      </p:sp>
      <p:sp>
        <p:nvSpPr>
          <p:cNvPr id="14" name="Text Placeholder 33">
            <a:extLst>
              <a:ext uri="{FF2B5EF4-FFF2-40B4-BE49-F238E27FC236}">
                <a16:creationId xmlns:a16="http://schemas.microsoft.com/office/drawing/2014/main" id="{D3E3CA62-BF8C-25FC-0827-28138275157F}"/>
              </a:ext>
            </a:extLst>
          </p:cNvPr>
          <p:cNvSpPr txBox="1">
            <a:spLocks/>
          </p:cNvSpPr>
          <p:nvPr/>
        </p:nvSpPr>
        <p:spPr>
          <a:xfrm>
            <a:off x="5076135" y="2032635"/>
            <a:ext cx="2549444" cy="45035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i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Social, historical and Cultural aspects</a:t>
            </a:r>
            <a:endParaRPr lang="en-US" sz="1400">
              <a:solidFill>
                <a:srgbClr val="00B0F0"/>
              </a:solidFill>
            </a:endParaRPr>
          </a:p>
        </p:txBody>
      </p:sp>
      <p:pic>
        <p:nvPicPr>
          <p:cNvPr id="15" name="Picture 14" descr="A group of people on a stage&#10;&#10;Description automatically generated">
            <a:extLst>
              <a:ext uri="{FF2B5EF4-FFF2-40B4-BE49-F238E27FC236}">
                <a16:creationId xmlns:a16="http://schemas.microsoft.com/office/drawing/2014/main" id="{BB479250-502F-7F46-6D81-421023727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7967" y="916826"/>
            <a:ext cx="1375915" cy="783028"/>
          </a:xfrm>
          <a:prstGeom prst="rect">
            <a:avLst/>
          </a:prstGeom>
        </p:spPr>
      </p:pic>
      <p:pic>
        <p:nvPicPr>
          <p:cNvPr id="17" name="Picture 16" descr="A group of people dancing on a stage&#10;&#10;Description automatically generated">
            <a:extLst>
              <a:ext uri="{FF2B5EF4-FFF2-40B4-BE49-F238E27FC236}">
                <a16:creationId xmlns:a16="http://schemas.microsoft.com/office/drawing/2014/main" id="{CE63394C-0909-B786-5B06-0564393B38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2907" y="1078549"/>
            <a:ext cx="1303668" cy="792552"/>
          </a:xfrm>
          <a:prstGeom prst="rect">
            <a:avLst/>
          </a:prstGeom>
        </p:spPr>
      </p:pic>
      <p:pic>
        <p:nvPicPr>
          <p:cNvPr id="20" name="Picture 19" descr="A group of people on a stage&#10;&#10;Description automatically generated">
            <a:extLst>
              <a:ext uri="{FF2B5EF4-FFF2-40B4-BE49-F238E27FC236}">
                <a16:creationId xmlns:a16="http://schemas.microsoft.com/office/drawing/2014/main" id="{D6D4349E-3877-977A-DF8D-1EB92E0C33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9893" y="5009611"/>
            <a:ext cx="1198893" cy="7925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7EEC29-A40E-1B75-4BF4-71F0EBC6DBEF}"/>
              </a:ext>
            </a:extLst>
          </p:cNvPr>
          <p:cNvSpPr txBox="1"/>
          <p:nvPr/>
        </p:nvSpPr>
        <p:spPr>
          <a:xfrm>
            <a:off x="8514521" y="646043"/>
            <a:ext cx="273878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cs typeface="Segoe UI"/>
              </a:rPr>
              <a:t>Topic 2 Carmen Dance</a:t>
            </a:r>
            <a:endParaRPr lang="en-US" b="1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0FCA959-E50D-FC61-2D46-7CAD7EBC107A}"/>
              </a:ext>
            </a:extLst>
          </p:cNvPr>
          <p:cNvSpPr txBox="1"/>
          <p:nvPr/>
        </p:nvSpPr>
        <p:spPr>
          <a:xfrm>
            <a:off x="767522" y="4279347"/>
            <a:ext cx="188843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>
                <a:cs typeface="Segoe UI"/>
              </a:rPr>
              <a:t>Topic 5</a:t>
            </a:r>
            <a:endParaRPr lang="en-US"/>
          </a:p>
          <a:p>
            <a:pPr algn="ctr"/>
            <a:r>
              <a:rPr lang="en-US" b="1">
                <a:cs typeface="Segoe UI"/>
              </a:rPr>
              <a:t>Devising and Choregraphing</a:t>
            </a:r>
          </a:p>
        </p:txBody>
      </p:sp>
      <p:pic>
        <p:nvPicPr>
          <p:cNvPr id="30" name="Picture 29" descr="What is Physical Theatre? - Acting Tips ...">
            <a:extLst>
              <a:ext uri="{FF2B5EF4-FFF2-40B4-BE49-F238E27FC236}">
                <a16:creationId xmlns:a16="http://schemas.microsoft.com/office/drawing/2014/main" id="{6FA3CF63-B604-0B65-8ECA-80244ACBA3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3068" y="2975595"/>
            <a:ext cx="1433167" cy="906809"/>
          </a:xfrm>
          <a:prstGeom prst="rect">
            <a:avLst/>
          </a:prstGeom>
        </p:spPr>
      </p:pic>
      <p:pic>
        <p:nvPicPr>
          <p:cNvPr id="31" name="Picture 30" descr="Parkour | Description, History, &amp; Facts | Britannica">
            <a:extLst>
              <a:ext uri="{FF2B5EF4-FFF2-40B4-BE49-F238E27FC236}">
                <a16:creationId xmlns:a16="http://schemas.microsoft.com/office/drawing/2014/main" id="{9B9BBFAE-1F6F-29C9-3D9A-26BA7948B0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1704" y="2636348"/>
            <a:ext cx="1417982" cy="91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6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9" y="119542"/>
            <a:ext cx="2838285" cy="683587"/>
          </a:xfrm>
        </p:spPr>
        <p:txBody>
          <a:bodyPr>
            <a:normAutofit/>
          </a:bodyPr>
          <a:lstStyle/>
          <a:p>
            <a:endParaRPr lang="en-GB" sz="310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47673" y="1620957"/>
            <a:ext cx="1726129" cy="291597"/>
          </a:xfrm>
        </p:spPr>
        <p:txBody>
          <a:bodyPr/>
          <a:lstStyle/>
          <a:p>
            <a:r>
              <a:rPr lang="en-GB"/>
              <a:t>2019-2022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257198" y="1262021"/>
            <a:ext cx="1726129" cy="378571"/>
          </a:xfrm>
        </p:spPr>
        <p:txBody>
          <a:bodyPr/>
          <a:lstStyle/>
          <a:p>
            <a:r>
              <a:rPr lang="en-GB" b="1"/>
              <a:t>Dance/Drama 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2186561" y="863644"/>
            <a:ext cx="1422568" cy="1044000"/>
          </a:xfrm>
        </p:spPr>
        <p:txBody>
          <a:bodyPr/>
          <a:lstStyle/>
          <a:p>
            <a:r>
              <a:rPr lang="en-GB"/>
              <a:t> Yr 10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2892859" y="193748"/>
            <a:ext cx="2224865" cy="742480"/>
          </a:xfrm>
        </p:spPr>
        <p:txBody>
          <a:bodyPr>
            <a:normAutofit/>
          </a:bodyPr>
          <a:lstStyle/>
          <a:p>
            <a:r>
              <a:rPr lang="en-GB" sz="1800"/>
              <a:t>Introduction to physical/interpretive skills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4043317" y="699136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Sep - Oct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4"/>
          </p:nvPr>
        </p:nvSpPr>
        <p:spPr>
          <a:xfrm>
            <a:off x="5132000" y="93058"/>
            <a:ext cx="2340002" cy="723920"/>
          </a:xfrm>
        </p:spPr>
        <p:txBody>
          <a:bodyPr>
            <a:noAutofit/>
          </a:bodyPr>
          <a:lstStyle/>
          <a:p>
            <a:r>
              <a:rPr lang="en-GB" sz="1800"/>
              <a:t>Develop skills and techniques for performance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5"/>
          </p:nvPr>
        </p:nvSpPr>
        <p:spPr>
          <a:xfrm>
            <a:off x="6480985" y="894978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Nov  - Dec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7961888" y="137095"/>
            <a:ext cx="3849248" cy="779452"/>
          </a:xfrm>
        </p:spPr>
        <p:txBody>
          <a:bodyPr>
            <a:noAutofit/>
          </a:bodyPr>
          <a:lstStyle/>
          <a:p>
            <a:r>
              <a:rPr lang="en-GB" sz="1800"/>
              <a:t>Apply and review skills and techniques for performance Two styles: Street and Contemporary.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034372" y="989241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46"/>
          </p:nvPr>
        </p:nvSpPr>
        <p:spPr>
          <a:xfrm>
            <a:off x="7724916" y="1982584"/>
            <a:ext cx="3271663" cy="1199111"/>
          </a:xfrm>
        </p:spPr>
        <p:txBody>
          <a:bodyPr>
            <a:normAutofit/>
          </a:bodyPr>
          <a:lstStyle/>
          <a:p>
            <a:r>
              <a:rPr lang="en-GB" sz="1800"/>
              <a:t>.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42"/>
          </p:nvPr>
        </p:nvSpPr>
        <p:spPr>
          <a:xfrm>
            <a:off x="4444377" y="2075791"/>
            <a:ext cx="2765191" cy="924103"/>
          </a:xfrm>
        </p:spPr>
        <p:txBody>
          <a:bodyPr>
            <a:normAutofit/>
          </a:bodyPr>
          <a:lstStyle/>
          <a:p>
            <a:r>
              <a:rPr lang="en-GB" sz="1800"/>
              <a:t>Examine practitioners' performance work and explore relationships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43"/>
          </p:nvPr>
        </p:nvSpPr>
        <p:spPr>
          <a:xfrm>
            <a:off x="5723444" y="2919034"/>
            <a:ext cx="2001472" cy="326721"/>
          </a:xfrm>
        </p:spPr>
        <p:txBody>
          <a:bodyPr>
            <a:normAutofit/>
          </a:bodyPr>
          <a:lstStyle/>
          <a:p>
            <a:r>
              <a:rPr lang="en-GB" sz="1200" b="1"/>
              <a:t>Sep- Oct</a:t>
            </a: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44"/>
          </p:nvPr>
        </p:nvSpPr>
        <p:spPr>
          <a:xfrm>
            <a:off x="5638581" y="5746160"/>
            <a:ext cx="3156624" cy="1103819"/>
          </a:xfrm>
        </p:spPr>
        <p:txBody>
          <a:bodyPr>
            <a:noAutofit/>
          </a:bodyPr>
          <a:lstStyle/>
          <a:p>
            <a:r>
              <a:rPr lang="en-GB" sz="2000"/>
              <a:t>Examine practitioners' performance work and explore relationships.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45"/>
          </p:nvPr>
        </p:nvSpPr>
        <p:spPr>
          <a:xfrm>
            <a:off x="442912" y="4833038"/>
            <a:ext cx="2070495" cy="483839"/>
          </a:xfrm>
        </p:spPr>
        <p:txBody>
          <a:bodyPr>
            <a:normAutofit/>
          </a:bodyPr>
          <a:lstStyle/>
          <a:p>
            <a:r>
              <a:rPr lang="en-GB" sz="1200" b="1"/>
              <a:t>May-July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3597135" y="2908966"/>
            <a:ext cx="1726129" cy="322566"/>
          </a:xfrm>
        </p:spPr>
        <p:txBody>
          <a:bodyPr>
            <a:normAutofit/>
          </a:bodyPr>
          <a:lstStyle/>
          <a:p>
            <a:r>
              <a:rPr lang="en-GB" sz="1200" b="1"/>
              <a:t>Nov-Dec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6237355" y="3181695"/>
            <a:ext cx="1391583" cy="1044000"/>
          </a:xfrm>
        </p:spPr>
        <p:txBody>
          <a:bodyPr/>
          <a:lstStyle/>
          <a:p>
            <a:r>
              <a:rPr lang="en-GB"/>
              <a:t>Options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637750" y="5253126"/>
            <a:ext cx="708251" cy="698355"/>
          </a:xfrm>
        </p:spPr>
        <p:txBody>
          <a:bodyPr>
            <a:normAutofit/>
          </a:bodyPr>
          <a:lstStyle/>
          <a:p>
            <a:r>
              <a:rPr lang="en-GB" sz="1400"/>
              <a:t>???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432940" y="4866359"/>
            <a:ext cx="848416" cy="813694"/>
          </a:xfrm>
        </p:spPr>
        <p:txBody>
          <a:bodyPr/>
          <a:lstStyle/>
          <a:p>
            <a:endParaRPr lang="en-GB"/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8503975" y="4884676"/>
            <a:ext cx="865961" cy="867298"/>
          </a:xfrm>
        </p:spPr>
        <p:txBody>
          <a:bodyPr/>
          <a:lstStyle/>
          <a:p>
            <a:endParaRPr lang="en-GB"/>
          </a:p>
        </p:txBody>
      </p:sp>
      <p:sp>
        <p:nvSpPr>
          <p:cNvPr id="43" name="Text Placeholder 42"/>
          <p:cNvSpPr>
            <a:spLocks noGrp="1"/>
          </p:cNvSpPr>
          <p:nvPr>
            <p:ph type="body" sz="quarter" idx="54"/>
          </p:nvPr>
        </p:nvSpPr>
        <p:spPr>
          <a:xfrm>
            <a:off x="8681326" y="5821373"/>
            <a:ext cx="3380045" cy="815053"/>
          </a:xfrm>
        </p:spPr>
        <p:txBody>
          <a:bodyPr>
            <a:noAutofit/>
          </a:bodyPr>
          <a:lstStyle/>
          <a:p>
            <a:r>
              <a:rPr lang="en-GB" sz="1800"/>
              <a:t>Understand how to respond to a brief, select, apply and review skills and techniques</a:t>
            </a:r>
          </a:p>
        </p:txBody>
      </p:sp>
      <p:sp>
        <p:nvSpPr>
          <p:cNvPr id="44" name="Text Placeholder 43"/>
          <p:cNvSpPr>
            <a:spLocks noGrp="1"/>
          </p:cNvSpPr>
          <p:nvPr>
            <p:ph type="body" sz="quarter" idx="55"/>
          </p:nvPr>
        </p:nvSpPr>
        <p:spPr>
          <a:xfrm>
            <a:off x="5902810" y="6616370"/>
            <a:ext cx="1726129" cy="248638"/>
          </a:xfrm>
        </p:spPr>
        <p:txBody>
          <a:bodyPr>
            <a:normAutofit/>
          </a:bodyPr>
          <a:lstStyle/>
          <a:p>
            <a:r>
              <a:rPr lang="en-GB" sz="1200" b="1"/>
              <a:t>Sep- Dec</a:t>
            </a:r>
          </a:p>
        </p:txBody>
      </p:sp>
      <p:sp>
        <p:nvSpPr>
          <p:cNvPr id="45" name="Text Placeholder 44"/>
          <p:cNvSpPr>
            <a:spLocks noGrp="1"/>
          </p:cNvSpPr>
          <p:nvPr>
            <p:ph type="body" sz="quarter" idx="58"/>
          </p:nvPr>
        </p:nvSpPr>
        <p:spPr>
          <a:xfrm>
            <a:off x="10398084" y="4611039"/>
            <a:ext cx="1044000" cy="1044000"/>
          </a:xfrm>
        </p:spPr>
        <p:txBody>
          <a:bodyPr/>
          <a:lstStyle/>
          <a:p>
            <a:r>
              <a:rPr lang="en-GB"/>
              <a:t>Resit</a:t>
            </a:r>
          </a:p>
        </p:txBody>
      </p:sp>
      <p:sp>
        <p:nvSpPr>
          <p:cNvPr id="6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9807490" y="3184185"/>
            <a:ext cx="708251" cy="69835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400"/>
              <a:t>PPE ??</a:t>
            </a:r>
          </a:p>
        </p:txBody>
      </p:sp>
      <p:sp>
        <p:nvSpPr>
          <p:cNvPr id="68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1710320" y="2032305"/>
            <a:ext cx="2461465" cy="995656"/>
          </a:xfrm>
        </p:spPr>
        <p:txBody>
          <a:bodyPr>
            <a:normAutofit/>
          </a:bodyPr>
          <a:lstStyle/>
          <a:p>
            <a:r>
              <a:rPr lang="en-GB" sz="1800"/>
              <a:t>Understand how to respond to a brief, select, apply and review skills and techniques</a:t>
            </a:r>
          </a:p>
        </p:txBody>
      </p:sp>
      <p:sp>
        <p:nvSpPr>
          <p:cNvPr id="70" name="Text Placeholder 33"/>
          <p:cNvSpPr>
            <a:spLocks noGrp="1"/>
          </p:cNvSpPr>
          <p:nvPr>
            <p:ph type="body" sz="quarter" idx="48"/>
          </p:nvPr>
        </p:nvSpPr>
        <p:spPr>
          <a:xfrm>
            <a:off x="419603" y="3576290"/>
            <a:ext cx="2026053" cy="1291371"/>
          </a:xfrm>
        </p:spPr>
        <p:txBody>
          <a:bodyPr>
            <a:noAutofit/>
          </a:bodyPr>
          <a:lstStyle/>
          <a:p>
            <a:r>
              <a:rPr lang="en-GB" sz="1800"/>
              <a:t>Explore the use of physical skills and interpretive skills. </a:t>
            </a:r>
            <a:r>
              <a:rPr lang="en-GB" sz="1800" u="sng"/>
              <a:t>Component 2</a:t>
            </a:r>
          </a:p>
        </p:txBody>
      </p:sp>
      <p:sp>
        <p:nvSpPr>
          <p:cNvPr id="72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979953" y="2431499"/>
            <a:ext cx="1726129" cy="375088"/>
          </a:xfrm>
        </p:spPr>
        <p:txBody>
          <a:bodyPr>
            <a:normAutofit/>
          </a:bodyPr>
          <a:lstStyle/>
          <a:p>
            <a:r>
              <a:rPr lang="en-GB" sz="1200" b="1"/>
              <a:t>May-Jul</a:t>
            </a:r>
          </a:p>
        </p:txBody>
      </p:sp>
      <p:sp>
        <p:nvSpPr>
          <p:cNvPr id="74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1273344" y="3095069"/>
            <a:ext cx="1726129" cy="401129"/>
          </a:xfrm>
        </p:spPr>
        <p:txBody>
          <a:bodyPr>
            <a:normAutofit/>
          </a:bodyPr>
          <a:lstStyle/>
          <a:p>
            <a:r>
              <a:rPr lang="en-GB" sz="1200" b="1"/>
              <a:t>Jan - April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48"/>
          </p:nvPr>
        </p:nvSpPr>
        <p:spPr>
          <a:xfrm>
            <a:off x="1110737" y="6343071"/>
            <a:ext cx="1726129" cy="204276"/>
          </a:xfrm>
        </p:spPr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40"/>
          </p:nvPr>
        </p:nvSpPr>
        <p:spPr>
          <a:xfrm>
            <a:off x="460432" y="6017439"/>
            <a:ext cx="1726129" cy="204276"/>
          </a:xfrm>
        </p:spPr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76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9298550" y="6567520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</p:spTree>
    <p:extLst>
      <p:ext uri="{BB962C8B-B14F-4D97-AF65-F5344CB8AC3E}">
        <p14:creationId xmlns:p14="http://schemas.microsoft.com/office/powerpoint/2010/main" val="4255546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9" y="119542"/>
            <a:ext cx="2838285" cy="683587"/>
          </a:xfrm>
        </p:spPr>
        <p:txBody>
          <a:bodyPr>
            <a:normAutofit fontScale="90000"/>
          </a:bodyPr>
          <a:lstStyle/>
          <a:p>
            <a:r>
              <a:rPr lang="en-GB"/>
              <a:t>BTEC </a:t>
            </a:r>
            <a:r>
              <a:rPr lang="en-GB" sz="3100"/>
              <a:t>Performing </a:t>
            </a:r>
            <a:br>
              <a:rPr lang="en-GB" sz="3100"/>
            </a:br>
            <a:r>
              <a:rPr lang="en-GB" sz="3100"/>
              <a:t>Arts LEVEL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47673" y="1620957"/>
            <a:ext cx="1726129" cy="291597"/>
          </a:xfrm>
        </p:spPr>
        <p:txBody>
          <a:bodyPr/>
          <a:lstStyle/>
          <a:p>
            <a:r>
              <a:rPr lang="en-GB"/>
              <a:t>2019-2022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257198" y="1262021"/>
            <a:ext cx="1726129" cy="378571"/>
          </a:xfrm>
        </p:spPr>
        <p:txBody>
          <a:bodyPr>
            <a:normAutofit fontScale="85000" lnSpcReduction="10000"/>
          </a:bodyPr>
          <a:lstStyle/>
          <a:p>
            <a:r>
              <a:rPr lang="en-GB" b="1"/>
              <a:t>Drama 10 years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2186561" y="863644"/>
            <a:ext cx="1422568" cy="1044000"/>
          </a:xfrm>
        </p:spPr>
        <p:txBody>
          <a:bodyPr/>
          <a:lstStyle/>
          <a:p>
            <a:r>
              <a:rPr lang="en-GB"/>
              <a:t>Drama Yr 11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3120844" y="240521"/>
            <a:ext cx="2224865" cy="742480"/>
          </a:xfrm>
        </p:spPr>
        <p:txBody>
          <a:bodyPr>
            <a:normAutofit/>
          </a:bodyPr>
          <a:lstStyle/>
          <a:p>
            <a:r>
              <a:rPr lang="en-GB" sz="1800"/>
              <a:t>Understanding Acting Skills</a:t>
            </a:r>
            <a:endParaRPr lang="en-GB" sz="240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4043317" y="699136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Sep - Oct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4"/>
          </p:nvPr>
        </p:nvSpPr>
        <p:spPr>
          <a:xfrm>
            <a:off x="5769446" y="121564"/>
            <a:ext cx="3287468" cy="723920"/>
          </a:xfrm>
        </p:spPr>
        <p:txBody>
          <a:bodyPr>
            <a:noAutofit/>
          </a:bodyPr>
          <a:lstStyle/>
          <a:p>
            <a:r>
              <a:rPr lang="en-GB" sz="1800"/>
              <a:t>Develop skills and techniques for strength, stamina and flexibility</a:t>
            </a:r>
            <a:r>
              <a:rPr lang="en-GB"/>
              <a:t>.</a:t>
            </a:r>
            <a:endParaRPr lang="en-GB" sz="180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5"/>
          </p:nvPr>
        </p:nvSpPr>
        <p:spPr>
          <a:xfrm>
            <a:off x="6480985" y="894978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Nov  - Dec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9244724" y="137095"/>
            <a:ext cx="2566412" cy="779452"/>
          </a:xfrm>
        </p:spPr>
        <p:txBody>
          <a:bodyPr>
            <a:noAutofit/>
          </a:bodyPr>
          <a:lstStyle/>
          <a:p>
            <a:r>
              <a:rPr lang="en-GB" sz="1800"/>
              <a:t>Apply and review skills and techniques for performance.</a:t>
            </a:r>
            <a:endParaRPr lang="en-GB" sz="240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034372" y="989241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7549091" y="2897927"/>
            <a:ext cx="1044000" cy="1044000"/>
          </a:xfrm>
        </p:spPr>
        <p:txBody>
          <a:bodyPr/>
          <a:lstStyle/>
          <a:p>
            <a:r>
              <a:rPr lang="en-GB" err="1"/>
              <a:t>Yr</a:t>
            </a:r>
            <a:r>
              <a:rPr lang="en-GB"/>
              <a:t> 10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46"/>
          </p:nvPr>
        </p:nvSpPr>
        <p:spPr>
          <a:xfrm>
            <a:off x="7724916" y="1982584"/>
            <a:ext cx="3271663" cy="1199111"/>
          </a:xfrm>
        </p:spPr>
        <p:txBody>
          <a:bodyPr>
            <a:normAutofit/>
          </a:bodyPr>
          <a:lstStyle/>
          <a:p>
            <a:r>
              <a:rPr lang="en-GB" sz="1800" u="sng"/>
              <a:t>Show</a:t>
            </a:r>
            <a:r>
              <a:rPr lang="en-GB" sz="1800"/>
              <a:t>.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42"/>
          </p:nvPr>
        </p:nvSpPr>
        <p:spPr>
          <a:xfrm>
            <a:off x="4817865" y="2207013"/>
            <a:ext cx="2765191" cy="271501"/>
          </a:xfrm>
        </p:spPr>
        <p:txBody>
          <a:bodyPr>
            <a:normAutofit/>
          </a:bodyPr>
          <a:lstStyle/>
          <a:p>
            <a:r>
              <a:rPr lang="en-GB" sz="1800"/>
              <a:t>Induction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43"/>
          </p:nvPr>
        </p:nvSpPr>
        <p:spPr>
          <a:xfrm>
            <a:off x="5093919" y="2584506"/>
            <a:ext cx="2001472" cy="326721"/>
          </a:xfrm>
        </p:spPr>
        <p:txBody>
          <a:bodyPr>
            <a:normAutofit/>
          </a:bodyPr>
          <a:lstStyle/>
          <a:p>
            <a:r>
              <a:rPr lang="en-GB" sz="1200" b="1"/>
              <a:t>Sep- Oct</a:t>
            </a: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44"/>
          </p:nvPr>
        </p:nvSpPr>
        <p:spPr>
          <a:xfrm>
            <a:off x="5149074" y="5698884"/>
            <a:ext cx="3156624" cy="1103819"/>
          </a:xfrm>
        </p:spPr>
        <p:txBody>
          <a:bodyPr>
            <a:noAutofit/>
          </a:bodyPr>
          <a:lstStyle/>
          <a:p>
            <a:r>
              <a:rPr lang="en-GB" sz="2000"/>
              <a:t>Examine practitioners' performance work and explore relationships.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45"/>
          </p:nvPr>
        </p:nvSpPr>
        <p:spPr>
          <a:xfrm>
            <a:off x="442912" y="4833038"/>
            <a:ext cx="2070495" cy="483839"/>
          </a:xfrm>
        </p:spPr>
        <p:txBody>
          <a:bodyPr>
            <a:normAutofit/>
          </a:bodyPr>
          <a:lstStyle/>
          <a:p>
            <a:r>
              <a:rPr lang="en-GB" sz="1200" b="1"/>
              <a:t>April - May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3296860" y="2788301"/>
            <a:ext cx="1726129" cy="322566"/>
          </a:xfrm>
        </p:spPr>
        <p:txBody>
          <a:bodyPr>
            <a:normAutofit/>
          </a:bodyPr>
          <a:lstStyle/>
          <a:p>
            <a:r>
              <a:rPr lang="en-GB" sz="1200" b="1"/>
              <a:t>Nov-Dec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4159366" y="5003473"/>
            <a:ext cx="1044000" cy="1044000"/>
          </a:xfrm>
        </p:spPr>
        <p:txBody>
          <a:bodyPr/>
          <a:lstStyle/>
          <a:p>
            <a:r>
              <a:rPr lang="en-GB" err="1"/>
              <a:t>Yr</a:t>
            </a:r>
            <a:r>
              <a:rPr lang="en-GB"/>
              <a:t> 11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158654" y="5203290"/>
            <a:ext cx="708251" cy="698355"/>
          </a:xfrm>
        </p:spPr>
        <p:txBody>
          <a:bodyPr>
            <a:normAutofit/>
          </a:bodyPr>
          <a:lstStyle/>
          <a:p>
            <a:r>
              <a:rPr lang="en-GB" sz="1400"/>
              <a:t>PPE ?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432940" y="4866359"/>
            <a:ext cx="848416" cy="813694"/>
          </a:xfrm>
        </p:spPr>
        <p:txBody>
          <a:bodyPr/>
          <a:lstStyle/>
          <a:p>
            <a:endParaRPr lang="en-GB"/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8503975" y="4884676"/>
            <a:ext cx="865961" cy="867298"/>
          </a:xfrm>
        </p:spPr>
        <p:txBody>
          <a:bodyPr/>
          <a:lstStyle/>
          <a:p>
            <a:endParaRPr lang="en-GB"/>
          </a:p>
        </p:txBody>
      </p:sp>
      <p:sp>
        <p:nvSpPr>
          <p:cNvPr id="43" name="Text Placeholder 42"/>
          <p:cNvSpPr>
            <a:spLocks noGrp="1"/>
          </p:cNvSpPr>
          <p:nvPr>
            <p:ph type="body" sz="quarter" idx="54"/>
          </p:nvPr>
        </p:nvSpPr>
        <p:spPr>
          <a:xfrm>
            <a:off x="8681326" y="5821373"/>
            <a:ext cx="3380045" cy="815053"/>
          </a:xfrm>
        </p:spPr>
        <p:txBody>
          <a:bodyPr>
            <a:noAutofit/>
          </a:bodyPr>
          <a:lstStyle/>
          <a:p>
            <a:r>
              <a:rPr lang="en-GB" sz="1800"/>
              <a:t>Understand how to respond to a brief, select, apply and review skills and techniques</a:t>
            </a:r>
          </a:p>
        </p:txBody>
      </p:sp>
      <p:sp>
        <p:nvSpPr>
          <p:cNvPr id="44" name="Text Placeholder 43"/>
          <p:cNvSpPr>
            <a:spLocks noGrp="1"/>
          </p:cNvSpPr>
          <p:nvPr>
            <p:ph type="body" sz="quarter" idx="55"/>
          </p:nvPr>
        </p:nvSpPr>
        <p:spPr>
          <a:xfrm>
            <a:off x="5902810" y="6616370"/>
            <a:ext cx="1726129" cy="248638"/>
          </a:xfrm>
        </p:spPr>
        <p:txBody>
          <a:bodyPr>
            <a:normAutofit/>
          </a:bodyPr>
          <a:lstStyle/>
          <a:p>
            <a:r>
              <a:rPr lang="en-GB" sz="1200" b="1"/>
              <a:t>Sep- Dec</a:t>
            </a:r>
          </a:p>
        </p:txBody>
      </p:sp>
      <p:sp>
        <p:nvSpPr>
          <p:cNvPr id="45" name="Text Placeholder 44"/>
          <p:cNvSpPr>
            <a:spLocks noGrp="1"/>
          </p:cNvSpPr>
          <p:nvPr>
            <p:ph type="body" sz="quarter" idx="58"/>
          </p:nvPr>
        </p:nvSpPr>
        <p:spPr>
          <a:xfrm>
            <a:off x="10398084" y="4611039"/>
            <a:ext cx="1044000" cy="1044000"/>
          </a:xfrm>
        </p:spPr>
        <p:txBody>
          <a:bodyPr/>
          <a:lstStyle/>
          <a:p>
            <a:r>
              <a:rPr lang="en-GB"/>
              <a:t>Resit</a:t>
            </a:r>
          </a:p>
        </p:txBody>
      </p:sp>
      <p:sp>
        <p:nvSpPr>
          <p:cNvPr id="6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9807490" y="3184185"/>
            <a:ext cx="708251" cy="69835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400"/>
              <a:t>PPE ??</a:t>
            </a:r>
          </a:p>
        </p:txBody>
      </p:sp>
      <p:sp>
        <p:nvSpPr>
          <p:cNvPr id="68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2884244" y="2413399"/>
            <a:ext cx="2461465" cy="995656"/>
          </a:xfrm>
        </p:spPr>
        <p:txBody>
          <a:bodyPr>
            <a:normAutofit/>
          </a:bodyPr>
          <a:lstStyle/>
          <a:p>
            <a:r>
              <a:rPr lang="en-GB" sz="1800"/>
              <a:t>Devising Skills</a:t>
            </a:r>
            <a:endParaRPr lang="en-GB" sz="2400"/>
          </a:p>
        </p:txBody>
      </p:sp>
      <p:sp>
        <p:nvSpPr>
          <p:cNvPr id="70" name="Text Placeholder 33"/>
          <p:cNvSpPr>
            <a:spLocks noGrp="1"/>
          </p:cNvSpPr>
          <p:nvPr>
            <p:ph type="body" sz="quarter" idx="48"/>
          </p:nvPr>
        </p:nvSpPr>
        <p:spPr>
          <a:xfrm>
            <a:off x="419603" y="3576291"/>
            <a:ext cx="2026053" cy="984786"/>
          </a:xfrm>
        </p:spPr>
        <p:txBody>
          <a:bodyPr>
            <a:noAutofit/>
          </a:bodyPr>
          <a:lstStyle/>
          <a:p>
            <a:r>
              <a:rPr lang="en-GB" sz="1800"/>
              <a:t>Understand how to respond to a brief, select and apply skills</a:t>
            </a:r>
            <a:endParaRPr lang="en-GB" sz="2400" u="sng"/>
          </a:p>
        </p:txBody>
      </p:sp>
      <p:sp>
        <p:nvSpPr>
          <p:cNvPr id="72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979953" y="2431499"/>
            <a:ext cx="1726129" cy="375088"/>
          </a:xfrm>
        </p:spPr>
        <p:txBody>
          <a:bodyPr>
            <a:normAutofit/>
          </a:bodyPr>
          <a:lstStyle/>
          <a:p>
            <a:r>
              <a:rPr lang="en-GB" sz="1200" b="1"/>
              <a:t>May-Jul</a:t>
            </a:r>
          </a:p>
        </p:txBody>
      </p:sp>
      <p:sp>
        <p:nvSpPr>
          <p:cNvPr id="74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1273344" y="3095069"/>
            <a:ext cx="1726129" cy="401129"/>
          </a:xfrm>
        </p:spPr>
        <p:txBody>
          <a:bodyPr>
            <a:normAutofit/>
          </a:bodyPr>
          <a:lstStyle/>
          <a:p>
            <a:r>
              <a:rPr lang="en-GB" sz="1200" b="1"/>
              <a:t>Jan - April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48"/>
          </p:nvPr>
        </p:nvSpPr>
        <p:spPr>
          <a:xfrm>
            <a:off x="836035" y="5316877"/>
            <a:ext cx="2000831" cy="634604"/>
          </a:xfrm>
        </p:spPr>
        <p:txBody>
          <a:bodyPr>
            <a:normAutofit/>
          </a:bodyPr>
          <a:lstStyle/>
          <a:p>
            <a:r>
              <a:rPr lang="en-GB" sz="1800"/>
              <a:t>How to review skills and techniques</a:t>
            </a:r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40"/>
          </p:nvPr>
        </p:nvSpPr>
        <p:spPr>
          <a:xfrm>
            <a:off x="988583" y="2521196"/>
            <a:ext cx="1726129" cy="643196"/>
          </a:xfrm>
        </p:spPr>
        <p:txBody>
          <a:bodyPr>
            <a:normAutofit/>
          </a:bodyPr>
          <a:lstStyle/>
          <a:p>
            <a:r>
              <a:rPr lang="en-GB" sz="1800"/>
              <a:t>Application of skills in Settings</a:t>
            </a:r>
          </a:p>
        </p:txBody>
      </p:sp>
      <p:sp>
        <p:nvSpPr>
          <p:cNvPr id="76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9298550" y="6567520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  <p:sp>
        <p:nvSpPr>
          <p:cNvPr id="34" name="Text Placeholder 27"/>
          <p:cNvSpPr>
            <a:spLocks noGrp="1"/>
          </p:cNvSpPr>
          <p:nvPr>
            <p:ph type="body" sz="quarter" idx="45"/>
          </p:nvPr>
        </p:nvSpPr>
        <p:spPr>
          <a:xfrm>
            <a:off x="1273344" y="5982894"/>
            <a:ext cx="2070495" cy="483839"/>
          </a:xfrm>
        </p:spPr>
        <p:txBody>
          <a:bodyPr>
            <a:normAutofit/>
          </a:bodyPr>
          <a:lstStyle/>
          <a:p>
            <a:r>
              <a:rPr lang="en-GB" sz="1200" b="1"/>
              <a:t>June- July</a:t>
            </a:r>
          </a:p>
        </p:txBody>
      </p:sp>
    </p:spTree>
    <p:extLst>
      <p:ext uri="{BB962C8B-B14F-4D97-AF65-F5344CB8AC3E}">
        <p14:creationId xmlns:p14="http://schemas.microsoft.com/office/powerpoint/2010/main" val="1199823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99" y="119542"/>
            <a:ext cx="2838285" cy="683587"/>
          </a:xfrm>
        </p:spPr>
        <p:txBody>
          <a:bodyPr>
            <a:normAutofit fontScale="90000"/>
          </a:bodyPr>
          <a:lstStyle/>
          <a:p>
            <a:r>
              <a:rPr lang="en-GB"/>
              <a:t>BTEC </a:t>
            </a:r>
            <a:r>
              <a:rPr lang="en-GB" sz="3100"/>
              <a:t>Performing </a:t>
            </a:r>
            <a:br>
              <a:rPr lang="en-GB" sz="3100"/>
            </a:br>
            <a:r>
              <a:rPr lang="en-GB" sz="3100"/>
              <a:t>Arts LEVEL 3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47673" y="1620957"/>
            <a:ext cx="1726129" cy="291597"/>
          </a:xfrm>
        </p:spPr>
        <p:txBody>
          <a:bodyPr/>
          <a:lstStyle/>
          <a:p>
            <a:r>
              <a:rPr lang="en-GB"/>
              <a:t>2019-2021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92051" y="1242386"/>
            <a:ext cx="2782940" cy="378571"/>
          </a:xfrm>
        </p:spPr>
        <p:txBody>
          <a:bodyPr>
            <a:noAutofit/>
          </a:bodyPr>
          <a:lstStyle/>
          <a:p>
            <a:r>
              <a:rPr lang="en-GB" sz="2400" b="1"/>
              <a:t>Dance and Drama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3040138" y="863171"/>
            <a:ext cx="1339138" cy="1044000"/>
          </a:xfrm>
        </p:spPr>
        <p:txBody>
          <a:bodyPr>
            <a:normAutofit/>
          </a:bodyPr>
          <a:lstStyle/>
          <a:p>
            <a:r>
              <a:rPr lang="en-GB"/>
              <a:t>Year 12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5137727" y="120691"/>
            <a:ext cx="2224865" cy="742480"/>
          </a:xfrm>
        </p:spPr>
        <p:txBody>
          <a:bodyPr>
            <a:normAutofit lnSpcReduction="10000"/>
          </a:bodyPr>
          <a:lstStyle/>
          <a:p>
            <a:r>
              <a:rPr lang="en-GB"/>
              <a:t>Investigating contextual factors that influence work of performing arts practitioners.</a:t>
            </a:r>
            <a:endParaRPr lang="en-GB" sz="180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4043317" y="699136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Sep - Oct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4"/>
          </p:nvPr>
        </p:nvSpPr>
        <p:spPr>
          <a:xfrm>
            <a:off x="7694370" y="80131"/>
            <a:ext cx="2340002" cy="723920"/>
          </a:xfrm>
        </p:spPr>
        <p:txBody>
          <a:bodyPr>
            <a:noAutofit/>
          </a:bodyPr>
          <a:lstStyle/>
          <a:p>
            <a:r>
              <a:rPr lang="en-GB"/>
              <a:t>Understand, develop, apply and review acting styles and techniques</a:t>
            </a:r>
            <a:endParaRPr lang="en-GB" sz="180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5"/>
          </p:nvPr>
        </p:nvSpPr>
        <p:spPr>
          <a:xfrm>
            <a:off x="6480985" y="894978"/>
            <a:ext cx="1726129" cy="176047"/>
          </a:xfrm>
        </p:spPr>
        <p:txBody>
          <a:bodyPr>
            <a:normAutofit/>
          </a:bodyPr>
          <a:lstStyle/>
          <a:p>
            <a:r>
              <a:rPr lang="en-GB" sz="1200" b="1"/>
              <a:t>Nov  - Dec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034372" y="989241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7382282" y="2869659"/>
            <a:ext cx="1044000" cy="1044000"/>
          </a:xfrm>
        </p:spPr>
        <p:txBody>
          <a:bodyPr/>
          <a:lstStyle/>
          <a:p>
            <a:r>
              <a:rPr lang="en-GB"/>
              <a:t>Year 13 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43"/>
          </p:nvPr>
        </p:nvSpPr>
        <p:spPr>
          <a:xfrm>
            <a:off x="5902810" y="4241038"/>
            <a:ext cx="2001472" cy="326721"/>
          </a:xfrm>
        </p:spPr>
        <p:txBody>
          <a:bodyPr>
            <a:normAutofit/>
          </a:bodyPr>
          <a:lstStyle/>
          <a:p>
            <a:r>
              <a:rPr lang="en-GB" sz="1200" b="1"/>
              <a:t>Sep- Oct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45"/>
          </p:nvPr>
        </p:nvSpPr>
        <p:spPr>
          <a:xfrm>
            <a:off x="442912" y="4833038"/>
            <a:ext cx="2070495" cy="483839"/>
          </a:xfrm>
        </p:spPr>
        <p:txBody>
          <a:bodyPr>
            <a:normAutofit/>
          </a:bodyPr>
          <a:lstStyle/>
          <a:p>
            <a:r>
              <a:rPr lang="en-GB" sz="1200" b="1"/>
              <a:t>May-July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4612123" y="4430292"/>
            <a:ext cx="1726129" cy="322566"/>
          </a:xfrm>
        </p:spPr>
        <p:txBody>
          <a:bodyPr>
            <a:normAutofit/>
          </a:bodyPr>
          <a:lstStyle/>
          <a:p>
            <a:r>
              <a:rPr lang="en-GB" sz="1200" b="1"/>
              <a:t>Nov-Dec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637750" y="5253126"/>
            <a:ext cx="708251" cy="698355"/>
          </a:xfrm>
        </p:spPr>
        <p:txBody>
          <a:bodyPr>
            <a:normAutofit/>
          </a:bodyPr>
          <a:lstStyle/>
          <a:p>
            <a:r>
              <a:rPr lang="en-GB" sz="1400"/>
              <a:t>???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432940" y="4866359"/>
            <a:ext cx="848416" cy="813694"/>
          </a:xfrm>
        </p:spPr>
        <p:txBody>
          <a:bodyPr/>
          <a:lstStyle/>
          <a:p>
            <a:endParaRPr lang="en-GB"/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8503975" y="4884676"/>
            <a:ext cx="865961" cy="867298"/>
          </a:xfrm>
        </p:spPr>
        <p:txBody>
          <a:bodyPr/>
          <a:lstStyle/>
          <a:p>
            <a:endParaRPr lang="en-GB"/>
          </a:p>
        </p:txBody>
      </p:sp>
      <p:sp>
        <p:nvSpPr>
          <p:cNvPr id="44" name="Text Placeholder 43"/>
          <p:cNvSpPr>
            <a:spLocks noGrp="1"/>
          </p:cNvSpPr>
          <p:nvPr>
            <p:ph type="body" sz="quarter" idx="55"/>
          </p:nvPr>
        </p:nvSpPr>
        <p:spPr>
          <a:xfrm>
            <a:off x="5902810" y="6616370"/>
            <a:ext cx="1726129" cy="248638"/>
          </a:xfrm>
        </p:spPr>
        <p:txBody>
          <a:bodyPr>
            <a:normAutofit/>
          </a:bodyPr>
          <a:lstStyle/>
          <a:p>
            <a:r>
              <a:rPr lang="en-GB" sz="1200" b="1"/>
              <a:t>Sep- Dec</a:t>
            </a:r>
          </a:p>
        </p:txBody>
      </p:sp>
      <p:sp>
        <p:nvSpPr>
          <p:cNvPr id="45" name="Text Placeholder 44"/>
          <p:cNvSpPr>
            <a:spLocks noGrp="1"/>
          </p:cNvSpPr>
          <p:nvPr>
            <p:ph type="body" sz="quarter" idx="58"/>
          </p:nvPr>
        </p:nvSpPr>
        <p:spPr>
          <a:xfrm>
            <a:off x="10398084" y="4611039"/>
            <a:ext cx="1044000" cy="1044000"/>
          </a:xfrm>
        </p:spPr>
        <p:txBody>
          <a:bodyPr/>
          <a:lstStyle/>
          <a:p>
            <a:r>
              <a:rPr lang="en-GB"/>
              <a:t>Exam </a:t>
            </a:r>
          </a:p>
        </p:txBody>
      </p:sp>
      <p:sp>
        <p:nvSpPr>
          <p:cNvPr id="6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9807490" y="3184185"/>
            <a:ext cx="708251" cy="69835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400"/>
              <a:t>PPE ??</a:t>
            </a:r>
          </a:p>
        </p:txBody>
      </p:sp>
      <p:sp>
        <p:nvSpPr>
          <p:cNvPr id="72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10979953" y="2431499"/>
            <a:ext cx="1726129" cy="375088"/>
          </a:xfrm>
        </p:spPr>
        <p:txBody>
          <a:bodyPr>
            <a:normAutofit/>
          </a:bodyPr>
          <a:lstStyle/>
          <a:p>
            <a:r>
              <a:rPr lang="en-GB" sz="1200" b="1"/>
              <a:t>May-Jul</a:t>
            </a:r>
          </a:p>
        </p:txBody>
      </p:sp>
      <p:sp>
        <p:nvSpPr>
          <p:cNvPr id="74" name="Text Placeholder 30"/>
          <p:cNvSpPr>
            <a:spLocks noGrp="1"/>
          </p:cNvSpPr>
          <p:nvPr>
            <p:ph type="body" sz="quarter" idx="41"/>
          </p:nvPr>
        </p:nvSpPr>
        <p:spPr>
          <a:xfrm>
            <a:off x="1273344" y="3095069"/>
            <a:ext cx="1726129" cy="401129"/>
          </a:xfrm>
        </p:spPr>
        <p:txBody>
          <a:bodyPr>
            <a:normAutofit/>
          </a:bodyPr>
          <a:lstStyle/>
          <a:p>
            <a:r>
              <a:rPr lang="en-GB" sz="1200" b="1"/>
              <a:t>Jan - April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48"/>
          </p:nvPr>
        </p:nvSpPr>
        <p:spPr>
          <a:xfrm>
            <a:off x="1110737" y="6343071"/>
            <a:ext cx="1726129" cy="204276"/>
          </a:xfrm>
        </p:spPr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40"/>
          </p:nvPr>
        </p:nvSpPr>
        <p:spPr>
          <a:xfrm>
            <a:off x="460432" y="6017439"/>
            <a:ext cx="1726129" cy="204276"/>
          </a:xfrm>
        </p:spPr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76" name="Text Placeholder 17"/>
          <p:cNvSpPr>
            <a:spLocks noGrp="1"/>
          </p:cNvSpPr>
          <p:nvPr>
            <p:ph type="body" sz="quarter" idx="39"/>
          </p:nvPr>
        </p:nvSpPr>
        <p:spPr>
          <a:xfrm>
            <a:off x="9298550" y="6567520"/>
            <a:ext cx="1726129" cy="346337"/>
          </a:xfrm>
        </p:spPr>
        <p:txBody>
          <a:bodyPr>
            <a:normAutofit/>
          </a:bodyPr>
          <a:lstStyle/>
          <a:p>
            <a:r>
              <a:rPr lang="en-GB" sz="1200" b="1"/>
              <a:t>Jan -April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46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40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48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4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54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745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16411242_Colorful product roadmap timeline_SL_V1.pptx" id="{6D8823AB-3E34-4E8D-AE3C-7D7916AE70B3}" vid="{BC540765-6631-455E-9814-9685D6B351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8e7f4680-ba74-400e-9986-f9541bd51691" xsi:nil="true"/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7" ma:contentTypeDescription="Create a new document." ma:contentTypeScope="" ma:versionID="46c5c062bbdab2382abe4f7a00d2a4e1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78910c7e3dba2b3daa56aaaaf41cf36e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0f5a2eb3-aa35-4d02-9503-ad325e70baee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AB77C9-F236-42C1-829A-F94CF9ADFAB4}">
  <ds:schemaRefs>
    <ds:schemaRef ds:uri="189acabf-49b9-4aac-9cc1-96780c22ec8e"/>
    <ds:schemaRef ds:uri="8e7f4680-ba74-400e-9986-f9541bd5169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108C9D7-2C1D-4257-8B9F-D0D8787BA4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Colorful product roadmap timeline </Template>
  <Application>Microsoft Office PowerPoint</Application>
  <PresentationFormat>Widescreen</PresentationFormat>
  <Slides>6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KEY STAGE 3 Drama and Dance</vt:lpstr>
      <vt:lpstr>KEY STAGE 3 Drama and Dance</vt:lpstr>
      <vt:lpstr>KEY STAGE 3 Drama and Dance</vt:lpstr>
      <vt:lpstr>PowerPoint Presentation</vt:lpstr>
      <vt:lpstr>BTEC Performing  Arts LEVEL 2</vt:lpstr>
      <vt:lpstr>BTEC Performing  Arts LEVEL 3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</cp:revision>
  <dcterms:created xsi:type="dcterms:W3CDTF">2020-02-27T14:41:39Z</dcterms:created>
  <dcterms:modified xsi:type="dcterms:W3CDTF">2024-10-04T14:32:32Z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cwood@kingswoodsecondaryacademy.org</vt:lpwstr>
  </property>
  <property fmtid="{D5CDD505-2E9C-101B-9397-08002B2CF9AE}" pid="7" name="MSIP_Label_71dda7c5-96ca-48e3-9e3a-5c391aea2853_SetDate">
    <vt:lpwstr>2020-02-27T16:33:28.2317857+00:00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  <property fmtid="{D5CDD505-2E9C-101B-9397-08002B2CF9AE}" pid="12" name="MediaServiceImageTags">
    <vt:lpwstr/>
  </property>
</Properties>
</file>