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56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B90B"/>
    <a:srgbClr val="41F828"/>
    <a:srgbClr val="13F00E"/>
    <a:srgbClr val="00CC66"/>
    <a:srgbClr val="00FFFF"/>
    <a:srgbClr val="FFFF99"/>
    <a:srgbClr val="009999"/>
    <a:srgbClr val="0CB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249" autoAdjust="0"/>
  </p:normalViewPr>
  <p:slideViewPr>
    <p:cSldViewPr snapToGrid="0">
      <p:cViewPr varScale="1">
        <p:scale>
          <a:sx n="78" d="100"/>
          <a:sy n="78" d="100"/>
        </p:scale>
        <p:origin x="134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agee" userId="b07384c7-8bff-4746-85e8-e99eef9e0fbe" providerId="ADAL" clId="{04131094-BD5C-4F7D-84B9-5D26E05129CE}"/>
    <pc:docChg chg="mod modMainMaster">
      <pc:chgData name="L Magee" userId="b07384c7-8bff-4746-85e8-e99eef9e0fbe" providerId="ADAL" clId="{04131094-BD5C-4F7D-84B9-5D26E05129CE}" dt="2026-04-12T16:28:00.643" v="1" actId="33475"/>
      <pc:docMkLst>
        <pc:docMk/>
      </pc:docMkLst>
      <pc:sldMasterChg chg="modSp mod">
        <pc:chgData name="L Magee" userId="b07384c7-8bff-4746-85e8-e99eef9e0fbe" providerId="ADAL" clId="{04131094-BD5C-4F7D-84B9-5D26E05129CE}" dt="2026-04-12T16:28:00.640" v="0" actId="33475"/>
        <pc:sldMasterMkLst>
          <pc:docMk/>
          <pc:sldMasterMk cId="3245403226" sldId="2147483672"/>
        </pc:sldMasterMkLst>
        <pc:spChg chg="add mod">
          <ac:chgData name="L Magee" userId="b07384c7-8bff-4746-85e8-e99eef9e0fbe" providerId="ADAL" clId="{04131094-BD5C-4F7D-84B9-5D26E05129CE}" dt="2026-04-12T16:28:00.640" v="0" actId="33475"/>
          <ac:spMkLst>
            <pc:docMk/>
            <pc:sldMasterMk cId="3245403226" sldId="2147483672"/>
            <ac:spMk id="7" creationId="{02809105-19CC-4148-946C-5E0648609398}"/>
          </ac:spMkLst>
        </pc:spChg>
        <pc:spChg chg="add mod">
          <ac:chgData name="L Magee" userId="b07384c7-8bff-4746-85e8-e99eef9e0fbe" providerId="ADAL" clId="{04131094-BD5C-4F7D-84B9-5D26E05129CE}" dt="2026-04-12T16:28:00.640" v="0" actId="33475"/>
          <ac:spMkLst>
            <pc:docMk/>
            <pc:sldMasterMk cId="3245403226" sldId="2147483672"/>
            <ac:spMk id="8" creationId="{15079D18-34F3-45E7-B579-BD49B564DAC6}"/>
          </ac:spMkLst>
        </pc:sp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D0C7-3A4C-43CD-88D7-84D44550C65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D9E53-7D5E-43D9-B409-76571B777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422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1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13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71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6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4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76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021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89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45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47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76048-B9A8-40A5-A8E2-CED020A62A1C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809105-19CC-4148-946C-5E0648609398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079D18-34F3-45E7-B579-BD49B564DAC6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90500" y="6515100"/>
            <a:ext cx="37147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000">
                <a:solidFill>
                  <a:srgbClr val="000000">
                    <a:alpha val="50000"/>
                  </a:srgbClr>
                </a:solidFill>
                <a:latin typeface="Aptos" panose="020B0004020202020204" pitchFamily="34" charset="0"/>
              </a:rPr>
              <a:t>Public</a:t>
            </a:r>
          </a:p>
        </p:txBody>
      </p:sp>
    </p:spTree>
    <p:extLst>
      <p:ext uri="{BB962C8B-B14F-4D97-AF65-F5344CB8AC3E}">
        <p14:creationId xmlns:p14="http://schemas.microsoft.com/office/powerpoint/2010/main" val="324540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023978"/>
              </p:ext>
            </p:extLst>
          </p:nvPr>
        </p:nvGraphicFramePr>
        <p:xfrm>
          <a:off x="0" y="4160"/>
          <a:ext cx="3048000" cy="518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474182"/>
                    </a:ext>
                  </a:extLst>
                </a:gridCol>
              </a:tblGrid>
              <a:tr h="182916"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What is an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Ecosystem?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3999572"/>
                  </a:ext>
                </a:extLst>
              </a:tr>
              <a:tr h="287846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effectLst/>
                        </a:rPr>
                        <a:t>An ecosystem is a system in which organisms interact with each other and with their environment.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71081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12407"/>
              </p:ext>
            </p:extLst>
          </p:nvPr>
        </p:nvGraphicFramePr>
        <p:xfrm>
          <a:off x="9832" y="522320"/>
          <a:ext cx="3049025" cy="1005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5334">
                  <a:extLst>
                    <a:ext uri="{9D8B030D-6E8A-4147-A177-3AD203B41FA5}">
                      <a16:colId xmlns:a16="http://schemas.microsoft.com/office/drawing/2014/main" val="2221631828"/>
                    </a:ext>
                  </a:extLst>
                </a:gridCol>
                <a:gridCol w="440001">
                  <a:extLst>
                    <a:ext uri="{9D8B030D-6E8A-4147-A177-3AD203B41FA5}">
                      <a16:colId xmlns:a16="http://schemas.microsoft.com/office/drawing/2014/main" val="3215367826"/>
                    </a:ext>
                  </a:extLst>
                </a:gridCol>
                <a:gridCol w="2153690">
                  <a:extLst>
                    <a:ext uri="{9D8B030D-6E8A-4147-A177-3AD203B41FA5}">
                      <a16:colId xmlns:a16="http://schemas.microsoft.com/office/drawing/2014/main" val="268876824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Ecosystem’s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Components 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9909086"/>
                  </a:ext>
                </a:extLst>
              </a:tr>
              <a:tr h="119640">
                <a:tc>
                  <a:txBody>
                    <a:bodyPr/>
                    <a:lstStyle/>
                    <a:p>
                      <a:r>
                        <a:rPr lang="en-GB" sz="700" b="1" dirty="0"/>
                        <a:t>Abiotic</a:t>
                      </a:r>
                      <a:r>
                        <a:rPr lang="en-GB" sz="700" b="1" baseline="0" dirty="0"/>
                        <a:t> </a:t>
                      </a:r>
                      <a:endParaRPr lang="en-GB" sz="7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These are </a:t>
                      </a:r>
                      <a:r>
                        <a:rPr lang="en-GB" sz="700" b="1" dirty="0"/>
                        <a:t>non-living</a:t>
                      </a:r>
                      <a:r>
                        <a:rPr lang="en-GB" sz="700" dirty="0"/>
                        <a:t>, such as air, water, heat and rock.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0571556"/>
                  </a:ext>
                </a:extLst>
              </a:tr>
              <a:tr h="119640">
                <a:tc>
                  <a:txBody>
                    <a:bodyPr/>
                    <a:lstStyle/>
                    <a:p>
                      <a:r>
                        <a:rPr lang="en-GB" sz="700" b="1" dirty="0"/>
                        <a:t>Biotic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These are</a:t>
                      </a:r>
                      <a:r>
                        <a:rPr lang="en-GB" sz="700" b="1" dirty="0"/>
                        <a:t> living</a:t>
                      </a:r>
                      <a:r>
                        <a:rPr lang="en-GB" sz="700" dirty="0"/>
                        <a:t>, such as plants, insects, and animals.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5507243"/>
                  </a:ext>
                </a:extLst>
              </a:tr>
              <a:tr h="188006">
                <a:tc rowSpan="2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Flora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 </a:t>
                      </a:r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</a:t>
                      </a: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occurring in a particular region or time.</a:t>
                      </a:r>
                      <a:endParaRPr lang="en-GB" sz="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7294918"/>
                  </a:ext>
                </a:extLst>
              </a:tr>
              <a:tr h="188006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Fauna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 life </a:t>
                      </a: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any particular region or time.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9037303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044445"/>
              </p:ext>
            </p:extLst>
          </p:nvPr>
        </p:nvGraphicFramePr>
        <p:xfrm>
          <a:off x="9320" y="4197517"/>
          <a:ext cx="3048000" cy="624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001498243"/>
                    </a:ext>
                  </a:extLst>
                </a:gridCol>
              </a:tblGrid>
              <a:tr h="176844"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Biomes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6538635"/>
                  </a:ext>
                </a:extLst>
              </a:tr>
              <a:tr h="390669">
                <a:tc>
                  <a:txBody>
                    <a:bodyPr/>
                    <a:lstStyle/>
                    <a:p>
                      <a:r>
                        <a:rPr lang="en-GB" sz="700" dirty="0">
                          <a:effectLst/>
                        </a:rPr>
                        <a:t>A biome is a </a:t>
                      </a:r>
                      <a:r>
                        <a:rPr lang="en-GB" sz="700" b="1" dirty="0">
                          <a:effectLst/>
                        </a:rPr>
                        <a:t>large geographical area of distinctive plant and animal groups</a:t>
                      </a:r>
                      <a:r>
                        <a:rPr lang="en-GB" sz="700" dirty="0">
                          <a:effectLst/>
                        </a:rPr>
                        <a:t>, which are adapted to that particular environment. The climate and geography of a region determines what type of biome can exist in that region. 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775070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" y="4838277"/>
            <a:ext cx="2402958" cy="16695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08" y="2793713"/>
            <a:ext cx="1171492" cy="116532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2" name="Arrow: Bent-Up 21"/>
          <p:cNvSpPr/>
          <p:nvPr/>
        </p:nvSpPr>
        <p:spPr>
          <a:xfrm rot="5400000">
            <a:off x="108993" y="1242852"/>
            <a:ext cx="230069" cy="192025"/>
          </a:xfrm>
          <a:prstGeom prst="bentUp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830364"/>
              </p:ext>
            </p:extLst>
          </p:nvPr>
        </p:nvGraphicFramePr>
        <p:xfrm>
          <a:off x="2231334" y="4822775"/>
          <a:ext cx="825986" cy="202454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48241">
                  <a:extLst>
                    <a:ext uri="{9D8B030D-6E8A-4147-A177-3AD203B41FA5}">
                      <a16:colId xmlns:a16="http://schemas.microsoft.com/office/drawing/2014/main" val="1090137425"/>
                    </a:ext>
                  </a:extLst>
                </a:gridCol>
                <a:gridCol w="577745">
                  <a:extLst>
                    <a:ext uri="{9D8B030D-6E8A-4147-A177-3AD203B41FA5}">
                      <a16:colId xmlns:a16="http://schemas.microsoft.com/office/drawing/2014/main" val="1634449378"/>
                    </a:ext>
                  </a:extLst>
                </a:gridCol>
              </a:tblGrid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Coniferous forest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7370289"/>
                  </a:ext>
                </a:extLst>
              </a:tr>
              <a:tr h="32265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Deciduous forest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375741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41F82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Tropical rainforests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506285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Tundra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86847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Temperate grasslands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2975765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Tropical grasslands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5108274"/>
                  </a:ext>
                </a:extLst>
              </a:tr>
              <a:tr h="241994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Hot deserts.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2350355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9642"/>
              </p:ext>
            </p:extLst>
          </p:nvPr>
        </p:nvGraphicFramePr>
        <p:xfrm>
          <a:off x="9832" y="6500208"/>
          <a:ext cx="2212182" cy="347110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2212182">
                  <a:extLst>
                    <a:ext uri="{9D8B030D-6E8A-4147-A177-3AD203B41FA5}">
                      <a16:colId xmlns:a16="http://schemas.microsoft.com/office/drawing/2014/main" val="554855892"/>
                    </a:ext>
                  </a:extLst>
                </a:gridCol>
              </a:tblGrid>
              <a:tr h="347110">
                <a:tc>
                  <a:txBody>
                    <a:bodyPr/>
                    <a:lstStyle/>
                    <a:p>
                      <a:r>
                        <a:rPr lang="en-GB" sz="700" dirty="0"/>
                        <a:t>The </a:t>
                      </a:r>
                      <a:r>
                        <a:rPr lang="en-GB" sz="700" b="1" dirty="0"/>
                        <a:t>most productive biomes </a:t>
                      </a:r>
                      <a:r>
                        <a:rPr lang="en-GB" sz="700" dirty="0"/>
                        <a:t>– which have the greatest</a:t>
                      </a:r>
                      <a:r>
                        <a:rPr lang="en-GB" sz="700" baseline="0" dirty="0"/>
                        <a:t> biomass- </a:t>
                      </a:r>
                      <a:r>
                        <a:rPr lang="en-GB" sz="700" dirty="0"/>
                        <a:t> grow</a:t>
                      </a:r>
                      <a:r>
                        <a:rPr lang="en-GB" sz="700" baseline="0" dirty="0"/>
                        <a:t> in climates that are </a:t>
                      </a:r>
                      <a:r>
                        <a:rPr lang="en-GB" sz="700" b="1" baseline="0" dirty="0"/>
                        <a:t>hot and wet</a:t>
                      </a:r>
                      <a:r>
                        <a:rPr lang="en-GB" sz="700" baseline="0" dirty="0"/>
                        <a:t>. </a:t>
                      </a:r>
                      <a:endParaRPr lang="en-GB" sz="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94417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2462533"/>
              </p:ext>
            </p:extLst>
          </p:nvPr>
        </p:nvGraphicFramePr>
        <p:xfrm>
          <a:off x="3073469" y="0"/>
          <a:ext cx="6822699" cy="25808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896">
                  <a:extLst>
                    <a:ext uri="{9D8B030D-6E8A-4147-A177-3AD203B41FA5}">
                      <a16:colId xmlns:a16="http://schemas.microsoft.com/office/drawing/2014/main" val="1675728204"/>
                    </a:ext>
                  </a:extLst>
                </a:gridCol>
                <a:gridCol w="1117648">
                  <a:extLst>
                    <a:ext uri="{9D8B030D-6E8A-4147-A177-3AD203B41FA5}">
                      <a16:colId xmlns:a16="http://schemas.microsoft.com/office/drawing/2014/main" val="2201708277"/>
                    </a:ext>
                  </a:extLst>
                </a:gridCol>
                <a:gridCol w="1117648">
                  <a:extLst>
                    <a:ext uri="{9D8B030D-6E8A-4147-A177-3AD203B41FA5}">
                      <a16:colId xmlns:a16="http://schemas.microsoft.com/office/drawing/2014/main" val="3941811737"/>
                    </a:ext>
                  </a:extLst>
                </a:gridCol>
                <a:gridCol w="966999">
                  <a:extLst>
                    <a:ext uri="{9D8B030D-6E8A-4147-A177-3AD203B41FA5}">
                      <a16:colId xmlns:a16="http://schemas.microsoft.com/office/drawing/2014/main" val="887835087"/>
                    </a:ext>
                  </a:extLst>
                </a:gridCol>
                <a:gridCol w="2863508">
                  <a:extLst>
                    <a:ext uri="{9D8B030D-6E8A-4147-A177-3AD203B41FA5}">
                      <a16:colId xmlns:a16="http://schemas.microsoft.com/office/drawing/2014/main" val="2644603159"/>
                    </a:ext>
                  </a:extLst>
                </a:gridCol>
              </a:tblGrid>
              <a:tr h="214511">
                <a:tc gridSpan="5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Biome’s climate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and plants                                                                                                                              Human and Physical influences on ecosystems 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4698368"/>
                  </a:ext>
                </a:extLst>
              </a:tr>
              <a:tr h="223935">
                <a:tc>
                  <a:txBody>
                    <a:bodyPr/>
                    <a:lstStyle/>
                    <a:p>
                      <a:r>
                        <a:rPr lang="en-GB" sz="700" b="1" dirty="0"/>
                        <a:t>Biome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Location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Temperature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Rainfall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rowSpan="7">
                  <a:txBody>
                    <a:bodyPr/>
                    <a:lstStyle/>
                    <a:p>
                      <a:endParaRPr lang="en-GB" sz="7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4543190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Tropical rainforest</a:t>
                      </a:r>
                    </a:p>
                  </a:txBody>
                  <a:tcPr anchor="ctr">
                    <a:solidFill>
                      <a:srgbClr val="41F82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Centred along the Equator.</a:t>
                      </a:r>
                      <a:r>
                        <a:rPr lang="en-GB" sz="700" baseline="0" dirty="0"/>
                        <a:t>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Hot all year (25-30°C)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Very high (over 200mm/year)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034960"/>
                  </a:ext>
                </a:extLst>
              </a:tr>
              <a:tr h="328526">
                <a:tc>
                  <a:txBody>
                    <a:bodyPr/>
                    <a:lstStyle/>
                    <a:p>
                      <a:r>
                        <a:rPr lang="en-GB" sz="700" b="1" dirty="0"/>
                        <a:t>Tropical grasslands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Between latitudes</a:t>
                      </a:r>
                      <a:r>
                        <a:rPr lang="en-GB" sz="700" baseline="0" dirty="0"/>
                        <a:t> 5</a:t>
                      </a:r>
                      <a:r>
                        <a:rPr lang="en-GB" sz="700" dirty="0"/>
                        <a:t>°-</a:t>
                      </a:r>
                      <a:r>
                        <a:rPr lang="en-GB" sz="700" baseline="0" dirty="0"/>
                        <a:t> </a:t>
                      </a:r>
                      <a:r>
                        <a:rPr lang="en-GB" sz="700" dirty="0"/>
                        <a:t>30° north</a:t>
                      </a:r>
                      <a:r>
                        <a:rPr lang="en-GB" sz="700" baseline="0" dirty="0"/>
                        <a:t> &amp; south of Equator.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all year (20-30°C)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Wet + dry season (500-1500mm/year)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9718243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Hot desert</a:t>
                      </a:r>
                    </a:p>
                    <a:p>
                      <a:endParaRPr lang="en-GB" sz="700" b="1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Found</a:t>
                      </a:r>
                      <a:r>
                        <a:rPr lang="en-GB" sz="700" baseline="0" dirty="0"/>
                        <a:t> along the tropics of Cancer and Capricorn.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Hot by day (over 30°C) Cold by 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Very low (below 300mm/year)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543521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Temperate forest</a:t>
                      </a:r>
                    </a:p>
                  </a:txBody>
                  <a:tcPr anchor="ctr"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Between latitudes 40°-60°</a:t>
                      </a:r>
                      <a:r>
                        <a:rPr lang="en-GB" sz="700" baseline="0" dirty="0"/>
                        <a:t> north of Equator.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summers +</a:t>
                      </a:r>
                      <a:r>
                        <a:rPr lang="en-GB" sz="700" baseline="0" dirty="0"/>
                        <a:t> mild winters (5-20</a:t>
                      </a:r>
                      <a:r>
                        <a:rPr lang="en-GB" sz="700" dirty="0"/>
                        <a:t>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Variable rainfall (500-1500m</a:t>
                      </a:r>
                      <a:r>
                        <a:rPr lang="en-GB" sz="700" baseline="0" dirty="0"/>
                        <a:t> /year) </a:t>
                      </a:r>
                      <a:endParaRPr lang="en-GB" sz="7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6428185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Tundra </a:t>
                      </a:r>
                    </a:p>
                    <a:p>
                      <a:endParaRPr lang="en-GB" sz="700" b="1" dirty="0"/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Far Latitudes</a:t>
                      </a:r>
                      <a:r>
                        <a:rPr lang="en-GB" sz="700" baseline="0" dirty="0"/>
                        <a:t> of </a:t>
                      </a:r>
                      <a:r>
                        <a:rPr lang="en-GB" sz="700" dirty="0"/>
                        <a:t>65° north and south of Equator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Cold winter + cool summers (below 10°C)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Low rainfall (below 500mm/ year)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1256060"/>
                  </a:ext>
                </a:extLst>
              </a:tr>
              <a:tr h="413700">
                <a:tc>
                  <a:txBody>
                    <a:bodyPr/>
                    <a:lstStyle/>
                    <a:p>
                      <a:r>
                        <a:rPr lang="en-GB" sz="700" b="1" dirty="0"/>
                        <a:t>Coral Reefs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Found within 30° north – south of Equator</a:t>
                      </a:r>
                      <a:r>
                        <a:rPr lang="en-GB" sz="700" baseline="0" dirty="0"/>
                        <a:t> in tropical waters.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water all year round with temperatures of 18°C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Wet + dry seasons. Rainfall varies greatly</a:t>
                      </a:r>
                      <a:r>
                        <a:rPr lang="en-GB" sz="700" baseline="0" dirty="0"/>
                        <a:t> </a:t>
                      </a:r>
                      <a:r>
                        <a:rPr lang="en-GB" sz="700" dirty="0"/>
                        <a:t>due to location.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4138023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36314"/>
              </p:ext>
            </p:extLst>
          </p:nvPr>
        </p:nvGraphicFramePr>
        <p:xfrm>
          <a:off x="19149" y="2618227"/>
          <a:ext cx="3038171" cy="15713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4519">
                  <a:extLst>
                    <a:ext uri="{9D8B030D-6E8A-4147-A177-3AD203B41FA5}">
                      <a16:colId xmlns:a16="http://schemas.microsoft.com/office/drawing/2014/main" val="3319308548"/>
                    </a:ext>
                  </a:extLst>
                </a:gridCol>
                <a:gridCol w="1378061">
                  <a:extLst>
                    <a:ext uri="{9D8B030D-6E8A-4147-A177-3AD203B41FA5}">
                      <a16:colId xmlns:a16="http://schemas.microsoft.com/office/drawing/2014/main" val="3309033902"/>
                    </a:ext>
                  </a:extLst>
                </a:gridCol>
                <a:gridCol w="1155591">
                  <a:extLst>
                    <a:ext uri="{9D8B030D-6E8A-4147-A177-3AD203B41FA5}">
                      <a16:colId xmlns:a16="http://schemas.microsoft.com/office/drawing/2014/main" val="1718415096"/>
                    </a:ext>
                  </a:extLst>
                </a:gridCol>
              </a:tblGrid>
              <a:tr h="202250">
                <a:tc gridSpan="3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Nutrient cycle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3887969"/>
                  </a:ext>
                </a:extLst>
              </a:tr>
              <a:tr h="637867"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Plants take in </a:t>
                      </a:r>
                      <a:r>
                        <a:rPr lang="en-GB" sz="700" b="1" dirty="0"/>
                        <a:t>nutrients</a:t>
                      </a:r>
                      <a:r>
                        <a:rPr lang="en-GB" sz="700" dirty="0"/>
                        <a:t> to build into new organic matter. Nutrients are taken up when animals eat plants and then returned to the soil when animals die and the body is broken down by</a:t>
                      </a:r>
                      <a:r>
                        <a:rPr lang="en-GB" sz="700" b="1" dirty="0"/>
                        <a:t> decomposers</a:t>
                      </a:r>
                      <a:r>
                        <a:rPr lang="en-GB" sz="700" dirty="0"/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572559"/>
                  </a:ext>
                </a:extLst>
              </a:tr>
              <a:tr h="420059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Litter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This is the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surface layer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of vegetation, which over time breaks down to become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humus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3169525"/>
                  </a:ext>
                </a:extLst>
              </a:tr>
              <a:tr h="311154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Biomass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The total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mass of living organisms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 per unit area.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6336403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96" y="2792019"/>
            <a:ext cx="1459112" cy="1405081"/>
          </a:xfrm>
          <a:prstGeom prst="rect">
            <a:avLst/>
          </a:prstGeom>
        </p:spPr>
      </p:pic>
      <p:pic>
        <p:nvPicPr>
          <p:cNvPr id="33" name="Picture 7" descr="whemap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" t="1349" r="1198" b="3856"/>
          <a:stretch>
            <a:fillRect/>
          </a:stretch>
        </p:blipFill>
        <p:spPr bwMode="auto">
          <a:xfrm>
            <a:off x="3080439" y="4757869"/>
            <a:ext cx="1593712" cy="1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318691"/>
              </p:ext>
            </p:extLst>
          </p:nvPr>
        </p:nvGraphicFramePr>
        <p:xfrm>
          <a:off x="4711386" y="4745287"/>
          <a:ext cx="1876853" cy="115565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76853">
                  <a:extLst>
                    <a:ext uri="{9D8B030D-6E8A-4147-A177-3AD203B41FA5}">
                      <a16:colId xmlns:a16="http://schemas.microsoft.com/office/drawing/2014/main" val="2267236438"/>
                    </a:ext>
                  </a:extLst>
                </a:gridCol>
              </a:tblGrid>
              <a:tr h="202667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Distribution of Tropical Rainforests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720045"/>
                  </a:ext>
                </a:extLst>
              </a:tr>
              <a:tr h="952990">
                <a:tc>
                  <a:txBody>
                    <a:bodyPr/>
                    <a:lstStyle/>
                    <a:p>
                      <a:r>
                        <a:rPr lang="en-GB" sz="700" dirty="0"/>
                        <a:t>Tropical rainforests are </a:t>
                      </a:r>
                      <a:r>
                        <a:rPr lang="en-GB" sz="700" b="1" dirty="0"/>
                        <a:t>centred along the Equator</a:t>
                      </a:r>
                      <a:r>
                        <a:rPr lang="en-GB" sz="700" dirty="0"/>
                        <a:t> between the Tropic of Cancer and Capricorn. Rainforests can be found in South America, central Africa and South-East Asia. </a:t>
                      </a:r>
                      <a:r>
                        <a:rPr lang="en-GB" sz="700" b="1" dirty="0"/>
                        <a:t>The Amazon </a:t>
                      </a:r>
                      <a:r>
                        <a:rPr lang="en-GB" sz="700" dirty="0"/>
                        <a:t>is the world’s largest</a:t>
                      </a:r>
                      <a:r>
                        <a:rPr lang="en-GB" sz="700" baseline="0" dirty="0"/>
                        <a:t> rainforest and takes up the majority of northern South America, encompassing countries such as Brazil and Peru.</a:t>
                      </a:r>
                      <a:endParaRPr lang="en-GB" sz="7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242797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402170"/>
              </p:ext>
            </p:extLst>
          </p:nvPr>
        </p:nvGraphicFramePr>
        <p:xfrm>
          <a:off x="5767407" y="5916271"/>
          <a:ext cx="2603198" cy="9233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03198">
                  <a:extLst>
                    <a:ext uri="{9D8B030D-6E8A-4147-A177-3AD203B41FA5}">
                      <a16:colId xmlns:a16="http://schemas.microsoft.com/office/drawing/2014/main" val="2267236438"/>
                    </a:ext>
                  </a:extLst>
                </a:gridCol>
              </a:tblGrid>
              <a:tr h="203446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Climate of Tropical Rainforests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720045"/>
                  </a:ext>
                </a:extLst>
              </a:tr>
              <a:tr h="719888">
                <a:tc>
                  <a:txBody>
                    <a:bodyPr/>
                    <a:lstStyle/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Evening temperatures rarely fall below</a:t>
                      </a:r>
                      <a:r>
                        <a:rPr lang="en-GB" sz="800" b="1" dirty="0"/>
                        <a:t> 22°C.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Due to the </a:t>
                      </a:r>
                      <a:r>
                        <a:rPr lang="en-GB" sz="800" b="1" dirty="0"/>
                        <a:t>presence of clouds</a:t>
                      </a:r>
                      <a:r>
                        <a:rPr lang="en-GB" sz="800" dirty="0"/>
                        <a:t>,</a:t>
                      </a:r>
                      <a:r>
                        <a:rPr lang="en-GB" sz="800" baseline="0" dirty="0"/>
                        <a:t> t</a:t>
                      </a:r>
                      <a:r>
                        <a:rPr lang="en-GB" sz="800" dirty="0"/>
                        <a:t>emperatures rarely rise above </a:t>
                      </a:r>
                      <a:r>
                        <a:rPr lang="en-GB" sz="800" b="1" dirty="0"/>
                        <a:t>32°C</a:t>
                      </a:r>
                      <a:r>
                        <a:rPr lang="en-GB" sz="800" dirty="0"/>
                        <a:t>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Most afternoons have heavy showers.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At night with no clouds insulating, temperature drops.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4242797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224225"/>
              </p:ext>
            </p:extLst>
          </p:nvPr>
        </p:nvGraphicFramePr>
        <p:xfrm>
          <a:off x="3080893" y="5909965"/>
          <a:ext cx="2649281" cy="929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49281">
                  <a:extLst>
                    <a:ext uri="{9D8B030D-6E8A-4147-A177-3AD203B41FA5}">
                      <a16:colId xmlns:a16="http://schemas.microsoft.com/office/drawing/2014/main" val="3296507065"/>
                    </a:ext>
                  </a:extLst>
                </a:gridCol>
              </a:tblGrid>
              <a:tr h="194626">
                <a:tc>
                  <a:txBody>
                    <a:bodyPr/>
                    <a:lstStyle/>
                    <a:p>
                      <a:r>
                        <a:rPr lang="en-GB" sz="700" kern="1200" dirty="0">
                          <a:solidFill>
                            <a:schemeClr val="tx1"/>
                          </a:solidFill>
                          <a:effectLst/>
                        </a:rPr>
                        <a:t>Rainforest nutrient cycle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123155"/>
                  </a:ext>
                </a:extLst>
              </a:tr>
              <a:tr h="718618">
                <a:tc>
                  <a:txBody>
                    <a:bodyPr/>
                    <a:lstStyle/>
                    <a:p>
                      <a:r>
                        <a:rPr lang="en-GB" sz="700" kern="1200" dirty="0">
                          <a:effectLst/>
                        </a:rPr>
                        <a:t>The </a:t>
                      </a:r>
                      <a:r>
                        <a:rPr lang="en-GB" sz="700" b="1" kern="1200" dirty="0">
                          <a:effectLst/>
                        </a:rPr>
                        <a:t>hot, damp conditions </a:t>
                      </a:r>
                      <a:r>
                        <a:rPr lang="en-GB" sz="700" kern="1200" dirty="0">
                          <a:effectLst/>
                        </a:rPr>
                        <a:t>on the forest floor allow for the </a:t>
                      </a:r>
                      <a:r>
                        <a:rPr lang="en-GB" sz="700" b="1" kern="1200" dirty="0">
                          <a:effectLst/>
                        </a:rPr>
                        <a:t>rapid decomposition </a:t>
                      </a:r>
                      <a:r>
                        <a:rPr lang="en-GB" sz="700" kern="1200" dirty="0">
                          <a:effectLst/>
                        </a:rPr>
                        <a:t>of dead plant material. This provides plentiful nutrients that are easily absorbed by plant roots. However, as these nutrients are in high demand from the many fast-growing plants, they do not remain in the soil for long and stay close to the surface. If vegetation is removed, the soils quickly become </a:t>
                      </a:r>
                      <a:r>
                        <a:rPr lang="en-GB" sz="700" b="1" kern="1200" dirty="0">
                          <a:effectLst/>
                        </a:rPr>
                        <a:t>infertile</a:t>
                      </a:r>
                      <a:r>
                        <a:rPr lang="en-GB" sz="700" kern="1200" dirty="0">
                          <a:effectLst/>
                        </a:rPr>
                        <a:t>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852395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5458"/>
              </p:ext>
            </p:extLst>
          </p:nvPr>
        </p:nvGraphicFramePr>
        <p:xfrm>
          <a:off x="7429213" y="4715671"/>
          <a:ext cx="2457638" cy="1203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34607">
                  <a:extLst>
                    <a:ext uri="{9D8B030D-6E8A-4147-A177-3AD203B41FA5}">
                      <a16:colId xmlns:a16="http://schemas.microsoft.com/office/drawing/2014/main" val="2700391838"/>
                    </a:ext>
                  </a:extLst>
                </a:gridCol>
                <a:gridCol w="1823031">
                  <a:extLst>
                    <a:ext uri="{9D8B030D-6E8A-4147-A177-3AD203B41FA5}">
                      <a16:colId xmlns:a16="http://schemas.microsoft.com/office/drawing/2014/main" val="736635396"/>
                    </a:ext>
                  </a:extLst>
                </a:gridCol>
              </a:tblGrid>
              <a:tr h="151941">
                <a:tc gridSpan="2"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Layers of the Rainforest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ECF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198713"/>
                  </a:ext>
                </a:extLst>
              </a:tr>
              <a:tr h="151941">
                <a:tc>
                  <a:txBody>
                    <a:bodyPr/>
                    <a:lstStyle/>
                    <a:p>
                      <a:r>
                        <a:rPr lang="en-GB" sz="700" b="1" dirty="0"/>
                        <a:t>Emergent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Highest layer</a:t>
                      </a:r>
                      <a:r>
                        <a:rPr lang="en-GB" sz="700" baseline="0" dirty="0"/>
                        <a:t> with trees reaching </a:t>
                      </a:r>
                      <a:r>
                        <a:rPr lang="en-GB" sz="700" b="1" dirty="0"/>
                        <a:t>50 metres.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1051613"/>
                  </a:ext>
                </a:extLst>
              </a:tr>
              <a:tr h="233755">
                <a:tc>
                  <a:txBody>
                    <a:bodyPr/>
                    <a:lstStyle/>
                    <a:p>
                      <a:r>
                        <a:rPr lang="en-GB" sz="700" b="1" dirty="0"/>
                        <a:t>Canopy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80%</a:t>
                      </a:r>
                      <a:r>
                        <a:rPr lang="en-GB" sz="700" baseline="0" dirty="0"/>
                        <a:t> of</a:t>
                      </a:r>
                      <a:r>
                        <a:rPr lang="en-GB" sz="700" dirty="0"/>
                        <a:t> life</a:t>
                      </a:r>
                      <a:r>
                        <a:rPr lang="en-GB" sz="700" baseline="0" dirty="0"/>
                        <a:t> is found here as It receives </a:t>
                      </a:r>
                      <a:r>
                        <a:rPr lang="en-GB" sz="700" b="1" baseline="0" dirty="0"/>
                        <a:t>most of the sunlight and rainfall.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257054"/>
                  </a:ext>
                </a:extLst>
              </a:tr>
              <a:tr h="151941">
                <a:tc>
                  <a:txBody>
                    <a:bodyPr/>
                    <a:lstStyle/>
                    <a:p>
                      <a:r>
                        <a:rPr lang="en-GB" sz="700" b="1" dirty="0"/>
                        <a:t>U-Canopy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Consists</a:t>
                      </a:r>
                      <a:r>
                        <a:rPr lang="en-GB" sz="700" baseline="0" dirty="0"/>
                        <a:t> of trees that reach </a:t>
                      </a:r>
                      <a:r>
                        <a:rPr lang="en-GB" sz="700" b="1" baseline="0" dirty="0"/>
                        <a:t>20 metres high.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4546467"/>
                  </a:ext>
                </a:extLst>
              </a:tr>
              <a:tr h="233755">
                <a:tc>
                  <a:txBody>
                    <a:bodyPr/>
                    <a:lstStyle/>
                    <a:p>
                      <a:r>
                        <a:rPr lang="en-GB" sz="700" b="1" dirty="0"/>
                        <a:t>Shrub Layer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Lowest layer with </a:t>
                      </a:r>
                      <a:r>
                        <a:rPr lang="en-GB" sz="700" b="1" dirty="0"/>
                        <a:t>small</a:t>
                      </a:r>
                      <a:r>
                        <a:rPr lang="en-GB" sz="700" b="1" baseline="0" dirty="0"/>
                        <a:t> trees </a:t>
                      </a:r>
                      <a:r>
                        <a:rPr lang="en-GB" sz="700" baseline="0" dirty="0"/>
                        <a:t>that have adapted to living in the </a:t>
                      </a:r>
                      <a:r>
                        <a:rPr lang="en-GB" sz="700" b="1" baseline="0" dirty="0"/>
                        <a:t>shade.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5062272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446849"/>
              </p:ext>
            </p:extLst>
          </p:nvPr>
        </p:nvGraphicFramePr>
        <p:xfrm>
          <a:off x="3073754" y="3500800"/>
          <a:ext cx="3511640" cy="548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11640">
                  <a:extLst>
                    <a:ext uri="{9D8B030D-6E8A-4147-A177-3AD203B41FA5}">
                      <a16:colId xmlns:a16="http://schemas.microsoft.com/office/drawing/2014/main" val="4280047058"/>
                    </a:ext>
                  </a:extLst>
                </a:gridCol>
              </a:tblGrid>
              <a:tr h="11945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Tropical Rainforest Biome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542921"/>
                  </a:ext>
                </a:extLst>
              </a:tr>
              <a:tr h="11945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Tropical rainforest cover about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2 per cent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of the Earth’s surface yet they are home to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over half of the world’s plant and animals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. 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3060192"/>
                  </a:ext>
                </a:extLst>
              </a:tr>
            </a:tbl>
          </a:graphicData>
        </a:graphic>
      </p:graphicFrame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77"/>
          <a:stretch/>
        </p:blipFill>
        <p:spPr>
          <a:xfrm>
            <a:off x="8407838" y="5919631"/>
            <a:ext cx="1459115" cy="93673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40"/>
          <a:stretch/>
        </p:blipFill>
        <p:spPr>
          <a:xfrm>
            <a:off x="6611358" y="4763928"/>
            <a:ext cx="794737" cy="1144679"/>
          </a:xfrm>
          <a:prstGeom prst="rect">
            <a:avLst/>
          </a:prstGeom>
        </p:spPr>
      </p:pic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FABBF640-EF0C-48D2-9505-4C203A8B5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994245"/>
              </p:ext>
            </p:extLst>
          </p:nvPr>
        </p:nvGraphicFramePr>
        <p:xfrm>
          <a:off x="1585733" y="1555583"/>
          <a:ext cx="1460600" cy="1036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60600">
                  <a:extLst>
                    <a:ext uri="{9D8B030D-6E8A-4147-A177-3AD203B41FA5}">
                      <a16:colId xmlns:a16="http://schemas.microsoft.com/office/drawing/2014/main" val="1844453886"/>
                    </a:ext>
                  </a:extLst>
                </a:gridCol>
              </a:tblGrid>
              <a:tr h="176896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Food</a:t>
                      </a: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 Web and Chains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6597396"/>
                  </a:ext>
                </a:extLst>
              </a:tr>
              <a:tr h="636826">
                <a:tc>
                  <a:txBody>
                    <a:bodyPr/>
                    <a:lstStyle/>
                    <a:p>
                      <a:r>
                        <a:rPr lang="en-GB" sz="700" b="0" dirty="0"/>
                        <a:t>Simple </a:t>
                      </a:r>
                      <a:r>
                        <a:rPr lang="en-GB" sz="700" b="1" dirty="0"/>
                        <a:t>food chains</a:t>
                      </a:r>
                      <a:r>
                        <a:rPr lang="en-GB" sz="700" b="1" baseline="0" dirty="0"/>
                        <a:t> </a:t>
                      </a:r>
                      <a:r>
                        <a:rPr lang="en-GB" sz="700" b="0" baseline="0" dirty="0"/>
                        <a:t>are useful in explaining the basic principles behind ecosystems. They show only one species at a particular trophic level. </a:t>
                      </a:r>
                      <a:r>
                        <a:rPr lang="en-GB" sz="700" b="1" baseline="0" dirty="0"/>
                        <a:t>Food webs </a:t>
                      </a:r>
                      <a:r>
                        <a:rPr lang="en-GB" sz="700" b="0" baseline="0" dirty="0"/>
                        <a:t>however consists of a network of many food chains interconnected together.</a:t>
                      </a:r>
                      <a:endParaRPr lang="en-GB" sz="700" b="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109033"/>
                  </a:ext>
                </a:extLst>
              </a:tr>
            </a:tbl>
          </a:graphicData>
        </a:graphic>
      </p:graphicFrame>
      <p:pic>
        <p:nvPicPr>
          <p:cNvPr id="32" name="Picture 31">
            <a:extLst>
              <a:ext uri="{FF2B5EF4-FFF2-40B4-BE49-F238E27FC236}">
                <a16:creationId xmlns:a16="http://schemas.microsoft.com/office/drawing/2014/main" id="{E22BD7FF-40D4-4CDC-95D7-F1F1CA18BE3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29"/>
          <a:stretch/>
        </p:blipFill>
        <p:spPr>
          <a:xfrm>
            <a:off x="27682" y="1555583"/>
            <a:ext cx="1548733" cy="1036320"/>
          </a:xfrm>
          <a:prstGeom prst="rect">
            <a:avLst/>
          </a:prstGeom>
        </p:spPr>
      </p:pic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BE8E23D2-1431-403F-BE6A-0E43F27680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708376"/>
              </p:ext>
            </p:extLst>
          </p:nvPr>
        </p:nvGraphicFramePr>
        <p:xfrm>
          <a:off x="6611358" y="2615001"/>
          <a:ext cx="3275493" cy="2133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81951">
                  <a:extLst>
                    <a:ext uri="{9D8B030D-6E8A-4147-A177-3AD203B41FA5}">
                      <a16:colId xmlns:a16="http://schemas.microsoft.com/office/drawing/2014/main" val="2147194815"/>
                    </a:ext>
                  </a:extLst>
                </a:gridCol>
                <a:gridCol w="1637844">
                  <a:extLst>
                    <a:ext uri="{9D8B030D-6E8A-4147-A177-3AD203B41FA5}">
                      <a16:colId xmlns:a16="http://schemas.microsoft.com/office/drawing/2014/main" val="3796763029"/>
                    </a:ext>
                  </a:extLst>
                </a:gridCol>
                <a:gridCol w="1055698">
                  <a:extLst>
                    <a:ext uri="{9D8B030D-6E8A-4147-A177-3AD203B41FA5}">
                      <a16:colId xmlns:a16="http://schemas.microsoft.com/office/drawing/2014/main" val="284533216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CASE STUDY: UK Ecosystem: Epping Forest, Essex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9907314"/>
                  </a:ext>
                </a:extLst>
              </a:tr>
              <a:tr h="185647">
                <a:tc gridSpan="3"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This is a typical English lowland deciduous woodland.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70% of the area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is designated as 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Site of Special Scientific Interest (SSI)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for its biological interest, with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66 % 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designated as 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Special Area of Conservation (SAC).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474324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Components &amp; Interrelationships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660525"/>
                  </a:ext>
                </a:extLst>
              </a:tr>
              <a:tr h="185647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Flowering plants 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(producers) such as bluebells store nutrients to be eaten by consumers later. 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Epping has been managed for centuries. - Currently now used for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recreation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 and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conservation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Visitors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pick fruit 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and berries, helping to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disperse seeds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Trees cut down to encourage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new growth for timber.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1572964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Broad tree leaves grow quickly to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maximise photosynthesis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116540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Trees shed leaves to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conserve energy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due to sunlight hours decreasing.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507096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Winter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Bacteria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decompose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 the leaf litter, releasing the nutrients into the soil.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baseline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191238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4BF94C29-7EBA-4C98-9115-AF3A66CF33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978133"/>
              </p:ext>
            </p:extLst>
          </p:nvPr>
        </p:nvGraphicFramePr>
        <p:xfrm>
          <a:off x="3066867" y="4065706"/>
          <a:ext cx="3511639" cy="670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11639">
                  <a:extLst>
                    <a:ext uri="{9D8B030D-6E8A-4147-A177-3AD203B41FA5}">
                      <a16:colId xmlns:a16="http://schemas.microsoft.com/office/drawing/2014/main" val="1884857248"/>
                    </a:ext>
                  </a:extLst>
                </a:gridCol>
              </a:tblGrid>
              <a:tr h="19556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Interdependence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in the rainforest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2584275"/>
                  </a:ext>
                </a:extLst>
              </a:tr>
              <a:tr h="30086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A rainforest works through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interdependence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. This is where the plants and animals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depend on each other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for survival. If one component changes, there can be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serious knock-up effects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for the entire ecosystem.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9084191"/>
                  </a:ext>
                </a:extLst>
              </a:tr>
            </a:tbl>
          </a:graphicData>
        </a:graphic>
      </p:graphicFrame>
      <p:pic>
        <p:nvPicPr>
          <p:cNvPr id="45" name="Picture 44">
            <a:extLst>
              <a:ext uri="{FF2B5EF4-FFF2-40B4-BE49-F238E27FC236}">
                <a16:creationId xmlns:a16="http://schemas.microsoft.com/office/drawing/2014/main" id="{6BE0676C-B5F6-45E0-AD52-C5E5FBFD958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0399">
            <a:off x="9417534" y="2555899"/>
            <a:ext cx="387229" cy="2450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03F1363-F78A-44EB-8926-3B41E77E632C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475" y="3457182"/>
            <a:ext cx="400146" cy="400146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4F38F9D-D397-46C0-43DD-8849F85909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0172" y="2608415"/>
            <a:ext cx="3455303" cy="839746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kern="100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KS3 Knowledge Organiser – Ecosystems and TRFs</a:t>
            </a:r>
            <a:endParaRPr lang="en-GB" sz="1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B0D0C3-C6A9-5AB4-3286-9D31A566A04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066867" y="2971687"/>
            <a:ext cx="843137" cy="502794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C36F0F9-6DDF-0A43-C532-F610535A6A4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26"/>
          <a:stretch/>
        </p:blipFill>
        <p:spPr bwMode="auto">
          <a:xfrm>
            <a:off x="5718183" y="2971687"/>
            <a:ext cx="823415" cy="52490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55A291-C54A-DB05-F53C-F25CC8D55E97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9802" t="35046" r="25668" b="17259"/>
          <a:stretch/>
        </p:blipFill>
        <p:spPr>
          <a:xfrm>
            <a:off x="7102549" y="313064"/>
            <a:ext cx="2764404" cy="214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25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8" ma:contentTypeDescription="Create a new document." ma:contentTypeScope="" ma:versionID="fc2e473e99f800b653dab071b9d6fe22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00ab6e01a98f913f8009e6ace56ba74d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854d057-d798-4cb1-9bcd-ada7f61cbbbd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  <SharedWithUsers xmlns="189acabf-49b9-4aac-9cc1-96780c22ec8e">
      <UserInfo>
        <DisplayName/>
        <AccountId xsi:nil="true"/>
        <AccountType/>
      </UserInfo>
    </SharedWithUsers>
    <MediaLengthInSeconds xmlns="8e7f4680-ba74-400e-9986-f9541bd51691" xsi:nil="true"/>
  </documentManagement>
</p:properties>
</file>

<file path=customXml/itemProps1.xml><?xml version="1.0" encoding="utf-8"?>
<ds:datastoreItem xmlns:ds="http://schemas.openxmlformats.org/officeDocument/2006/customXml" ds:itemID="{5FFF17CA-5758-4CC3-BC5E-273AA6B77CF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B1D0B8-9981-4B80-B707-6FEDF89128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7f4680-ba74-400e-9986-f9541bd51691"/>
    <ds:schemaRef ds:uri="189acabf-49b9-4aac-9cc1-96780c22ec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07323E-B3B8-4EBF-8155-0CD65F0D52B5}">
  <ds:schemaRefs>
    <ds:schemaRef ds:uri="http://schemas.microsoft.com/office/2006/metadata/properties"/>
    <ds:schemaRef ds:uri="http://schemas.microsoft.com/office/infopath/2007/PartnerControls"/>
    <ds:schemaRef ds:uri="8e7f4680-ba74-400e-9986-f9541bd51691"/>
    <ds:schemaRef ds:uri="189acabf-49b9-4aac-9cc1-96780c22ec8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4238</TotalTime>
  <Words>917</Words>
  <Application>Microsoft Office PowerPoint</Application>
  <PresentationFormat>A4 Paper (210x297 mm)</PresentationFormat>
  <Paragraphs>96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L Magee</cp:lastModifiedBy>
  <cp:revision>111</cp:revision>
  <dcterms:created xsi:type="dcterms:W3CDTF">2016-09-01T12:17:10Z</dcterms:created>
  <dcterms:modified xsi:type="dcterms:W3CDTF">2026-04-12T16:28:05Z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0x010100505C397B0DBDDF4EB7540FEC25494737</vt:lpwstr>
  </property>
  <property fmtid="{D5CDD505-2E9C-101B-9397-08002B2CF9AE}" pid="3" name="Order">
    <vt:r8>2234200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  <property fmtid="{D5CDD505-2E9C-101B-9397-08002B2CF9AE}" pid="11" name="MSIP_Label_b3e3b5ea-4b98-4e48-b5c9-b587d8d98a9b_Enabled">
    <vt:lpwstr>true</vt:lpwstr>
  </property>
  <property fmtid="{D5CDD505-2E9C-101B-9397-08002B2CF9AE}" pid="12" name="MSIP_Label_b3e3b5ea-4b98-4e48-b5c9-b587d8d98a9b_SetDate">
    <vt:lpwstr>2026-04-12T16:28:00Z</vt:lpwstr>
  </property>
  <property fmtid="{D5CDD505-2E9C-101B-9397-08002B2CF9AE}" pid="13" name="MSIP_Label_b3e3b5ea-4b98-4e48-b5c9-b587d8d98a9b_Method">
    <vt:lpwstr>Privileged</vt:lpwstr>
  </property>
  <property fmtid="{D5CDD505-2E9C-101B-9397-08002B2CF9AE}" pid="14" name="MSIP_Label_b3e3b5ea-4b98-4e48-b5c9-b587d8d98a9b_Name">
    <vt:lpwstr>b3e3b5ea-4b98-4e48-b5c9-b587d8d98a9b</vt:lpwstr>
  </property>
  <property fmtid="{D5CDD505-2E9C-101B-9397-08002B2CF9AE}" pid="15" name="MSIP_Label_b3e3b5ea-4b98-4e48-b5c9-b587d8d98a9b_SiteId">
    <vt:lpwstr>a091745a-b7d8-4d7a-b2a6-1359053d4510</vt:lpwstr>
  </property>
  <property fmtid="{D5CDD505-2E9C-101B-9397-08002B2CF9AE}" pid="16" name="MSIP_Label_b3e3b5ea-4b98-4e48-b5c9-b587d8d98a9b_ActionId">
    <vt:lpwstr>31a35caf-9905-4910-956e-3ffb5a9a164b</vt:lpwstr>
  </property>
  <property fmtid="{D5CDD505-2E9C-101B-9397-08002B2CF9AE}" pid="17" name="MSIP_Label_b3e3b5ea-4b98-4e48-b5c9-b587d8d98a9b_ContentBits">
    <vt:lpwstr>3</vt:lpwstr>
  </property>
  <property fmtid="{D5CDD505-2E9C-101B-9397-08002B2CF9AE}" pid="18" name="MSIP_Label_b3e3b5ea-4b98-4e48-b5c9-b587d8d98a9b_Tag">
    <vt:lpwstr>10, 0, 1, 1</vt:lpwstr>
  </property>
  <property fmtid="{D5CDD505-2E9C-101B-9397-08002B2CF9AE}" pid="19" name="ClassificationContentMarkingFooterLocations">
    <vt:lpwstr>Office Theme:8</vt:lpwstr>
  </property>
  <property fmtid="{D5CDD505-2E9C-101B-9397-08002B2CF9AE}" pid="20" name="ClassificationContentMarkingFooterText">
    <vt:lpwstr>Public</vt:lpwstr>
  </property>
  <property fmtid="{D5CDD505-2E9C-101B-9397-08002B2CF9AE}" pid="21" name="ClassificationContentMarkingHeaderLocations">
    <vt:lpwstr>Office Theme:7</vt:lpwstr>
  </property>
  <property fmtid="{D5CDD505-2E9C-101B-9397-08002B2CF9AE}" pid="22" name="ClassificationContentMarkingHeaderText">
    <vt:lpwstr>Public</vt:lpwstr>
  </property>
</Properties>
</file>