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FF"/>
    <a:srgbClr val="CC66FF"/>
    <a:srgbClr val="FFFFCC"/>
    <a:srgbClr val="F7BE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Hodgkins" userId="98c5e678-f309-44d4-bc3f-4c61b1ca4a5e" providerId="ADAL" clId="{55F2A64D-1DA3-4470-B79F-739218CE1818}"/>
    <pc:docChg chg="modSld">
      <pc:chgData name="M Hodgkins" userId="98c5e678-f309-44d4-bc3f-4c61b1ca4a5e" providerId="ADAL" clId="{55F2A64D-1DA3-4470-B79F-739218CE1818}" dt="2025-07-19T15:49:26.868" v="17" actId="20577"/>
      <pc:docMkLst>
        <pc:docMk/>
      </pc:docMkLst>
      <pc:sldChg chg="modSp mod">
        <pc:chgData name="M Hodgkins" userId="98c5e678-f309-44d4-bc3f-4c61b1ca4a5e" providerId="ADAL" clId="{55F2A64D-1DA3-4470-B79F-739218CE1818}" dt="2025-07-19T15:48:36.554" v="5" actId="20577"/>
        <pc:sldMkLst>
          <pc:docMk/>
          <pc:sldMk cId="4237501339" sldId="256"/>
        </pc:sldMkLst>
        <pc:spChg chg="mod">
          <ac:chgData name="M Hodgkins" userId="98c5e678-f309-44d4-bc3f-4c61b1ca4a5e" providerId="ADAL" clId="{55F2A64D-1DA3-4470-B79F-739218CE1818}" dt="2025-07-19T15:48:36.554" v="5" actId="20577"/>
          <ac:spMkLst>
            <pc:docMk/>
            <pc:sldMk cId="4237501339" sldId="256"/>
            <ac:spMk id="7" creationId="{EAA2DD54-D684-23B4-4A8D-248255D8AB04}"/>
          </ac:spMkLst>
        </pc:spChg>
      </pc:sldChg>
      <pc:sldChg chg="modSp mod">
        <pc:chgData name="M Hodgkins" userId="98c5e678-f309-44d4-bc3f-4c61b1ca4a5e" providerId="ADAL" clId="{55F2A64D-1DA3-4470-B79F-739218CE1818}" dt="2025-07-19T15:48:50.026" v="9" actId="20577"/>
        <pc:sldMkLst>
          <pc:docMk/>
          <pc:sldMk cId="938179065" sldId="257"/>
        </pc:sldMkLst>
        <pc:spChg chg="mod">
          <ac:chgData name="M Hodgkins" userId="98c5e678-f309-44d4-bc3f-4c61b1ca4a5e" providerId="ADAL" clId="{55F2A64D-1DA3-4470-B79F-739218CE1818}" dt="2025-07-19T15:48:50.026" v="9" actId="20577"/>
          <ac:spMkLst>
            <pc:docMk/>
            <pc:sldMk cId="938179065" sldId="257"/>
            <ac:spMk id="2" creationId="{4A793C97-2943-8C79-C91F-B6D2CA676FB3}"/>
          </ac:spMkLst>
        </pc:spChg>
      </pc:sldChg>
      <pc:sldChg chg="modSp mod">
        <pc:chgData name="M Hodgkins" userId="98c5e678-f309-44d4-bc3f-4c61b1ca4a5e" providerId="ADAL" clId="{55F2A64D-1DA3-4470-B79F-739218CE1818}" dt="2025-07-19T15:48:58.456" v="13" actId="20577"/>
        <pc:sldMkLst>
          <pc:docMk/>
          <pc:sldMk cId="2786260928" sldId="258"/>
        </pc:sldMkLst>
        <pc:spChg chg="mod">
          <ac:chgData name="M Hodgkins" userId="98c5e678-f309-44d4-bc3f-4c61b1ca4a5e" providerId="ADAL" clId="{55F2A64D-1DA3-4470-B79F-739218CE1818}" dt="2025-07-19T15:48:58.456" v="13" actId="20577"/>
          <ac:spMkLst>
            <pc:docMk/>
            <pc:sldMk cId="2786260928" sldId="258"/>
            <ac:spMk id="2" creationId="{9F28A022-A193-3100-6ABE-43CB82970D7D}"/>
          </ac:spMkLst>
        </pc:spChg>
      </pc:sldChg>
      <pc:sldChg chg="modSp mod">
        <pc:chgData name="M Hodgkins" userId="98c5e678-f309-44d4-bc3f-4c61b1ca4a5e" providerId="ADAL" clId="{55F2A64D-1DA3-4470-B79F-739218CE1818}" dt="2025-07-19T15:49:26.868" v="17" actId="20577"/>
        <pc:sldMkLst>
          <pc:docMk/>
          <pc:sldMk cId="3489222543" sldId="259"/>
        </pc:sldMkLst>
        <pc:spChg chg="mod">
          <ac:chgData name="M Hodgkins" userId="98c5e678-f309-44d4-bc3f-4c61b1ca4a5e" providerId="ADAL" clId="{55F2A64D-1DA3-4470-B79F-739218CE1818}" dt="2025-07-19T15:49:26.868" v="17" actId="20577"/>
          <ac:spMkLst>
            <pc:docMk/>
            <pc:sldMk cId="3489222543" sldId="259"/>
            <ac:spMk id="2" creationId="{9F28A022-A193-3100-6ABE-43CB82970D7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8290C-76CD-4599-BA6E-4F90003D90B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E29ECC9-75FF-4DEC-8835-331C278FBB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4E8B63C-FBFE-4C5C-88D9-1864CC56182E}"/>
              </a:ext>
            </a:extLst>
          </p:cNvPr>
          <p:cNvSpPr>
            <a:spLocks noGrp="1"/>
          </p:cNvSpPr>
          <p:nvPr>
            <p:ph type="dt" sz="half" idx="10"/>
          </p:nvPr>
        </p:nvSpPr>
        <p:spPr/>
        <p:txBody>
          <a:bodyPr/>
          <a:lstStyle/>
          <a:p>
            <a:fld id="{E35B7346-7EF6-408D-AAD3-AB8221D2E0F6}" type="datetimeFigureOut">
              <a:rPr lang="en-GB" smtClean="0"/>
              <a:t>19/07/2025</a:t>
            </a:fld>
            <a:endParaRPr lang="en-GB"/>
          </a:p>
        </p:txBody>
      </p:sp>
      <p:sp>
        <p:nvSpPr>
          <p:cNvPr id="5" name="Footer Placeholder 4">
            <a:extLst>
              <a:ext uri="{FF2B5EF4-FFF2-40B4-BE49-F238E27FC236}">
                <a16:creationId xmlns:a16="http://schemas.microsoft.com/office/drawing/2014/main" id="{7C36E9AB-2996-43DC-A5C6-05C5D82849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3310DC-D5F6-4CF1-9C6C-1E32A49CA358}"/>
              </a:ext>
            </a:extLst>
          </p:cNvPr>
          <p:cNvSpPr>
            <a:spLocks noGrp="1"/>
          </p:cNvSpPr>
          <p:nvPr>
            <p:ph type="sldNum" sz="quarter" idx="12"/>
          </p:nvPr>
        </p:nvSpPr>
        <p:spPr/>
        <p:txBody>
          <a:bodyPr/>
          <a:lstStyle/>
          <a:p>
            <a:fld id="{3B02296E-B1FD-498D-930D-AEE9993163D8}" type="slidenum">
              <a:rPr lang="en-GB" smtClean="0"/>
              <a:t>‹#›</a:t>
            </a:fld>
            <a:endParaRPr lang="en-GB"/>
          </a:p>
        </p:txBody>
      </p:sp>
    </p:spTree>
    <p:extLst>
      <p:ext uri="{BB962C8B-B14F-4D97-AF65-F5344CB8AC3E}">
        <p14:creationId xmlns:p14="http://schemas.microsoft.com/office/powerpoint/2010/main" val="825435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4CA2C-ED41-4793-AD4D-279BD52E963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CDF7D7F-0241-4CD6-A0AD-D8C12EFA21B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1C20A4-89BE-4BB4-AE75-46C9483DDBC7}"/>
              </a:ext>
            </a:extLst>
          </p:cNvPr>
          <p:cNvSpPr>
            <a:spLocks noGrp="1"/>
          </p:cNvSpPr>
          <p:nvPr>
            <p:ph type="dt" sz="half" idx="10"/>
          </p:nvPr>
        </p:nvSpPr>
        <p:spPr/>
        <p:txBody>
          <a:bodyPr/>
          <a:lstStyle/>
          <a:p>
            <a:fld id="{E35B7346-7EF6-408D-AAD3-AB8221D2E0F6}" type="datetimeFigureOut">
              <a:rPr lang="en-GB" smtClean="0"/>
              <a:t>19/07/2025</a:t>
            </a:fld>
            <a:endParaRPr lang="en-GB"/>
          </a:p>
        </p:txBody>
      </p:sp>
      <p:sp>
        <p:nvSpPr>
          <p:cNvPr id="5" name="Footer Placeholder 4">
            <a:extLst>
              <a:ext uri="{FF2B5EF4-FFF2-40B4-BE49-F238E27FC236}">
                <a16:creationId xmlns:a16="http://schemas.microsoft.com/office/drawing/2014/main" id="{DCB36835-9DDA-4557-AD56-64B00E2183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EF7190-1E99-48EE-904D-763C1277947A}"/>
              </a:ext>
            </a:extLst>
          </p:cNvPr>
          <p:cNvSpPr>
            <a:spLocks noGrp="1"/>
          </p:cNvSpPr>
          <p:nvPr>
            <p:ph type="sldNum" sz="quarter" idx="12"/>
          </p:nvPr>
        </p:nvSpPr>
        <p:spPr/>
        <p:txBody>
          <a:bodyPr/>
          <a:lstStyle/>
          <a:p>
            <a:fld id="{3B02296E-B1FD-498D-930D-AEE9993163D8}" type="slidenum">
              <a:rPr lang="en-GB" smtClean="0"/>
              <a:t>‹#›</a:t>
            </a:fld>
            <a:endParaRPr lang="en-GB"/>
          </a:p>
        </p:txBody>
      </p:sp>
    </p:spTree>
    <p:extLst>
      <p:ext uri="{BB962C8B-B14F-4D97-AF65-F5344CB8AC3E}">
        <p14:creationId xmlns:p14="http://schemas.microsoft.com/office/powerpoint/2010/main" val="7906718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0913B-C2A4-4449-8A23-6F93F35073D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CC19748-C16C-40B0-992C-F526BB3523A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8E42E-F9B8-4B5B-8C9E-EF33D148DC4C}"/>
              </a:ext>
            </a:extLst>
          </p:cNvPr>
          <p:cNvSpPr>
            <a:spLocks noGrp="1"/>
          </p:cNvSpPr>
          <p:nvPr>
            <p:ph type="dt" sz="half" idx="10"/>
          </p:nvPr>
        </p:nvSpPr>
        <p:spPr/>
        <p:txBody>
          <a:bodyPr/>
          <a:lstStyle/>
          <a:p>
            <a:fld id="{E35B7346-7EF6-408D-AAD3-AB8221D2E0F6}" type="datetimeFigureOut">
              <a:rPr lang="en-GB" smtClean="0"/>
              <a:t>19/07/2025</a:t>
            </a:fld>
            <a:endParaRPr lang="en-GB"/>
          </a:p>
        </p:txBody>
      </p:sp>
      <p:sp>
        <p:nvSpPr>
          <p:cNvPr id="5" name="Footer Placeholder 4">
            <a:extLst>
              <a:ext uri="{FF2B5EF4-FFF2-40B4-BE49-F238E27FC236}">
                <a16:creationId xmlns:a16="http://schemas.microsoft.com/office/drawing/2014/main" id="{C1FA2C26-C071-4307-A302-971236199B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9EE086-18D5-4B3A-9134-1E3172814630}"/>
              </a:ext>
            </a:extLst>
          </p:cNvPr>
          <p:cNvSpPr>
            <a:spLocks noGrp="1"/>
          </p:cNvSpPr>
          <p:nvPr>
            <p:ph type="sldNum" sz="quarter" idx="12"/>
          </p:nvPr>
        </p:nvSpPr>
        <p:spPr/>
        <p:txBody>
          <a:bodyPr/>
          <a:lstStyle/>
          <a:p>
            <a:fld id="{3B02296E-B1FD-498D-930D-AEE9993163D8}" type="slidenum">
              <a:rPr lang="en-GB" smtClean="0"/>
              <a:t>‹#›</a:t>
            </a:fld>
            <a:endParaRPr lang="en-GB"/>
          </a:p>
        </p:txBody>
      </p:sp>
    </p:spTree>
    <p:extLst>
      <p:ext uri="{BB962C8B-B14F-4D97-AF65-F5344CB8AC3E}">
        <p14:creationId xmlns:p14="http://schemas.microsoft.com/office/powerpoint/2010/main" val="1708434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29FDE-8EA0-4397-AF97-F10F9801C3C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4997F58-70BE-4EFC-A580-199C0926282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BD1FF98-9719-45E0-8503-6B8A30446B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C545F34-CBA7-43E4-BD89-9F0D0579B2D4}"/>
              </a:ext>
            </a:extLst>
          </p:cNvPr>
          <p:cNvSpPr>
            <a:spLocks noGrp="1"/>
          </p:cNvSpPr>
          <p:nvPr>
            <p:ph type="dt" sz="half" idx="10"/>
          </p:nvPr>
        </p:nvSpPr>
        <p:spPr/>
        <p:txBody>
          <a:bodyPr/>
          <a:lstStyle/>
          <a:p>
            <a:fld id="{E35B7346-7EF6-408D-AAD3-AB8221D2E0F6}" type="datetimeFigureOut">
              <a:rPr lang="en-GB" smtClean="0"/>
              <a:t>19/07/2025</a:t>
            </a:fld>
            <a:endParaRPr lang="en-GB"/>
          </a:p>
        </p:txBody>
      </p:sp>
      <p:sp>
        <p:nvSpPr>
          <p:cNvPr id="6" name="Footer Placeholder 5">
            <a:extLst>
              <a:ext uri="{FF2B5EF4-FFF2-40B4-BE49-F238E27FC236}">
                <a16:creationId xmlns:a16="http://schemas.microsoft.com/office/drawing/2014/main" id="{BD8E1242-974D-429C-97D9-BA17FCA5E0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261B57-661C-4369-BFAD-7408750A1C6C}"/>
              </a:ext>
            </a:extLst>
          </p:cNvPr>
          <p:cNvSpPr>
            <a:spLocks noGrp="1"/>
          </p:cNvSpPr>
          <p:nvPr>
            <p:ph type="sldNum" sz="quarter" idx="12"/>
          </p:nvPr>
        </p:nvSpPr>
        <p:spPr/>
        <p:txBody>
          <a:bodyPr/>
          <a:lstStyle/>
          <a:p>
            <a:fld id="{3B02296E-B1FD-498D-930D-AEE9993163D8}" type="slidenum">
              <a:rPr lang="en-GB" smtClean="0"/>
              <a:t>‹#›</a:t>
            </a:fld>
            <a:endParaRPr lang="en-GB"/>
          </a:p>
        </p:txBody>
      </p:sp>
    </p:spTree>
    <p:extLst>
      <p:ext uri="{BB962C8B-B14F-4D97-AF65-F5344CB8AC3E}">
        <p14:creationId xmlns:p14="http://schemas.microsoft.com/office/powerpoint/2010/main" val="2413239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CD9F2-5450-4CDB-86E1-6E2E0D5227C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EFDA05-BB5C-495F-BCB7-C9DEDE287E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8F8000-2874-4CED-BD90-D3156510A67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716BF15-C4DB-4A56-BB78-E987D1EEF0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980877A-494F-4EFD-8375-61165247540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0F43AE-E7D3-419A-97B5-6507849FD4C0}"/>
              </a:ext>
            </a:extLst>
          </p:cNvPr>
          <p:cNvSpPr>
            <a:spLocks noGrp="1"/>
          </p:cNvSpPr>
          <p:nvPr>
            <p:ph type="dt" sz="half" idx="10"/>
          </p:nvPr>
        </p:nvSpPr>
        <p:spPr/>
        <p:txBody>
          <a:bodyPr/>
          <a:lstStyle/>
          <a:p>
            <a:fld id="{E35B7346-7EF6-408D-AAD3-AB8221D2E0F6}" type="datetimeFigureOut">
              <a:rPr lang="en-GB" smtClean="0"/>
              <a:t>19/07/2025</a:t>
            </a:fld>
            <a:endParaRPr lang="en-GB"/>
          </a:p>
        </p:txBody>
      </p:sp>
      <p:sp>
        <p:nvSpPr>
          <p:cNvPr id="8" name="Footer Placeholder 7">
            <a:extLst>
              <a:ext uri="{FF2B5EF4-FFF2-40B4-BE49-F238E27FC236}">
                <a16:creationId xmlns:a16="http://schemas.microsoft.com/office/drawing/2014/main" id="{F3F75482-6BBA-4E03-AC9F-539D26D51F3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59CF7DB-B537-42BF-953A-6E790A249CAD}"/>
              </a:ext>
            </a:extLst>
          </p:cNvPr>
          <p:cNvSpPr>
            <a:spLocks noGrp="1"/>
          </p:cNvSpPr>
          <p:nvPr>
            <p:ph type="sldNum" sz="quarter" idx="12"/>
          </p:nvPr>
        </p:nvSpPr>
        <p:spPr/>
        <p:txBody>
          <a:bodyPr/>
          <a:lstStyle/>
          <a:p>
            <a:fld id="{3B02296E-B1FD-498D-930D-AEE9993163D8}" type="slidenum">
              <a:rPr lang="en-GB" smtClean="0"/>
              <a:t>‹#›</a:t>
            </a:fld>
            <a:endParaRPr lang="en-GB"/>
          </a:p>
        </p:txBody>
      </p:sp>
    </p:spTree>
    <p:extLst>
      <p:ext uri="{BB962C8B-B14F-4D97-AF65-F5344CB8AC3E}">
        <p14:creationId xmlns:p14="http://schemas.microsoft.com/office/powerpoint/2010/main" val="1515966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C49F3-78BE-4FE0-B3FB-931CCDC3C3F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851A63D-4327-4930-AD1E-DC69CFB5CE26}"/>
              </a:ext>
            </a:extLst>
          </p:cNvPr>
          <p:cNvSpPr>
            <a:spLocks noGrp="1"/>
          </p:cNvSpPr>
          <p:nvPr>
            <p:ph type="dt" sz="half" idx="10"/>
          </p:nvPr>
        </p:nvSpPr>
        <p:spPr/>
        <p:txBody>
          <a:bodyPr/>
          <a:lstStyle/>
          <a:p>
            <a:fld id="{E35B7346-7EF6-408D-AAD3-AB8221D2E0F6}" type="datetimeFigureOut">
              <a:rPr lang="en-GB" smtClean="0"/>
              <a:t>19/07/2025</a:t>
            </a:fld>
            <a:endParaRPr lang="en-GB"/>
          </a:p>
        </p:txBody>
      </p:sp>
      <p:sp>
        <p:nvSpPr>
          <p:cNvPr id="4" name="Footer Placeholder 3">
            <a:extLst>
              <a:ext uri="{FF2B5EF4-FFF2-40B4-BE49-F238E27FC236}">
                <a16:creationId xmlns:a16="http://schemas.microsoft.com/office/drawing/2014/main" id="{9533D963-3420-4272-A604-E34FE66575C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062398A-0F65-4DF6-8AF3-54A18F1C3B2C}"/>
              </a:ext>
            </a:extLst>
          </p:cNvPr>
          <p:cNvSpPr>
            <a:spLocks noGrp="1"/>
          </p:cNvSpPr>
          <p:nvPr>
            <p:ph type="sldNum" sz="quarter" idx="12"/>
          </p:nvPr>
        </p:nvSpPr>
        <p:spPr/>
        <p:txBody>
          <a:bodyPr/>
          <a:lstStyle/>
          <a:p>
            <a:fld id="{3B02296E-B1FD-498D-930D-AEE9993163D8}" type="slidenum">
              <a:rPr lang="en-GB" smtClean="0"/>
              <a:t>‹#›</a:t>
            </a:fld>
            <a:endParaRPr lang="en-GB"/>
          </a:p>
        </p:txBody>
      </p:sp>
    </p:spTree>
    <p:extLst>
      <p:ext uri="{BB962C8B-B14F-4D97-AF65-F5344CB8AC3E}">
        <p14:creationId xmlns:p14="http://schemas.microsoft.com/office/powerpoint/2010/main" val="3284403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32AFA36-A623-4217-9956-35E56334D614}"/>
              </a:ext>
            </a:extLst>
          </p:cNvPr>
          <p:cNvSpPr>
            <a:spLocks noGrp="1"/>
          </p:cNvSpPr>
          <p:nvPr>
            <p:ph type="dt" sz="half" idx="10"/>
          </p:nvPr>
        </p:nvSpPr>
        <p:spPr/>
        <p:txBody>
          <a:bodyPr/>
          <a:lstStyle/>
          <a:p>
            <a:fld id="{E35B7346-7EF6-408D-AAD3-AB8221D2E0F6}" type="datetimeFigureOut">
              <a:rPr lang="en-GB" smtClean="0"/>
              <a:t>19/07/2025</a:t>
            </a:fld>
            <a:endParaRPr lang="en-GB"/>
          </a:p>
        </p:txBody>
      </p:sp>
      <p:sp>
        <p:nvSpPr>
          <p:cNvPr id="3" name="Footer Placeholder 2">
            <a:extLst>
              <a:ext uri="{FF2B5EF4-FFF2-40B4-BE49-F238E27FC236}">
                <a16:creationId xmlns:a16="http://schemas.microsoft.com/office/drawing/2014/main" id="{03CB9028-6E2F-4F06-8597-DC911408DCC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E0D2344-DF09-43DD-888F-D5E3010F54D7}"/>
              </a:ext>
            </a:extLst>
          </p:cNvPr>
          <p:cNvSpPr>
            <a:spLocks noGrp="1"/>
          </p:cNvSpPr>
          <p:nvPr>
            <p:ph type="sldNum" sz="quarter" idx="12"/>
          </p:nvPr>
        </p:nvSpPr>
        <p:spPr/>
        <p:txBody>
          <a:bodyPr/>
          <a:lstStyle/>
          <a:p>
            <a:fld id="{3B02296E-B1FD-498D-930D-AEE9993163D8}" type="slidenum">
              <a:rPr lang="en-GB" smtClean="0"/>
              <a:t>‹#›</a:t>
            </a:fld>
            <a:endParaRPr lang="en-GB"/>
          </a:p>
        </p:txBody>
      </p:sp>
    </p:spTree>
    <p:extLst>
      <p:ext uri="{BB962C8B-B14F-4D97-AF65-F5344CB8AC3E}">
        <p14:creationId xmlns:p14="http://schemas.microsoft.com/office/powerpoint/2010/main" val="156759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42787-22EF-4B26-A43F-2849AB336A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04A66AC-FBB4-477E-95EF-56A10E8266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60A281-BC49-461B-8DDF-FA9B28C42D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55EDE5E-C9D9-4032-B0D0-7EBC1CA8DD78}"/>
              </a:ext>
            </a:extLst>
          </p:cNvPr>
          <p:cNvSpPr>
            <a:spLocks noGrp="1"/>
          </p:cNvSpPr>
          <p:nvPr>
            <p:ph type="dt" sz="half" idx="10"/>
          </p:nvPr>
        </p:nvSpPr>
        <p:spPr/>
        <p:txBody>
          <a:bodyPr/>
          <a:lstStyle/>
          <a:p>
            <a:fld id="{E35B7346-7EF6-408D-AAD3-AB8221D2E0F6}" type="datetimeFigureOut">
              <a:rPr lang="en-GB" smtClean="0"/>
              <a:t>19/07/2025</a:t>
            </a:fld>
            <a:endParaRPr lang="en-GB"/>
          </a:p>
        </p:txBody>
      </p:sp>
      <p:sp>
        <p:nvSpPr>
          <p:cNvPr id="6" name="Footer Placeholder 5">
            <a:extLst>
              <a:ext uri="{FF2B5EF4-FFF2-40B4-BE49-F238E27FC236}">
                <a16:creationId xmlns:a16="http://schemas.microsoft.com/office/drawing/2014/main" id="{B402580B-CD5F-465F-BAC9-374BD4A50A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2F0CEB-AA8E-456F-94DC-A8CF453E9E1B}"/>
              </a:ext>
            </a:extLst>
          </p:cNvPr>
          <p:cNvSpPr>
            <a:spLocks noGrp="1"/>
          </p:cNvSpPr>
          <p:nvPr>
            <p:ph type="sldNum" sz="quarter" idx="12"/>
          </p:nvPr>
        </p:nvSpPr>
        <p:spPr/>
        <p:txBody>
          <a:bodyPr/>
          <a:lstStyle/>
          <a:p>
            <a:fld id="{3B02296E-B1FD-498D-930D-AEE9993163D8}" type="slidenum">
              <a:rPr lang="en-GB" smtClean="0"/>
              <a:t>‹#›</a:t>
            </a:fld>
            <a:endParaRPr lang="en-GB"/>
          </a:p>
        </p:txBody>
      </p:sp>
    </p:spTree>
    <p:extLst>
      <p:ext uri="{BB962C8B-B14F-4D97-AF65-F5344CB8AC3E}">
        <p14:creationId xmlns:p14="http://schemas.microsoft.com/office/powerpoint/2010/main" val="2791347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0AD829-433A-42D7-B02E-A6863F9FD5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2AA276C-5787-43B1-9E77-375CB0AEFD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86F3415-B577-4C0E-8016-70D670B78A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200CBF0-7B7F-49C7-ADB4-882CCC4F4B15}"/>
              </a:ext>
            </a:extLst>
          </p:cNvPr>
          <p:cNvSpPr>
            <a:spLocks noGrp="1"/>
          </p:cNvSpPr>
          <p:nvPr>
            <p:ph type="dt" sz="half" idx="10"/>
          </p:nvPr>
        </p:nvSpPr>
        <p:spPr/>
        <p:txBody>
          <a:bodyPr/>
          <a:lstStyle/>
          <a:p>
            <a:fld id="{E35B7346-7EF6-408D-AAD3-AB8221D2E0F6}" type="datetimeFigureOut">
              <a:rPr lang="en-GB" smtClean="0"/>
              <a:t>19/07/2025</a:t>
            </a:fld>
            <a:endParaRPr lang="en-GB"/>
          </a:p>
        </p:txBody>
      </p:sp>
      <p:sp>
        <p:nvSpPr>
          <p:cNvPr id="6" name="Footer Placeholder 5">
            <a:extLst>
              <a:ext uri="{FF2B5EF4-FFF2-40B4-BE49-F238E27FC236}">
                <a16:creationId xmlns:a16="http://schemas.microsoft.com/office/drawing/2014/main" id="{C064354B-F2F2-490E-A5F9-20F925365A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5A018D-7F07-41BA-B212-68AF8BDD7FCD}"/>
              </a:ext>
            </a:extLst>
          </p:cNvPr>
          <p:cNvSpPr>
            <a:spLocks noGrp="1"/>
          </p:cNvSpPr>
          <p:nvPr>
            <p:ph type="sldNum" sz="quarter" idx="12"/>
          </p:nvPr>
        </p:nvSpPr>
        <p:spPr/>
        <p:txBody>
          <a:bodyPr/>
          <a:lstStyle/>
          <a:p>
            <a:fld id="{3B02296E-B1FD-498D-930D-AEE9993163D8}" type="slidenum">
              <a:rPr lang="en-GB" smtClean="0"/>
              <a:t>‹#›</a:t>
            </a:fld>
            <a:endParaRPr lang="en-GB"/>
          </a:p>
        </p:txBody>
      </p:sp>
    </p:spTree>
    <p:extLst>
      <p:ext uri="{BB962C8B-B14F-4D97-AF65-F5344CB8AC3E}">
        <p14:creationId xmlns:p14="http://schemas.microsoft.com/office/powerpoint/2010/main" val="12971904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93631-3BB2-4655-9FB1-C72FA415C70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C66C2F7-C026-439D-BBA0-0C6FB8EBE74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7B2CC8E-6312-450E-8248-33837C3CB5DE}"/>
              </a:ext>
            </a:extLst>
          </p:cNvPr>
          <p:cNvSpPr>
            <a:spLocks noGrp="1"/>
          </p:cNvSpPr>
          <p:nvPr>
            <p:ph type="dt" sz="half" idx="10"/>
          </p:nvPr>
        </p:nvSpPr>
        <p:spPr/>
        <p:txBody>
          <a:bodyPr/>
          <a:lstStyle/>
          <a:p>
            <a:fld id="{E35B7346-7EF6-408D-AAD3-AB8221D2E0F6}" type="datetimeFigureOut">
              <a:rPr lang="en-GB" smtClean="0"/>
              <a:t>19/07/2025</a:t>
            </a:fld>
            <a:endParaRPr lang="en-GB"/>
          </a:p>
        </p:txBody>
      </p:sp>
      <p:sp>
        <p:nvSpPr>
          <p:cNvPr id="5" name="Footer Placeholder 4">
            <a:extLst>
              <a:ext uri="{FF2B5EF4-FFF2-40B4-BE49-F238E27FC236}">
                <a16:creationId xmlns:a16="http://schemas.microsoft.com/office/drawing/2014/main" id="{8A59F10A-235B-4411-A5F0-6693F670DE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C73E8F-A441-48D3-B7A2-8001DDABFFC1}"/>
              </a:ext>
            </a:extLst>
          </p:cNvPr>
          <p:cNvSpPr>
            <a:spLocks noGrp="1"/>
          </p:cNvSpPr>
          <p:nvPr>
            <p:ph type="sldNum" sz="quarter" idx="12"/>
          </p:nvPr>
        </p:nvSpPr>
        <p:spPr/>
        <p:txBody>
          <a:bodyPr/>
          <a:lstStyle/>
          <a:p>
            <a:fld id="{3B02296E-B1FD-498D-930D-AEE9993163D8}" type="slidenum">
              <a:rPr lang="en-GB" smtClean="0"/>
              <a:t>‹#›</a:t>
            </a:fld>
            <a:endParaRPr lang="en-GB"/>
          </a:p>
        </p:txBody>
      </p:sp>
    </p:spTree>
    <p:extLst>
      <p:ext uri="{BB962C8B-B14F-4D97-AF65-F5344CB8AC3E}">
        <p14:creationId xmlns:p14="http://schemas.microsoft.com/office/powerpoint/2010/main" val="1234453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C97B65-8A58-49CD-A0CA-7F9A6D33715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F331AC2-85DB-4D66-AD55-6CEAEBB8DE4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AC9488-D9F8-41CD-8984-AC0B85FAB96D}"/>
              </a:ext>
            </a:extLst>
          </p:cNvPr>
          <p:cNvSpPr>
            <a:spLocks noGrp="1"/>
          </p:cNvSpPr>
          <p:nvPr>
            <p:ph type="dt" sz="half" idx="10"/>
          </p:nvPr>
        </p:nvSpPr>
        <p:spPr/>
        <p:txBody>
          <a:bodyPr/>
          <a:lstStyle/>
          <a:p>
            <a:fld id="{E35B7346-7EF6-408D-AAD3-AB8221D2E0F6}" type="datetimeFigureOut">
              <a:rPr lang="en-GB" smtClean="0"/>
              <a:t>19/07/2025</a:t>
            </a:fld>
            <a:endParaRPr lang="en-GB"/>
          </a:p>
        </p:txBody>
      </p:sp>
      <p:sp>
        <p:nvSpPr>
          <p:cNvPr id="5" name="Footer Placeholder 4">
            <a:extLst>
              <a:ext uri="{FF2B5EF4-FFF2-40B4-BE49-F238E27FC236}">
                <a16:creationId xmlns:a16="http://schemas.microsoft.com/office/drawing/2014/main" id="{0A098B8B-5914-48BD-AD8D-296BB5868F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55CC39-C752-4AAF-8204-AB5D71461D57}"/>
              </a:ext>
            </a:extLst>
          </p:cNvPr>
          <p:cNvSpPr>
            <a:spLocks noGrp="1"/>
          </p:cNvSpPr>
          <p:nvPr>
            <p:ph type="sldNum" sz="quarter" idx="12"/>
          </p:nvPr>
        </p:nvSpPr>
        <p:spPr/>
        <p:txBody>
          <a:bodyPr/>
          <a:lstStyle/>
          <a:p>
            <a:fld id="{3B02296E-B1FD-498D-930D-AEE9993163D8}" type="slidenum">
              <a:rPr lang="en-GB" smtClean="0"/>
              <a:t>‹#›</a:t>
            </a:fld>
            <a:endParaRPr lang="en-GB"/>
          </a:p>
        </p:txBody>
      </p:sp>
    </p:spTree>
    <p:extLst>
      <p:ext uri="{BB962C8B-B14F-4D97-AF65-F5344CB8AC3E}">
        <p14:creationId xmlns:p14="http://schemas.microsoft.com/office/powerpoint/2010/main" val="1812442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000" b="-1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26634B-46FF-47A5-922B-E3A7CF49F07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A4E05D-9C93-4712-B674-618600BD70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A97057-4F5F-46FD-82C6-C21B0F2B02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5B7346-7EF6-408D-AAD3-AB8221D2E0F6}" type="datetimeFigureOut">
              <a:rPr lang="en-GB" smtClean="0"/>
              <a:t>19/07/2025</a:t>
            </a:fld>
            <a:endParaRPr lang="en-GB"/>
          </a:p>
        </p:txBody>
      </p:sp>
      <p:sp>
        <p:nvSpPr>
          <p:cNvPr id="5" name="Footer Placeholder 4">
            <a:extLst>
              <a:ext uri="{FF2B5EF4-FFF2-40B4-BE49-F238E27FC236}">
                <a16:creationId xmlns:a16="http://schemas.microsoft.com/office/drawing/2014/main" id="{3D1F846C-FE93-45F8-A5AD-1A594FC88B9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FB646DC-958C-482A-9FD2-F8E0AFAE49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02296E-B1FD-498D-930D-AEE9993163D8}" type="slidenum">
              <a:rPr lang="en-GB" smtClean="0"/>
              <a:t>‹#›</a:t>
            </a:fld>
            <a:endParaRPr lang="en-GB"/>
          </a:p>
        </p:txBody>
      </p:sp>
      <p:sp>
        <p:nvSpPr>
          <p:cNvPr id="7" name="MSIPCMContentMarking" descr="{&quot;HashCode&quot;:-69574079,&quot;Placement&quot;:&quot;Header&quot;,&quot;Top&quot;:0.0,&quot;Left&quot;:0.0,&quot;SlideWidth&quot;:960,&quot;SlideHeight&quot;:540}">
            <a:extLst>
              <a:ext uri="{FF2B5EF4-FFF2-40B4-BE49-F238E27FC236}">
                <a16:creationId xmlns:a16="http://schemas.microsoft.com/office/drawing/2014/main" id="{34D9B439-DCF8-4D9E-B10F-984BB2C0F8CF}"/>
              </a:ext>
            </a:extLst>
          </p:cNvPr>
          <p:cNvSpPr txBox="1"/>
          <p:nvPr userDrawn="1"/>
        </p:nvSpPr>
        <p:spPr>
          <a:xfrm>
            <a:off x="0" y="0"/>
            <a:ext cx="581126" cy="262344"/>
          </a:xfrm>
          <a:prstGeom prst="rect">
            <a:avLst/>
          </a:prstGeom>
          <a:noFill/>
        </p:spPr>
        <p:txBody>
          <a:bodyPr vert="horz" wrap="square" lIns="0" tIns="0" rIns="0" bIns="0" rtlCol="0" anchor="ctr" anchorCtr="1">
            <a:spAutoFit/>
          </a:bodyPr>
          <a:lstStyle/>
          <a:p>
            <a:pPr algn="l">
              <a:spcBef>
                <a:spcPts val="0"/>
              </a:spcBef>
              <a:spcAft>
                <a:spcPts val="0"/>
              </a:spcAft>
            </a:pPr>
            <a:r>
              <a:rPr lang="en-GB" sz="1000">
                <a:solidFill>
                  <a:srgbClr val="000000"/>
                </a:solidFill>
                <a:latin typeface="Calibri" panose="020F0502020204030204" pitchFamily="34" charset="0"/>
              </a:rPr>
              <a:t>Public</a:t>
            </a:r>
          </a:p>
        </p:txBody>
      </p:sp>
      <p:sp>
        <p:nvSpPr>
          <p:cNvPr id="8" name="MSIPCMContentMarking" descr="{&quot;HashCode&quot;:-45436510,&quot;Placement&quot;:&quot;Footer&quot;,&quot;Top&quot;:519.343,&quot;Left&quot;:0.0,&quot;SlideWidth&quot;:960,&quot;SlideHeight&quot;:540}">
            <a:extLst>
              <a:ext uri="{FF2B5EF4-FFF2-40B4-BE49-F238E27FC236}">
                <a16:creationId xmlns:a16="http://schemas.microsoft.com/office/drawing/2014/main" id="{D57B3F4B-5CCE-4555-952E-DFF19354A1BC}"/>
              </a:ext>
            </a:extLst>
          </p:cNvPr>
          <p:cNvSpPr txBox="1"/>
          <p:nvPr userDrawn="1"/>
        </p:nvSpPr>
        <p:spPr>
          <a:xfrm>
            <a:off x="0" y="6595656"/>
            <a:ext cx="581126" cy="262344"/>
          </a:xfrm>
          <a:prstGeom prst="rect">
            <a:avLst/>
          </a:prstGeom>
          <a:noFill/>
        </p:spPr>
        <p:txBody>
          <a:bodyPr vert="horz" wrap="square" lIns="0" tIns="0" rIns="0" bIns="0" rtlCol="0" anchor="ctr" anchorCtr="1">
            <a:spAutoFit/>
          </a:bodyPr>
          <a:lstStyle/>
          <a:p>
            <a:pPr algn="l">
              <a:spcBef>
                <a:spcPts val="0"/>
              </a:spcBef>
              <a:spcAft>
                <a:spcPts val="0"/>
              </a:spcAft>
            </a:pPr>
            <a:r>
              <a:rPr lang="en-GB" sz="1000">
                <a:solidFill>
                  <a:srgbClr val="000000"/>
                </a:solidFill>
                <a:latin typeface="Calibri" panose="020F0502020204030204" pitchFamily="34" charset="0"/>
              </a:rPr>
              <a:t>Public</a:t>
            </a:r>
          </a:p>
        </p:txBody>
      </p:sp>
    </p:spTree>
    <p:extLst>
      <p:ext uri="{BB962C8B-B14F-4D97-AF65-F5344CB8AC3E}">
        <p14:creationId xmlns:p14="http://schemas.microsoft.com/office/powerpoint/2010/main" val="16872863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6">
            <a:extLst>
              <a:ext uri="{FF2B5EF4-FFF2-40B4-BE49-F238E27FC236}">
                <a16:creationId xmlns:a16="http://schemas.microsoft.com/office/drawing/2014/main" id="{833D3B0D-B36E-E90F-A825-4B039DE2D38E}"/>
              </a:ext>
            </a:extLst>
          </p:cNvPr>
          <p:cNvGraphicFramePr>
            <a:graphicFrameLocks noGrp="1"/>
          </p:cNvGraphicFramePr>
          <p:nvPr>
            <p:extLst>
              <p:ext uri="{D42A27DB-BD31-4B8C-83A1-F6EECF244321}">
                <p14:modId xmlns:p14="http://schemas.microsoft.com/office/powerpoint/2010/main" val="1658509032"/>
              </p:ext>
            </p:extLst>
          </p:nvPr>
        </p:nvGraphicFramePr>
        <p:xfrm>
          <a:off x="1420835" y="858131"/>
          <a:ext cx="10494496" cy="4835024"/>
        </p:xfrm>
        <a:graphic>
          <a:graphicData uri="http://schemas.openxmlformats.org/drawingml/2006/table">
            <a:tbl>
              <a:tblPr firstRow="1" bandRow="1">
                <a:tableStyleId>{5C22544A-7EE6-4342-B048-85BDC9FD1C3A}</a:tableStyleId>
              </a:tblPr>
              <a:tblGrid>
                <a:gridCol w="717454">
                  <a:extLst>
                    <a:ext uri="{9D8B030D-6E8A-4147-A177-3AD203B41FA5}">
                      <a16:colId xmlns:a16="http://schemas.microsoft.com/office/drawing/2014/main" val="342078331"/>
                    </a:ext>
                  </a:extLst>
                </a:gridCol>
                <a:gridCol w="1477108">
                  <a:extLst>
                    <a:ext uri="{9D8B030D-6E8A-4147-A177-3AD203B41FA5}">
                      <a16:colId xmlns:a16="http://schemas.microsoft.com/office/drawing/2014/main" val="2766459336"/>
                    </a:ext>
                  </a:extLst>
                </a:gridCol>
                <a:gridCol w="1491175">
                  <a:extLst>
                    <a:ext uri="{9D8B030D-6E8A-4147-A177-3AD203B41FA5}">
                      <a16:colId xmlns:a16="http://schemas.microsoft.com/office/drawing/2014/main" val="467399187"/>
                    </a:ext>
                  </a:extLst>
                </a:gridCol>
                <a:gridCol w="1392702">
                  <a:extLst>
                    <a:ext uri="{9D8B030D-6E8A-4147-A177-3AD203B41FA5}">
                      <a16:colId xmlns:a16="http://schemas.microsoft.com/office/drawing/2014/main" val="648874127"/>
                    </a:ext>
                  </a:extLst>
                </a:gridCol>
                <a:gridCol w="1406769">
                  <a:extLst>
                    <a:ext uri="{9D8B030D-6E8A-4147-A177-3AD203B41FA5}">
                      <a16:colId xmlns:a16="http://schemas.microsoft.com/office/drawing/2014/main" val="3956848443"/>
                    </a:ext>
                  </a:extLst>
                </a:gridCol>
                <a:gridCol w="1385664">
                  <a:extLst>
                    <a:ext uri="{9D8B030D-6E8A-4147-A177-3AD203B41FA5}">
                      <a16:colId xmlns:a16="http://schemas.microsoft.com/office/drawing/2014/main" val="1349478836"/>
                    </a:ext>
                  </a:extLst>
                </a:gridCol>
                <a:gridCol w="1311812">
                  <a:extLst>
                    <a:ext uri="{9D8B030D-6E8A-4147-A177-3AD203B41FA5}">
                      <a16:colId xmlns:a16="http://schemas.microsoft.com/office/drawing/2014/main" val="882952446"/>
                    </a:ext>
                  </a:extLst>
                </a:gridCol>
                <a:gridCol w="1311812">
                  <a:extLst>
                    <a:ext uri="{9D8B030D-6E8A-4147-A177-3AD203B41FA5}">
                      <a16:colId xmlns:a16="http://schemas.microsoft.com/office/drawing/2014/main" val="1124889598"/>
                    </a:ext>
                  </a:extLst>
                </a:gridCol>
              </a:tblGrid>
              <a:tr h="346944">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400" dirty="0">
                          <a:solidFill>
                            <a:schemeClr val="tx1"/>
                          </a:solidFill>
                        </a:rPr>
                        <a:t>Year 7</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Year 8</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Year 9</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Year 10</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Year 11</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Year 12</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Year 13</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extLst>
                  <a:ext uri="{0D108BD9-81ED-4DB2-BD59-A6C34878D82A}">
                    <a16:rowId xmlns:a16="http://schemas.microsoft.com/office/drawing/2014/main" val="3036692557"/>
                  </a:ext>
                </a:extLst>
              </a:tr>
              <a:tr h="2168399">
                <a:tc>
                  <a:txBody>
                    <a:bodyPr/>
                    <a:lstStyle/>
                    <a:p>
                      <a:r>
                        <a:rPr lang="en-US" sz="1400" b="1" dirty="0">
                          <a:solidFill>
                            <a:schemeClr val="tx1"/>
                          </a:solidFill>
                        </a:rPr>
                        <a:t>Term 1</a:t>
                      </a:r>
                      <a:endParaRPr lang="en-GB" sz="14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00FF"/>
                    </a:solidFill>
                  </a:tcPr>
                </a:tc>
                <a:tc>
                  <a:txBody>
                    <a:bodyPr/>
                    <a:lstStyle/>
                    <a:p>
                      <a:r>
                        <a:rPr lang="en-US" sz="1200" b="1" dirty="0"/>
                        <a:t>World Religions: </a:t>
                      </a:r>
                      <a:r>
                        <a:rPr lang="en-US" sz="1200" dirty="0"/>
                        <a:t>Students will explore what constitutes a worldview and study different faiths and belief systems. They will study Christianity as the main religion and worldview in Britain.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200" b="1" dirty="0"/>
                        <a:t>Evil and Suffering: </a:t>
                      </a:r>
                      <a:r>
                        <a:rPr lang="en-US" sz="1200" dirty="0"/>
                        <a:t>Students will look at the concept of good and evil and whether it is a choice that people make about how they live their lives.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200" b="1" dirty="0"/>
                        <a:t>Marriage and the family: </a:t>
                      </a:r>
                      <a:r>
                        <a:rPr lang="en-US" sz="1200" dirty="0"/>
                        <a:t>Students will explore religious and atheist responses to marriage, sexual relationships and families.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Crime and Punishment: </a:t>
                      </a:r>
                      <a:r>
                        <a:rPr lang="en-US" sz="1200" dirty="0"/>
                        <a:t>Students will study religious and atheist perspectives about crime and punishment in the 21</a:t>
                      </a:r>
                      <a:r>
                        <a:rPr lang="en-US" sz="1200" baseline="30000" dirty="0"/>
                        <a:t>st</a:t>
                      </a:r>
                      <a:r>
                        <a:rPr lang="en-US" sz="1200" dirty="0"/>
                        <a:t> century. </a:t>
                      </a:r>
                      <a:endParaRPr lang="en-GB" sz="1200" dirty="0"/>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200" b="1" dirty="0"/>
                        <a:t>Equality: </a:t>
                      </a:r>
                      <a:r>
                        <a:rPr lang="en-US" sz="1200" dirty="0"/>
                        <a:t>Students will study human rights, ideas about equality, religious freedom and prejudice and discrimination. </a:t>
                      </a:r>
                      <a:endParaRPr lang="en-GB" sz="1200" dirty="0"/>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Religion and </a:t>
                      </a:r>
                      <a:r>
                        <a:rPr lang="en-US" sz="1200" b="1" dirty="0" err="1"/>
                        <a:t>Secularisation</a:t>
                      </a:r>
                      <a:r>
                        <a:rPr lang="en-US" sz="1200" b="1" dirty="0"/>
                        <a:t>: </a:t>
                      </a:r>
                      <a:r>
                        <a:rPr lang="en-US" sz="1200" dirty="0"/>
                        <a:t>Students will investigate </a:t>
                      </a:r>
                      <a:r>
                        <a:rPr lang="en-GB" sz="1200" kern="1200" dirty="0">
                          <a:solidFill>
                            <a:schemeClr val="dk1"/>
                          </a:solidFill>
                          <a:effectLst/>
                          <a:latin typeface="+mn-lt"/>
                          <a:ea typeface="+mn-ea"/>
                          <a:cs typeface="+mn-cs"/>
                        </a:rPr>
                        <a:t>the importance of religious beliefs and different faiths in 21</a:t>
                      </a:r>
                      <a:r>
                        <a:rPr lang="en-GB" sz="1200" kern="1200" baseline="30000" dirty="0">
                          <a:solidFill>
                            <a:schemeClr val="dk1"/>
                          </a:solidFill>
                          <a:effectLst/>
                          <a:latin typeface="+mn-lt"/>
                          <a:ea typeface="+mn-ea"/>
                          <a:cs typeface="+mn-cs"/>
                        </a:rPr>
                        <a:t>st</a:t>
                      </a:r>
                      <a:r>
                        <a:rPr lang="en-GB" sz="1200" kern="1200" dirty="0">
                          <a:solidFill>
                            <a:schemeClr val="dk1"/>
                          </a:solidFill>
                          <a:effectLst/>
                          <a:latin typeface="+mn-lt"/>
                          <a:ea typeface="+mn-ea"/>
                          <a:cs typeface="+mn-cs"/>
                        </a:rPr>
                        <a:t> century society. They will explore the concept of secularisation.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Religion and </a:t>
                      </a:r>
                      <a:r>
                        <a:rPr lang="en-US" sz="1200" b="1" dirty="0" err="1"/>
                        <a:t>Secularisation</a:t>
                      </a:r>
                      <a:r>
                        <a:rPr lang="en-US" sz="1200" b="1" dirty="0"/>
                        <a:t>: </a:t>
                      </a:r>
                      <a:r>
                        <a:rPr lang="en-US" sz="1200" dirty="0"/>
                        <a:t>Students will investigate </a:t>
                      </a:r>
                      <a:r>
                        <a:rPr lang="en-GB" sz="1200" kern="1200" dirty="0">
                          <a:solidFill>
                            <a:schemeClr val="dk1"/>
                          </a:solidFill>
                          <a:effectLst/>
                          <a:latin typeface="+mn-lt"/>
                          <a:ea typeface="+mn-ea"/>
                          <a:cs typeface="+mn-cs"/>
                        </a:rPr>
                        <a:t>the importance of religious beliefs and different faiths in 21</a:t>
                      </a:r>
                      <a:r>
                        <a:rPr lang="en-GB" sz="1200" kern="1200" baseline="30000" dirty="0">
                          <a:solidFill>
                            <a:schemeClr val="dk1"/>
                          </a:solidFill>
                          <a:effectLst/>
                          <a:latin typeface="+mn-lt"/>
                          <a:ea typeface="+mn-ea"/>
                          <a:cs typeface="+mn-cs"/>
                        </a:rPr>
                        <a:t>st</a:t>
                      </a:r>
                      <a:r>
                        <a:rPr lang="en-GB" sz="1200" kern="1200" dirty="0">
                          <a:solidFill>
                            <a:schemeClr val="dk1"/>
                          </a:solidFill>
                          <a:effectLst/>
                          <a:latin typeface="+mn-lt"/>
                          <a:ea typeface="+mn-ea"/>
                          <a:cs typeface="+mn-cs"/>
                        </a:rPr>
                        <a:t> century society. They will explore the concept of secularisation.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51254158"/>
                  </a:ext>
                </a:extLst>
              </a:tr>
              <a:tr h="2183264">
                <a:tc>
                  <a:txBody>
                    <a:bodyPr/>
                    <a:lstStyle/>
                    <a:p>
                      <a:r>
                        <a:rPr lang="en-US" sz="1400" b="1" dirty="0">
                          <a:solidFill>
                            <a:schemeClr val="tx1"/>
                          </a:solidFill>
                        </a:rPr>
                        <a:t>Term 2</a:t>
                      </a:r>
                      <a:endParaRPr lang="en-GB" sz="14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00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World Religions: </a:t>
                      </a:r>
                      <a:r>
                        <a:rPr lang="en-US" sz="1200" dirty="0"/>
                        <a:t>Students will develop an understanding of different religious buildings, holy books and teachings.</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Evil and Suffering: </a:t>
                      </a:r>
                      <a:r>
                        <a:rPr lang="en-US" sz="1200" dirty="0"/>
                        <a:t>Students will continue to explore different religious responses and attitudes to why people suffer.</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Marriage and the family: </a:t>
                      </a:r>
                      <a:r>
                        <a:rPr lang="en-US" sz="1200" dirty="0"/>
                        <a:t>Students will explore religious and atheist responses to contraception, divorce, prejudice and equality. </a:t>
                      </a:r>
                      <a:endParaRPr lang="en-GB" sz="1200" dirty="0"/>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Crime and Punishment: </a:t>
                      </a:r>
                      <a:r>
                        <a:rPr lang="en-US" sz="1200" dirty="0"/>
                        <a:t>Students will continue their study of religious and atheist perspectives. They will consider decisions made by individuals and communities.</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200" b="1" dirty="0"/>
                        <a:t>Equality: </a:t>
                      </a:r>
                      <a:r>
                        <a:rPr lang="en-US" sz="1200" dirty="0"/>
                        <a:t>Students will conclude their study by looking at how religions respond to religious freedom, social justice and wealth and poverty.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Religion and </a:t>
                      </a:r>
                      <a:r>
                        <a:rPr lang="en-US" sz="1200" b="1" dirty="0" err="1"/>
                        <a:t>Secularisation</a:t>
                      </a:r>
                      <a:r>
                        <a:rPr lang="en-US" sz="1200" b="1" dirty="0"/>
                        <a:t>: </a:t>
                      </a:r>
                      <a:r>
                        <a:rPr lang="en-US" sz="1200" dirty="0"/>
                        <a:t>Students will conclude their study by considering the impact of religion in the contemporary world.  </a:t>
                      </a:r>
                      <a:endParaRPr lang="en-GB" sz="1200" dirty="0"/>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Religion and </a:t>
                      </a:r>
                      <a:r>
                        <a:rPr lang="en-US" sz="1200" b="1" dirty="0" err="1"/>
                        <a:t>Secularisation</a:t>
                      </a:r>
                      <a:r>
                        <a:rPr lang="en-US" sz="1200" dirty="0"/>
                        <a:t>:  Students will conclude their study by considering the impact of religion in the contemporary world.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38808985"/>
                  </a:ext>
                </a:extLst>
              </a:tr>
            </a:tbl>
          </a:graphicData>
        </a:graphic>
      </p:graphicFrame>
      <p:sp>
        <p:nvSpPr>
          <p:cNvPr id="7" name="TextBox 6">
            <a:extLst>
              <a:ext uri="{FF2B5EF4-FFF2-40B4-BE49-F238E27FC236}">
                <a16:creationId xmlns:a16="http://schemas.microsoft.com/office/drawing/2014/main" id="{EAA2DD54-D684-23B4-4A8D-248255D8AB04}"/>
              </a:ext>
            </a:extLst>
          </p:cNvPr>
          <p:cNvSpPr txBox="1"/>
          <p:nvPr/>
        </p:nvSpPr>
        <p:spPr>
          <a:xfrm>
            <a:off x="3390313" y="253218"/>
            <a:ext cx="5845124" cy="400110"/>
          </a:xfrm>
          <a:prstGeom prst="rect">
            <a:avLst/>
          </a:prstGeom>
          <a:solidFill>
            <a:srgbClr val="CC00FF"/>
          </a:solidFill>
        </p:spPr>
        <p:txBody>
          <a:bodyPr wrap="square" rtlCol="0">
            <a:spAutoFit/>
          </a:bodyPr>
          <a:lstStyle/>
          <a:p>
            <a:pPr algn="ctr"/>
            <a:r>
              <a:rPr lang="en-US" sz="2000" b="1" dirty="0"/>
              <a:t>Religious Education 2025-2026 Curriculum Summary</a:t>
            </a:r>
            <a:endParaRPr lang="en-GB" sz="2000" b="1" dirty="0"/>
          </a:p>
        </p:txBody>
      </p:sp>
    </p:spTree>
    <p:extLst>
      <p:ext uri="{BB962C8B-B14F-4D97-AF65-F5344CB8AC3E}">
        <p14:creationId xmlns:p14="http://schemas.microsoft.com/office/powerpoint/2010/main" val="4237501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6">
            <a:extLst>
              <a:ext uri="{FF2B5EF4-FFF2-40B4-BE49-F238E27FC236}">
                <a16:creationId xmlns:a16="http://schemas.microsoft.com/office/drawing/2014/main" id="{833D3B0D-B36E-E90F-A825-4B039DE2D38E}"/>
              </a:ext>
            </a:extLst>
          </p:cNvPr>
          <p:cNvGraphicFramePr>
            <a:graphicFrameLocks noGrp="1"/>
          </p:cNvGraphicFramePr>
          <p:nvPr>
            <p:extLst>
              <p:ext uri="{D42A27DB-BD31-4B8C-83A1-F6EECF244321}">
                <p14:modId xmlns:p14="http://schemas.microsoft.com/office/powerpoint/2010/main" val="1922973120"/>
              </p:ext>
            </p:extLst>
          </p:nvPr>
        </p:nvGraphicFramePr>
        <p:xfrm>
          <a:off x="1364566" y="764772"/>
          <a:ext cx="10649240" cy="4855271"/>
        </p:xfrm>
        <a:graphic>
          <a:graphicData uri="http://schemas.openxmlformats.org/drawingml/2006/table">
            <a:tbl>
              <a:tblPr firstRow="1" bandRow="1">
                <a:tableStyleId>{5C22544A-7EE6-4342-B048-85BDC9FD1C3A}</a:tableStyleId>
              </a:tblPr>
              <a:tblGrid>
                <a:gridCol w="717452">
                  <a:extLst>
                    <a:ext uri="{9D8B030D-6E8A-4147-A177-3AD203B41FA5}">
                      <a16:colId xmlns:a16="http://schemas.microsoft.com/office/drawing/2014/main" val="342078331"/>
                    </a:ext>
                  </a:extLst>
                </a:gridCol>
                <a:gridCol w="1477108">
                  <a:extLst>
                    <a:ext uri="{9D8B030D-6E8A-4147-A177-3AD203B41FA5}">
                      <a16:colId xmlns:a16="http://schemas.microsoft.com/office/drawing/2014/main" val="2766459336"/>
                    </a:ext>
                  </a:extLst>
                </a:gridCol>
                <a:gridCol w="1463040">
                  <a:extLst>
                    <a:ext uri="{9D8B030D-6E8A-4147-A177-3AD203B41FA5}">
                      <a16:colId xmlns:a16="http://schemas.microsoft.com/office/drawing/2014/main" val="467399187"/>
                    </a:ext>
                  </a:extLst>
                </a:gridCol>
                <a:gridCol w="1448972">
                  <a:extLst>
                    <a:ext uri="{9D8B030D-6E8A-4147-A177-3AD203B41FA5}">
                      <a16:colId xmlns:a16="http://schemas.microsoft.com/office/drawing/2014/main" val="648874127"/>
                    </a:ext>
                  </a:extLst>
                </a:gridCol>
                <a:gridCol w="1448973">
                  <a:extLst>
                    <a:ext uri="{9D8B030D-6E8A-4147-A177-3AD203B41FA5}">
                      <a16:colId xmlns:a16="http://schemas.microsoft.com/office/drawing/2014/main" val="3956848443"/>
                    </a:ext>
                  </a:extLst>
                </a:gridCol>
                <a:gridCol w="1209821">
                  <a:extLst>
                    <a:ext uri="{9D8B030D-6E8A-4147-A177-3AD203B41FA5}">
                      <a16:colId xmlns:a16="http://schemas.microsoft.com/office/drawing/2014/main" val="1349478836"/>
                    </a:ext>
                  </a:extLst>
                </a:gridCol>
                <a:gridCol w="1434905">
                  <a:extLst>
                    <a:ext uri="{9D8B030D-6E8A-4147-A177-3AD203B41FA5}">
                      <a16:colId xmlns:a16="http://schemas.microsoft.com/office/drawing/2014/main" val="882952446"/>
                    </a:ext>
                  </a:extLst>
                </a:gridCol>
                <a:gridCol w="1448969">
                  <a:extLst>
                    <a:ext uri="{9D8B030D-6E8A-4147-A177-3AD203B41FA5}">
                      <a16:colId xmlns:a16="http://schemas.microsoft.com/office/drawing/2014/main" val="1124889598"/>
                    </a:ext>
                  </a:extLst>
                </a:gridCol>
              </a:tblGrid>
              <a:tr h="395315">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400" dirty="0">
                          <a:solidFill>
                            <a:schemeClr val="tx1"/>
                          </a:solidFill>
                        </a:rPr>
                        <a:t>Year 7</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Year 8</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Year 9</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Year 10</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Year 11</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Year 12</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Year 13</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extLst>
                  <a:ext uri="{0D108BD9-81ED-4DB2-BD59-A6C34878D82A}">
                    <a16:rowId xmlns:a16="http://schemas.microsoft.com/office/drawing/2014/main" val="3036692557"/>
                  </a:ext>
                </a:extLst>
              </a:tr>
              <a:tr h="2173956">
                <a:tc>
                  <a:txBody>
                    <a:bodyPr/>
                    <a:lstStyle/>
                    <a:p>
                      <a:r>
                        <a:rPr lang="en-US" sz="1400" b="1" dirty="0">
                          <a:solidFill>
                            <a:schemeClr val="tx1"/>
                          </a:solidFill>
                        </a:rPr>
                        <a:t>Term 3</a:t>
                      </a:r>
                      <a:endParaRPr lang="en-GB" sz="14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00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World Religions: </a:t>
                      </a:r>
                      <a:r>
                        <a:rPr lang="en-US" sz="1200" dirty="0"/>
                        <a:t>Students will continue their study of different faiths including Islam and the impact beliefs have on individuals and communities.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200" b="1" dirty="0"/>
                        <a:t>Moral Issues: </a:t>
                      </a:r>
                      <a:r>
                        <a:rPr lang="en-US" sz="1200" dirty="0"/>
                        <a:t>Students will study the beliefs and teachings on moral issues across religion. Students will look at issues including abortion.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200" b="1" dirty="0"/>
                        <a:t>Responses to Conflict: </a:t>
                      </a:r>
                      <a:r>
                        <a:rPr lang="en-US" sz="1200" dirty="0"/>
                        <a:t>Students will study a range of religious ideas about peace and conflict. They will consider the impact of religion in the contemporary world.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Crime and Punishment: </a:t>
                      </a:r>
                      <a:r>
                        <a:rPr lang="en-US" sz="1200" dirty="0"/>
                        <a:t>Students will conclude their study of religious and atheist perspectives. They will consider decisions made by individuals and communities.</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200" b="1" dirty="0"/>
                        <a:t>Ethics and Global issues: </a:t>
                      </a:r>
                      <a:r>
                        <a:rPr lang="en-US" sz="1200" dirty="0"/>
                        <a:t>Students will consider the impact of religion on medical ethics and practice including </a:t>
                      </a:r>
                      <a:r>
                        <a:rPr lang="en-GB" sz="1200" kern="1200" dirty="0">
                          <a:solidFill>
                            <a:schemeClr val="dk1"/>
                          </a:solidFill>
                          <a:effectLst/>
                          <a:latin typeface="+mn-lt"/>
                          <a:ea typeface="+mn-ea"/>
                          <a:cs typeface="+mn-cs"/>
                        </a:rPr>
                        <a:t>abortion, euthanasia, cloning, organ donation, medical treatment</a:t>
                      </a:r>
                      <a:r>
                        <a:rPr lang="en-US" sz="1200" dirty="0">
                          <a:latin typeface="+mn-lt"/>
                        </a:rPr>
                        <a:t> , etc. </a:t>
                      </a:r>
                      <a:endParaRPr lang="en-GB"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200" b="1" dirty="0"/>
                        <a:t>Ethics and Global issues: </a:t>
                      </a:r>
                      <a:r>
                        <a:rPr lang="en-US" sz="1200" dirty="0"/>
                        <a:t>Students will consider the impact of religion on medical ethics and practice including </a:t>
                      </a:r>
                      <a:r>
                        <a:rPr lang="en-GB" sz="1200" kern="1200" dirty="0">
                          <a:solidFill>
                            <a:schemeClr val="dk1"/>
                          </a:solidFill>
                          <a:effectLst/>
                          <a:latin typeface="+mn-lt"/>
                          <a:ea typeface="+mn-ea"/>
                          <a:cs typeface="+mn-cs"/>
                        </a:rPr>
                        <a:t>abortion, euthanasia, cloning, organ donation, medical treatment</a:t>
                      </a:r>
                      <a:r>
                        <a:rPr lang="en-US" sz="1200" dirty="0">
                          <a:latin typeface="+mn-lt"/>
                        </a:rPr>
                        <a:t> , etc. </a:t>
                      </a:r>
                      <a:endParaRPr lang="en-GB"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79570501"/>
                  </a:ext>
                </a:extLst>
              </a:tr>
              <a:tr h="2127988">
                <a:tc>
                  <a:txBody>
                    <a:bodyPr/>
                    <a:lstStyle/>
                    <a:p>
                      <a:r>
                        <a:rPr lang="en-US" sz="1400" b="1" dirty="0">
                          <a:solidFill>
                            <a:schemeClr val="tx1"/>
                          </a:solidFill>
                        </a:rPr>
                        <a:t>Term 4</a:t>
                      </a:r>
                      <a:endParaRPr lang="en-GB" sz="14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00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World Religions: </a:t>
                      </a:r>
                      <a:r>
                        <a:rPr lang="en-US" sz="1200" dirty="0"/>
                        <a:t>Students will conclude their study of different faiths by studying Sikhism. They will explore how Sikhs live and where these beliefs come from. </a:t>
                      </a:r>
                      <a:endParaRPr lang="en-GB" sz="1200" dirty="0"/>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Moral Issues: </a:t>
                      </a:r>
                      <a:r>
                        <a:rPr lang="en-US" sz="1200" dirty="0"/>
                        <a:t>Students continue to explore a range of mora issues including capital punishment. They will study religious teachings and responses to moral issues.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Responses to Conflict: </a:t>
                      </a:r>
                      <a:r>
                        <a:rPr lang="en-US" sz="1200" dirty="0"/>
                        <a:t>Students will focus on how religions respond to conflict. They will study how individuals use religious beliefs to promote peace. </a:t>
                      </a:r>
                      <a:endParaRPr lang="en-GB" sz="1200" dirty="0"/>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Issues of life and death: </a:t>
                      </a:r>
                      <a:r>
                        <a:rPr lang="en-US" sz="1200" dirty="0"/>
                        <a:t>Students will study beliefs, teachings and atheist viewpoints on issues of life and death. Students will look at issues such as euthanasia, the afterlife and abortion. </a:t>
                      </a:r>
                      <a:endParaRPr lang="en-GB" sz="1200" dirty="0"/>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Ethics and Global issues: </a:t>
                      </a:r>
                      <a:r>
                        <a:rPr lang="en-US" sz="1200" dirty="0"/>
                        <a:t>Students will consider the impact of religion  </a:t>
                      </a:r>
                      <a:r>
                        <a:rPr lang="en-GB" sz="1200" kern="1200" dirty="0">
                          <a:solidFill>
                            <a:schemeClr val="dk1"/>
                          </a:solidFill>
                          <a:effectLst/>
                          <a:latin typeface="+mn-lt"/>
                          <a:ea typeface="+mn-ea"/>
                          <a:cs typeface="+mn-cs"/>
                        </a:rPr>
                        <a:t>on global issues such as population growth, the environment, famine and thirst, migration, modern slavery, etc</a:t>
                      </a:r>
                      <a:r>
                        <a:rPr lang="en-US" sz="1200" dirty="0"/>
                        <a:t>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Ethics and Global issues: </a:t>
                      </a:r>
                      <a:r>
                        <a:rPr lang="en-US" sz="1200" dirty="0"/>
                        <a:t>Students will consider the impact of religion  </a:t>
                      </a:r>
                      <a:r>
                        <a:rPr lang="en-GB" sz="1200" kern="1200" dirty="0">
                          <a:solidFill>
                            <a:schemeClr val="dk1"/>
                          </a:solidFill>
                          <a:effectLst/>
                          <a:latin typeface="+mn-lt"/>
                          <a:ea typeface="+mn-ea"/>
                          <a:cs typeface="+mn-cs"/>
                        </a:rPr>
                        <a:t>on global issues such as population growth, the environment, famine and thirst, migration, modern slavery, etc</a:t>
                      </a:r>
                      <a:r>
                        <a:rPr lang="en-US" sz="1200" dirty="0"/>
                        <a:t> </a:t>
                      </a:r>
                      <a:endParaRPr lang="en-GB" sz="1200" dirty="0"/>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27886465"/>
                  </a:ext>
                </a:extLst>
              </a:tr>
            </a:tbl>
          </a:graphicData>
        </a:graphic>
      </p:graphicFrame>
      <p:sp>
        <p:nvSpPr>
          <p:cNvPr id="2" name="TextBox 1">
            <a:extLst>
              <a:ext uri="{FF2B5EF4-FFF2-40B4-BE49-F238E27FC236}">
                <a16:creationId xmlns:a16="http://schemas.microsoft.com/office/drawing/2014/main" id="{4A793C97-2943-8C79-C91F-B6D2CA676FB3}"/>
              </a:ext>
            </a:extLst>
          </p:cNvPr>
          <p:cNvSpPr txBox="1"/>
          <p:nvPr/>
        </p:nvSpPr>
        <p:spPr>
          <a:xfrm>
            <a:off x="3390313" y="168812"/>
            <a:ext cx="5845124" cy="400110"/>
          </a:xfrm>
          <a:prstGeom prst="rect">
            <a:avLst/>
          </a:prstGeom>
          <a:solidFill>
            <a:srgbClr val="CC00FF"/>
          </a:solidFill>
        </p:spPr>
        <p:txBody>
          <a:bodyPr wrap="square" rtlCol="0">
            <a:spAutoFit/>
          </a:bodyPr>
          <a:lstStyle/>
          <a:p>
            <a:pPr algn="ctr"/>
            <a:r>
              <a:rPr lang="en-US" sz="2000" b="1" dirty="0"/>
              <a:t>Religious Education 2025-2026 Curriculum Summary</a:t>
            </a:r>
            <a:endParaRPr lang="en-GB" sz="2000" b="1" dirty="0"/>
          </a:p>
        </p:txBody>
      </p:sp>
    </p:spTree>
    <p:extLst>
      <p:ext uri="{BB962C8B-B14F-4D97-AF65-F5344CB8AC3E}">
        <p14:creationId xmlns:p14="http://schemas.microsoft.com/office/powerpoint/2010/main" val="9381790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6">
            <a:extLst>
              <a:ext uri="{FF2B5EF4-FFF2-40B4-BE49-F238E27FC236}">
                <a16:creationId xmlns:a16="http://schemas.microsoft.com/office/drawing/2014/main" id="{833D3B0D-B36E-E90F-A825-4B039DE2D38E}"/>
              </a:ext>
            </a:extLst>
          </p:cNvPr>
          <p:cNvGraphicFramePr>
            <a:graphicFrameLocks noGrp="1"/>
          </p:cNvGraphicFramePr>
          <p:nvPr>
            <p:extLst>
              <p:ext uri="{D42A27DB-BD31-4B8C-83A1-F6EECF244321}">
                <p14:modId xmlns:p14="http://schemas.microsoft.com/office/powerpoint/2010/main" val="3540052120"/>
              </p:ext>
            </p:extLst>
          </p:nvPr>
        </p:nvGraphicFramePr>
        <p:xfrm>
          <a:off x="1378634" y="798026"/>
          <a:ext cx="10578902" cy="4879464"/>
        </p:xfrm>
        <a:graphic>
          <a:graphicData uri="http://schemas.openxmlformats.org/drawingml/2006/table">
            <a:tbl>
              <a:tblPr firstRow="1" bandRow="1">
                <a:tableStyleId>{5C22544A-7EE6-4342-B048-85BDC9FD1C3A}</a:tableStyleId>
              </a:tblPr>
              <a:tblGrid>
                <a:gridCol w="779947">
                  <a:extLst>
                    <a:ext uri="{9D8B030D-6E8A-4147-A177-3AD203B41FA5}">
                      <a16:colId xmlns:a16="http://schemas.microsoft.com/office/drawing/2014/main" val="342078331"/>
                    </a:ext>
                  </a:extLst>
                </a:gridCol>
                <a:gridCol w="1541222">
                  <a:extLst>
                    <a:ext uri="{9D8B030D-6E8A-4147-A177-3AD203B41FA5}">
                      <a16:colId xmlns:a16="http://schemas.microsoft.com/office/drawing/2014/main" val="2766459336"/>
                    </a:ext>
                  </a:extLst>
                </a:gridCol>
                <a:gridCol w="1392702">
                  <a:extLst>
                    <a:ext uri="{9D8B030D-6E8A-4147-A177-3AD203B41FA5}">
                      <a16:colId xmlns:a16="http://schemas.microsoft.com/office/drawing/2014/main" val="467399187"/>
                    </a:ext>
                  </a:extLst>
                </a:gridCol>
                <a:gridCol w="1462136">
                  <a:extLst>
                    <a:ext uri="{9D8B030D-6E8A-4147-A177-3AD203B41FA5}">
                      <a16:colId xmlns:a16="http://schemas.microsoft.com/office/drawing/2014/main" val="648874127"/>
                    </a:ext>
                  </a:extLst>
                </a:gridCol>
                <a:gridCol w="1379537">
                  <a:extLst>
                    <a:ext uri="{9D8B030D-6E8A-4147-A177-3AD203B41FA5}">
                      <a16:colId xmlns:a16="http://schemas.microsoft.com/office/drawing/2014/main" val="3956848443"/>
                    </a:ext>
                  </a:extLst>
                </a:gridCol>
                <a:gridCol w="1280160">
                  <a:extLst>
                    <a:ext uri="{9D8B030D-6E8A-4147-A177-3AD203B41FA5}">
                      <a16:colId xmlns:a16="http://schemas.microsoft.com/office/drawing/2014/main" val="1349478836"/>
                    </a:ext>
                  </a:extLst>
                </a:gridCol>
                <a:gridCol w="1420835">
                  <a:extLst>
                    <a:ext uri="{9D8B030D-6E8A-4147-A177-3AD203B41FA5}">
                      <a16:colId xmlns:a16="http://schemas.microsoft.com/office/drawing/2014/main" val="882952446"/>
                    </a:ext>
                  </a:extLst>
                </a:gridCol>
                <a:gridCol w="1322363">
                  <a:extLst>
                    <a:ext uri="{9D8B030D-6E8A-4147-A177-3AD203B41FA5}">
                      <a16:colId xmlns:a16="http://schemas.microsoft.com/office/drawing/2014/main" val="1124889598"/>
                    </a:ext>
                  </a:extLst>
                </a:gridCol>
              </a:tblGrid>
              <a:tr h="349476">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400" dirty="0">
                          <a:solidFill>
                            <a:schemeClr val="tx1"/>
                          </a:solidFill>
                        </a:rPr>
                        <a:t>Year 7</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Year 8</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Year 9</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Year 10</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Year 11</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Year 12</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Year 13</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extLst>
                  <a:ext uri="{0D108BD9-81ED-4DB2-BD59-A6C34878D82A}">
                    <a16:rowId xmlns:a16="http://schemas.microsoft.com/office/drawing/2014/main" val="3036692557"/>
                  </a:ext>
                </a:extLst>
              </a:tr>
              <a:tr h="2330683">
                <a:tc>
                  <a:txBody>
                    <a:bodyPr/>
                    <a:lstStyle/>
                    <a:p>
                      <a:r>
                        <a:rPr lang="en-US" sz="1400" b="1" dirty="0">
                          <a:solidFill>
                            <a:schemeClr val="tx1"/>
                          </a:solidFill>
                        </a:rPr>
                        <a:t>Term 5</a:t>
                      </a:r>
                      <a:endParaRPr lang="en-GB" sz="14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00FF"/>
                    </a:solidFill>
                  </a:tcPr>
                </a:tc>
                <a:tc>
                  <a:txBody>
                    <a:bodyPr/>
                    <a:lstStyle/>
                    <a:p>
                      <a:r>
                        <a:rPr lang="en-US" sz="1200" b="1" dirty="0"/>
                        <a:t>Prejudice and Discrimination</a:t>
                      </a:r>
                      <a:r>
                        <a:rPr lang="en-US" sz="1200" dirty="0"/>
                        <a:t>: Students will study ideas about belonging and living in a multi-faith and multi-cultural society. They will be introduced to ideas about prejudice and discrimination.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Moral Issues: </a:t>
                      </a:r>
                      <a:r>
                        <a:rPr lang="en-US" sz="1200" dirty="0"/>
                        <a:t>Students will conclude their study of moral issues by exploring responses to euthanasia and genetic engineering. </a:t>
                      </a:r>
                      <a:endParaRPr lang="en-GB" sz="1200" dirty="0"/>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Responses to Conflict: </a:t>
                      </a:r>
                      <a:r>
                        <a:rPr lang="en-US" sz="1200" dirty="0"/>
                        <a:t>Students conclude their study by leaning about religious beliefs and  practices and how they impact believers in their day to day lives. </a:t>
                      </a:r>
                      <a:endParaRPr lang="en-GB" sz="1200" dirty="0"/>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Issues of life and death: </a:t>
                      </a:r>
                      <a:r>
                        <a:rPr lang="en-US" sz="1200" dirty="0"/>
                        <a:t>Students will continue to study beliefs, teachings and atheist viewpoints on issues of life and death. Students will look at issues such as euthanasia, the afterlife and abortion.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200" b="1" dirty="0"/>
                        <a:t>Personal faith and Values: </a:t>
                      </a:r>
                      <a:r>
                        <a:rPr lang="en-US" sz="1200" dirty="0"/>
                        <a:t>Students will explore a range of faiths and values and their impact on </a:t>
                      </a:r>
                      <a:r>
                        <a:rPr lang="en-GB" sz="1200" kern="1200" dirty="0">
                          <a:solidFill>
                            <a:schemeClr val="dk1"/>
                          </a:solidFill>
                          <a:effectLst/>
                          <a:latin typeface="+mn-lt"/>
                          <a:ea typeface="+mn-ea"/>
                          <a:cs typeface="+mn-cs"/>
                        </a:rPr>
                        <a:t>and their impact on individual behaviour, relationships, gender, sexuality and personal responsibility.</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05169016"/>
                  </a:ext>
                </a:extLst>
              </a:tr>
              <a:tr h="2044824">
                <a:tc>
                  <a:txBody>
                    <a:bodyPr/>
                    <a:lstStyle/>
                    <a:p>
                      <a:r>
                        <a:rPr lang="en-US" sz="1400" b="1" dirty="0">
                          <a:solidFill>
                            <a:schemeClr val="tx1"/>
                          </a:solidFill>
                        </a:rPr>
                        <a:t>Term 6</a:t>
                      </a:r>
                      <a:endParaRPr lang="en-GB" sz="14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00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Prejudice and Discrimination</a:t>
                      </a:r>
                      <a:r>
                        <a:rPr lang="en-US" sz="1200" dirty="0"/>
                        <a:t>: Students will conclude their study by exploring religious and non-religious responses to prejudice and discrimination.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200" b="1" dirty="0"/>
                        <a:t>Festivals and Celebrations: </a:t>
                      </a:r>
                      <a:r>
                        <a:rPr lang="en-US" sz="1200" dirty="0"/>
                        <a:t>Students will study the importance of festivals to individuals and communities.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200" b="1" dirty="0"/>
                        <a:t>Crime and Punishment: </a:t>
                      </a:r>
                      <a:r>
                        <a:rPr lang="en-US" sz="1200" dirty="0"/>
                        <a:t>Students begin to explore forgiveness and study the impact of religious beliefs on forgiving offenders.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Issues of life and death: </a:t>
                      </a:r>
                      <a:r>
                        <a:rPr lang="en-US" sz="1200" dirty="0"/>
                        <a:t>Students will conclude their study of issues of life and death across religion and consider non-religious attitudes to such issues.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2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Personal faith and Values: </a:t>
                      </a:r>
                      <a:r>
                        <a:rPr lang="en-US" sz="1200" dirty="0"/>
                        <a:t>Students will conclude their study and discuss the </a:t>
                      </a:r>
                      <a:r>
                        <a:rPr lang="en-GB" sz="1200" kern="1200" dirty="0">
                          <a:solidFill>
                            <a:schemeClr val="dk1"/>
                          </a:solidFill>
                          <a:effectLst/>
                          <a:latin typeface="+mn-lt"/>
                          <a:ea typeface="+mn-ea"/>
                          <a:cs typeface="+mn-cs"/>
                        </a:rPr>
                        <a:t>part religious and other belief systems play on a personal, community and global level.</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548030"/>
                  </a:ext>
                </a:extLst>
              </a:tr>
            </a:tbl>
          </a:graphicData>
        </a:graphic>
      </p:graphicFrame>
      <p:sp>
        <p:nvSpPr>
          <p:cNvPr id="2" name="TextBox 1">
            <a:extLst>
              <a:ext uri="{FF2B5EF4-FFF2-40B4-BE49-F238E27FC236}">
                <a16:creationId xmlns:a16="http://schemas.microsoft.com/office/drawing/2014/main" id="{9F28A022-A193-3100-6ABE-43CB82970D7D}"/>
              </a:ext>
            </a:extLst>
          </p:cNvPr>
          <p:cNvSpPr txBox="1"/>
          <p:nvPr/>
        </p:nvSpPr>
        <p:spPr>
          <a:xfrm>
            <a:off x="3390313" y="253218"/>
            <a:ext cx="5845124" cy="400110"/>
          </a:xfrm>
          <a:prstGeom prst="rect">
            <a:avLst/>
          </a:prstGeom>
          <a:solidFill>
            <a:srgbClr val="CC00FF"/>
          </a:solidFill>
        </p:spPr>
        <p:txBody>
          <a:bodyPr wrap="square" rtlCol="0">
            <a:spAutoFit/>
          </a:bodyPr>
          <a:lstStyle/>
          <a:p>
            <a:pPr algn="ctr"/>
            <a:r>
              <a:rPr lang="en-US" sz="2000" b="1" dirty="0"/>
              <a:t>Religious Education 2025-2026 Curriculum Summary</a:t>
            </a:r>
            <a:endParaRPr lang="en-GB" sz="2000" b="1" dirty="0"/>
          </a:p>
        </p:txBody>
      </p:sp>
    </p:spTree>
    <p:extLst>
      <p:ext uri="{BB962C8B-B14F-4D97-AF65-F5344CB8AC3E}">
        <p14:creationId xmlns:p14="http://schemas.microsoft.com/office/powerpoint/2010/main" val="2786260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6">
            <a:extLst>
              <a:ext uri="{FF2B5EF4-FFF2-40B4-BE49-F238E27FC236}">
                <a16:creationId xmlns:a16="http://schemas.microsoft.com/office/drawing/2014/main" id="{833D3B0D-B36E-E90F-A825-4B039DE2D38E}"/>
              </a:ext>
            </a:extLst>
          </p:cNvPr>
          <p:cNvGraphicFramePr>
            <a:graphicFrameLocks noGrp="1"/>
          </p:cNvGraphicFramePr>
          <p:nvPr>
            <p:extLst>
              <p:ext uri="{D42A27DB-BD31-4B8C-83A1-F6EECF244321}">
                <p14:modId xmlns:p14="http://schemas.microsoft.com/office/powerpoint/2010/main" val="595915957"/>
              </p:ext>
            </p:extLst>
          </p:nvPr>
        </p:nvGraphicFramePr>
        <p:xfrm>
          <a:off x="1406769" y="783958"/>
          <a:ext cx="10452295" cy="4937760"/>
        </p:xfrm>
        <a:graphic>
          <a:graphicData uri="http://schemas.openxmlformats.org/drawingml/2006/table">
            <a:tbl>
              <a:tblPr firstRow="1" bandRow="1">
                <a:tableStyleId>{5C22544A-7EE6-4342-B048-85BDC9FD1C3A}</a:tableStyleId>
              </a:tblPr>
              <a:tblGrid>
                <a:gridCol w="759655">
                  <a:extLst>
                    <a:ext uri="{9D8B030D-6E8A-4147-A177-3AD203B41FA5}">
                      <a16:colId xmlns:a16="http://schemas.microsoft.com/office/drawing/2014/main" val="342078331"/>
                    </a:ext>
                  </a:extLst>
                </a:gridCol>
                <a:gridCol w="1589650">
                  <a:extLst>
                    <a:ext uri="{9D8B030D-6E8A-4147-A177-3AD203B41FA5}">
                      <a16:colId xmlns:a16="http://schemas.microsoft.com/office/drawing/2014/main" val="2766459336"/>
                    </a:ext>
                  </a:extLst>
                </a:gridCol>
                <a:gridCol w="1744394">
                  <a:extLst>
                    <a:ext uri="{9D8B030D-6E8A-4147-A177-3AD203B41FA5}">
                      <a16:colId xmlns:a16="http://schemas.microsoft.com/office/drawing/2014/main" val="467399187"/>
                    </a:ext>
                  </a:extLst>
                </a:gridCol>
                <a:gridCol w="1589649">
                  <a:extLst>
                    <a:ext uri="{9D8B030D-6E8A-4147-A177-3AD203B41FA5}">
                      <a16:colId xmlns:a16="http://schemas.microsoft.com/office/drawing/2014/main" val="648874127"/>
                    </a:ext>
                  </a:extLst>
                </a:gridCol>
                <a:gridCol w="1603717">
                  <a:extLst>
                    <a:ext uri="{9D8B030D-6E8A-4147-A177-3AD203B41FA5}">
                      <a16:colId xmlns:a16="http://schemas.microsoft.com/office/drawing/2014/main" val="3956848443"/>
                    </a:ext>
                  </a:extLst>
                </a:gridCol>
                <a:gridCol w="1560852">
                  <a:extLst>
                    <a:ext uri="{9D8B030D-6E8A-4147-A177-3AD203B41FA5}">
                      <a16:colId xmlns:a16="http://schemas.microsoft.com/office/drawing/2014/main" val="1349478836"/>
                    </a:ext>
                  </a:extLst>
                </a:gridCol>
                <a:gridCol w="1604378">
                  <a:extLst>
                    <a:ext uri="{9D8B030D-6E8A-4147-A177-3AD203B41FA5}">
                      <a16:colId xmlns:a16="http://schemas.microsoft.com/office/drawing/2014/main" val="882952446"/>
                    </a:ext>
                  </a:extLst>
                </a:gridCol>
              </a:tblGrid>
              <a:tr h="358036">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400" dirty="0">
                          <a:solidFill>
                            <a:schemeClr val="tx1"/>
                          </a:solidFill>
                        </a:rPr>
                        <a:t>Term 1</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Term 2</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Term 3</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Term 4</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Term 5</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tc>
                  <a:txBody>
                    <a:bodyPr/>
                    <a:lstStyle/>
                    <a:p>
                      <a:r>
                        <a:rPr lang="en-US" sz="1400" dirty="0">
                          <a:solidFill>
                            <a:schemeClr val="tx1"/>
                          </a:solidFill>
                        </a:rPr>
                        <a:t>Term 6</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66FF"/>
                    </a:solidFill>
                  </a:tcPr>
                </a:tc>
                <a:extLst>
                  <a:ext uri="{0D108BD9-81ED-4DB2-BD59-A6C34878D82A}">
                    <a16:rowId xmlns:a16="http://schemas.microsoft.com/office/drawing/2014/main" val="3036692557"/>
                  </a:ext>
                </a:extLst>
              </a:tr>
              <a:tr h="2130103">
                <a:tc>
                  <a:txBody>
                    <a:bodyPr/>
                    <a:lstStyle/>
                    <a:p>
                      <a:r>
                        <a:rPr lang="en-US" sz="1400" b="1" dirty="0">
                          <a:solidFill>
                            <a:schemeClr val="tx1"/>
                          </a:solidFill>
                        </a:rPr>
                        <a:t>Year 10</a:t>
                      </a:r>
                      <a:endParaRPr lang="en-GB" sz="14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00FF"/>
                    </a:solidFill>
                  </a:tcPr>
                </a:tc>
                <a:tc>
                  <a:txBody>
                    <a:bodyPr/>
                    <a:lstStyle/>
                    <a:p>
                      <a:r>
                        <a:rPr lang="en-US" sz="1200" b="1" dirty="0"/>
                        <a:t>Christian Beliefs: </a:t>
                      </a:r>
                      <a:r>
                        <a:rPr lang="en-US" sz="1200" dirty="0"/>
                        <a:t>Students study topics including the Trinity, creation, the Incarnation, the last days of Jesus’s life, Salvation, life after death and evil and suffering.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Christian Beliefs continued/ Marriage and the family (Christianity): </a:t>
                      </a:r>
                      <a:r>
                        <a:rPr lang="en-US" sz="1200" dirty="0"/>
                        <a:t>Students study Christian, non-religious and Humanist attitudes to marriage, sexual relationships, families, the local parish, family </a:t>
                      </a:r>
                      <a:r>
                        <a:rPr lang="en-US" sz="1200" dirty="0" err="1"/>
                        <a:t>planning,divorce</a:t>
                      </a:r>
                      <a:r>
                        <a:rPr lang="en-US" sz="1200" dirty="0"/>
                        <a:t>, gender and discrimination.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Muslim Beliefs: </a:t>
                      </a:r>
                      <a:r>
                        <a:rPr lang="en-US" sz="1200" dirty="0"/>
                        <a:t>Students are introduced to the Six Beliefs of Islam, the five roots of ‘Usual ad-Din, the nature of Allah, </a:t>
                      </a:r>
                      <a:r>
                        <a:rPr lang="en-US" sz="1200" dirty="0" err="1"/>
                        <a:t>Risalah</a:t>
                      </a:r>
                      <a:r>
                        <a:rPr lang="en-US" sz="1200" dirty="0"/>
                        <a:t>, holy books, </a:t>
                      </a:r>
                      <a:r>
                        <a:rPr lang="en-US" sz="1200" dirty="0" err="1"/>
                        <a:t>Malakaih</a:t>
                      </a:r>
                      <a:r>
                        <a:rPr lang="en-US" sz="1200" dirty="0"/>
                        <a:t>, Al-Qadr and Akhirah. </a:t>
                      </a:r>
                      <a:endParaRPr lang="en-GB" sz="1200" dirty="0"/>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200" b="1" dirty="0"/>
                        <a:t>Muslim Beliefs/ Living the Muslim life: </a:t>
                      </a:r>
                      <a:r>
                        <a:rPr lang="en-US" sz="1200" dirty="0"/>
                        <a:t>Students conclude their study of Muslim Beliefs and then learn about the Ten Obligatory Acts, the Five Pillars, Jihad and Muslim celebrations and commemorations.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200" b="1" dirty="0"/>
                        <a:t>Living the Muslim life: </a:t>
                      </a:r>
                      <a:r>
                        <a:rPr lang="en-US" sz="1200" dirty="0"/>
                        <a:t>Students conclude their study of how Muslims live their lives and the impact of teachings on individuals and communities.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200" b="1" dirty="0"/>
                        <a:t>Living the Christian life</a:t>
                      </a:r>
                      <a:r>
                        <a:rPr lang="en-US" sz="1200" dirty="0"/>
                        <a:t>: Students study Christian worship, the sacraments, prayer, pilgrimage, celebrations, the role and future of the local church and worldwide Church.  </a:t>
                      </a:r>
                    </a:p>
                    <a:p>
                      <a:endParaRPr lang="en-US" sz="1200" dirty="0"/>
                    </a:p>
                    <a:p>
                      <a:r>
                        <a:rPr lang="en-US" sz="1200" b="1" dirty="0"/>
                        <a:t>Start Crime and Punishment (Islam)</a:t>
                      </a: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05169016"/>
                  </a:ext>
                </a:extLst>
              </a:tr>
              <a:tr h="2261697">
                <a:tc>
                  <a:txBody>
                    <a:bodyPr/>
                    <a:lstStyle/>
                    <a:p>
                      <a:r>
                        <a:rPr lang="en-US" sz="1400" b="1" dirty="0">
                          <a:solidFill>
                            <a:schemeClr val="tx1"/>
                          </a:solidFill>
                        </a:rPr>
                        <a:t>Year 11</a:t>
                      </a:r>
                      <a:endParaRPr lang="en-GB" sz="14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00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Crime and Punishment (Islam): </a:t>
                      </a:r>
                      <a:r>
                        <a:rPr lang="en-US" sz="1200" dirty="0"/>
                        <a:t>Topic of study include justice, crime, good, evil and suffering, punishment, forgiveness, the treatment of criminals and the death penalty. Students learn about Muslim attitudes and Humanist responses.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200" b="1" dirty="0"/>
                        <a:t>Matters of life and Death (Christianity): </a:t>
                      </a:r>
                      <a:r>
                        <a:rPr lang="en-US" sz="1200" dirty="0"/>
                        <a:t>Students explore a range of moral issues including the origins of the universe, the value of life, Christian attitudes to abortion, arguments for and against an afterlife, euthanasia and issues in the natural world.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200" b="1" dirty="0"/>
                        <a:t>Peace and Conflict (Islam): </a:t>
                      </a:r>
                      <a:r>
                        <a:rPr lang="en-US" sz="1200" dirty="0"/>
                        <a:t>Students explore Muslim and non-religious responses to peace, conflict, pacifism, the Just War theory, Holy war, weapons of mass destruction and issues surrounding conflict.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200" b="1" dirty="0"/>
                        <a:t>Revision: </a:t>
                      </a:r>
                      <a:r>
                        <a:rPr lang="en-US" sz="1200" dirty="0"/>
                        <a:t>Religion and Ethics through Christianity and Religion, Peace and Conflict through Islam.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200" dirty="0"/>
                        <a:t>Exams start.</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Course completed.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548030"/>
                  </a:ext>
                </a:extLst>
              </a:tr>
            </a:tbl>
          </a:graphicData>
        </a:graphic>
      </p:graphicFrame>
      <p:sp>
        <p:nvSpPr>
          <p:cNvPr id="2" name="TextBox 1">
            <a:extLst>
              <a:ext uri="{FF2B5EF4-FFF2-40B4-BE49-F238E27FC236}">
                <a16:creationId xmlns:a16="http://schemas.microsoft.com/office/drawing/2014/main" id="{9F28A022-A193-3100-6ABE-43CB82970D7D}"/>
              </a:ext>
            </a:extLst>
          </p:cNvPr>
          <p:cNvSpPr txBox="1"/>
          <p:nvPr/>
        </p:nvSpPr>
        <p:spPr>
          <a:xfrm>
            <a:off x="3390313" y="253218"/>
            <a:ext cx="6175718" cy="400110"/>
          </a:xfrm>
          <a:prstGeom prst="rect">
            <a:avLst/>
          </a:prstGeom>
          <a:solidFill>
            <a:srgbClr val="CC00FF"/>
          </a:solidFill>
        </p:spPr>
        <p:txBody>
          <a:bodyPr wrap="square" rtlCol="0">
            <a:spAutoFit/>
          </a:bodyPr>
          <a:lstStyle/>
          <a:p>
            <a:pPr algn="ctr"/>
            <a:r>
              <a:rPr lang="en-US" sz="2000" b="1" dirty="0"/>
              <a:t>GCSE Religious Studies 2025-2026 Curriculum Summary</a:t>
            </a:r>
            <a:endParaRPr lang="en-GB" sz="2000" b="1" dirty="0"/>
          </a:p>
        </p:txBody>
      </p:sp>
    </p:spTree>
    <p:extLst>
      <p:ext uri="{BB962C8B-B14F-4D97-AF65-F5344CB8AC3E}">
        <p14:creationId xmlns:p14="http://schemas.microsoft.com/office/powerpoint/2010/main" val="34892225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05C397B0DBDDF4EB7540FEC25494737" ma:contentTypeVersion="19" ma:contentTypeDescription="Create a new document." ma:contentTypeScope="" ma:versionID="a15430e3cae999a1d5f4d4b921683027">
  <xsd:schema xmlns:xsd="http://www.w3.org/2001/XMLSchema" xmlns:xs="http://www.w3.org/2001/XMLSchema" xmlns:p="http://schemas.microsoft.com/office/2006/metadata/properties" xmlns:ns2="8e7f4680-ba74-400e-9986-f9541bd51691" xmlns:ns3="189acabf-49b9-4aac-9cc1-96780c22ec8e" targetNamespace="http://schemas.microsoft.com/office/2006/metadata/properties" ma:root="true" ma:fieldsID="538e64f484e0531b54785d2b52fe16af" ns2:_="" ns3:_="">
    <xsd:import namespace="8e7f4680-ba74-400e-9986-f9541bd51691"/>
    <xsd:import namespace="189acabf-49b9-4aac-9cc1-96780c22ec8e"/>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7f4680-ba74-400e-9986-f9541bd516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9acabf-49b9-4aac-9cc1-96780c22ec8e"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1703a40-7225-4dc3-aeaa-129a5d02c302}" ma:internalName="TaxCatchAll" ma:showField="CatchAllData" ma:web="189acabf-49b9-4aac-9cc1-96780c22ec8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e7f4680-ba74-400e-9986-f9541bd51691">
      <Terms xmlns="http://schemas.microsoft.com/office/infopath/2007/PartnerControls"/>
    </lcf76f155ced4ddcb4097134ff3c332f>
    <TaxCatchAll xmlns="189acabf-49b9-4aac-9cc1-96780c22ec8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F3EADF8-CFCC-4205-B972-D125234263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7f4680-ba74-400e-9986-f9541bd51691"/>
    <ds:schemaRef ds:uri="189acabf-49b9-4aac-9cc1-96780c22ec8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8D2C4D3-058E-4F11-8D6C-42BE51397EAF}">
  <ds:schemaRefs>
    <ds:schemaRef ds:uri="http://schemas.microsoft.com/office/2006/metadata/properties"/>
    <ds:schemaRef ds:uri="http://schemas.microsoft.com/office/infopath/2007/PartnerControls"/>
    <ds:schemaRef ds:uri="8e7f4680-ba74-400e-9986-f9541bd51691"/>
    <ds:schemaRef ds:uri="189acabf-49b9-4aac-9cc1-96780c22ec8e"/>
  </ds:schemaRefs>
</ds:datastoreItem>
</file>

<file path=customXml/itemProps3.xml><?xml version="1.0" encoding="utf-8"?>
<ds:datastoreItem xmlns:ds="http://schemas.openxmlformats.org/officeDocument/2006/customXml" ds:itemID="{DEB83775-C75A-437F-81AA-6F606AA77BC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7585</TotalTime>
  <Words>1377</Words>
  <Application>Microsoft Office PowerPoint</Application>
  <PresentationFormat>Widescreen</PresentationFormat>
  <Paragraphs>89</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Nugget-Prosody</dc:title>
  <dc:creator>H Harris</dc:creator>
  <cp:lastModifiedBy>M Hodgkins</cp:lastModifiedBy>
  <cp:revision>4</cp:revision>
  <dcterms:created xsi:type="dcterms:W3CDTF">2024-03-20T09:43:46Z</dcterms:created>
  <dcterms:modified xsi:type="dcterms:W3CDTF">2025-07-19T15:49:32Z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3e3b5ea-4b98-4e48-b5c9-b587d8d98a9b_Enabled">
    <vt:lpwstr>true</vt:lpwstr>
  </property>
  <property fmtid="{D5CDD505-2E9C-101B-9397-08002B2CF9AE}" pid="3" name="MSIP_Label_b3e3b5ea-4b98-4e48-b5c9-b587d8d98a9b_SetDate">
    <vt:lpwstr>2024-03-20T10:02:23Z</vt:lpwstr>
  </property>
  <property fmtid="{D5CDD505-2E9C-101B-9397-08002B2CF9AE}" pid="4" name="MSIP_Label_b3e3b5ea-4b98-4e48-b5c9-b587d8d98a9b_Method">
    <vt:lpwstr>Privileged</vt:lpwstr>
  </property>
  <property fmtid="{D5CDD505-2E9C-101B-9397-08002B2CF9AE}" pid="5" name="MSIP_Label_b3e3b5ea-4b98-4e48-b5c9-b587d8d98a9b_Name">
    <vt:lpwstr>b3e3b5ea-4b98-4e48-b5c9-b587d8d98a9b</vt:lpwstr>
  </property>
  <property fmtid="{D5CDD505-2E9C-101B-9397-08002B2CF9AE}" pid="6" name="MSIP_Label_b3e3b5ea-4b98-4e48-b5c9-b587d8d98a9b_SiteId">
    <vt:lpwstr>a091745a-b7d8-4d7a-b2a6-1359053d4510</vt:lpwstr>
  </property>
  <property fmtid="{D5CDD505-2E9C-101B-9397-08002B2CF9AE}" pid="7" name="MSIP_Label_b3e3b5ea-4b98-4e48-b5c9-b587d8d98a9b_ActionId">
    <vt:lpwstr>eaa72a17-0565-4814-a554-181f6baa7fcb</vt:lpwstr>
  </property>
  <property fmtid="{D5CDD505-2E9C-101B-9397-08002B2CF9AE}" pid="8" name="MSIP_Label_b3e3b5ea-4b98-4e48-b5c9-b587d8d98a9b_ContentBits">
    <vt:lpwstr>3</vt:lpwstr>
  </property>
  <property fmtid="{D5CDD505-2E9C-101B-9397-08002B2CF9AE}" pid="9" name="ContentTypeId">
    <vt:lpwstr>0x010100505C397B0DBDDF4EB7540FEC25494737</vt:lpwstr>
  </property>
  <property fmtid="{D5CDD505-2E9C-101B-9397-08002B2CF9AE}" pid="10" name="MediaServiceImageTags">
    <vt:lpwstr/>
  </property>
</Properties>
</file>