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8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openxmlformats.org/officeDocument/2006/relationships/customXml" Target="../customXml/item3.xml"/><Relationship Id="rId5" Type="http://schemas.openxmlformats.org/officeDocument/2006/relationships/slide" Target="slides/slide2.xml"/><Relationship Id="rId10"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Althorpe" userId="S::halthorpe@kingswoodsecondaryacademy.org::9713b6f1-c442-4422-b573-2b401219383a" providerId="AD" clId="Web-{85FE1756-7F50-9BB7-761F-E39699DFADED}"/>
    <pc:docChg chg="mod">
      <pc:chgData name="H Althorpe" userId="S::halthorpe@kingswoodsecondaryacademy.org::9713b6f1-c442-4422-b573-2b401219383a" providerId="AD" clId="Web-{85FE1756-7F50-9BB7-761F-E39699DFADED}" dt="2024-05-20T13:09:47.406" v="0" actId="33475"/>
      <pc:docMkLst>
        <pc:docMk/>
      </pc:docMkLst>
    </pc:docChg>
  </pc:docChgLst>
  <pc:docChgLst>
    <pc:chgData name="S Etherington" userId="8f90cb63-e05e-46d6-a30f-b86350dc27b3" providerId="ADAL" clId="{95A72D2C-9715-4315-9A3B-28322E1D1913}"/>
    <pc:docChg chg="mod modMainMaster">
      <pc:chgData name="S Etherington" userId="8f90cb63-e05e-46d6-a30f-b86350dc27b3" providerId="ADAL" clId="{95A72D2C-9715-4315-9A3B-28322E1D1913}" dt="2024-06-03T13:47:53.049" v="1" actId="33475"/>
      <pc:docMkLst>
        <pc:docMk/>
      </pc:docMkLst>
      <pc:sldMasterChg chg="addSp mod">
        <pc:chgData name="S Etherington" userId="8f90cb63-e05e-46d6-a30f-b86350dc27b3" providerId="ADAL" clId="{95A72D2C-9715-4315-9A3B-28322E1D1913}" dt="2024-06-03T13:47:53.049" v="0" actId="33475"/>
        <pc:sldMasterMkLst>
          <pc:docMk/>
          <pc:sldMasterMk cId="2275181383" sldId="2147483648"/>
        </pc:sldMasterMkLst>
        <pc:spChg chg="add">
          <ac:chgData name="S Etherington" userId="8f90cb63-e05e-46d6-a30f-b86350dc27b3" providerId="ADAL" clId="{95A72D2C-9715-4315-9A3B-28322E1D1913}" dt="2024-06-03T13:47:53.049" v="0" actId="33475"/>
          <ac:spMkLst>
            <pc:docMk/>
            <pc:sldMasterMk cId="2275181383" sldId="2147483648"/>
            <ac:spMk id="9" creationId="{6FEB7B8B-0FF4-7324-6ADE-A230D61B9C77}"/>
          </ac:spMkLst>
        </pc:spChg>
        <pc:spChg chg="add">
          <ac:chgData name="S Etherington" userId="8f90cb63-e05e-46d6-a30f-b86350dc27b3" providerId="ADAL" clId="{95A72D2C-9715-4315-9A3B-28322E1D1913}" dt="2024-06-03T13:47:53.049" v="0" actId="33475"/>
          <ac:spMkLst>
            <pc:docMk/>
            <pc:sldMasterMk cId="2275181383" sldId="2147483648"/>
            <ac:spMk id="10" creationId="{18E1664F-005E-2A98-B72F-AED0FDF41C6C}"/>
          </ac:spMkLst>
        </pc:sp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16D9-1FB5-42AC-5409-621E7B013D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09F0D92-95C1-35F6-BFF6-AC68F55107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3DB4069-4490-B545-FEA5-11E9AB0EA521}"/>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5" name="Footer Placeholder 4">
            <a:extLst>
              <a:ext uri="{FF2B5EF4-FFF2-40B4-BE49-F238E27FC236}">
                <a16:creationId xmlns:a16="http://schemas.microsoft.com/office/drawing/2014/main" id="{688E3E1C-91C4-D0FA-FA71-FCEDFC639A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E21144-0124-D741-EBE1-ADDB729FE608}"/>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568132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14A4B-F8F4-E375-C344-5EFF5ACFD2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0B7A0D-9FD6-7B6C-09DE-701DCF8FE6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14128A-4BB8-8836-86D6-B6025C682F21}"/>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5" name="Footer Placeholder 4">
            <a:extLst>
              <a:ext uri="{FF2B5EF4-FFF2-40B4-BE49-F238E27FC236}">
                <a16:creationId xmlns:a16="http://schemas.microsoft.com/office/drawing/2014/main" id="{8C7AEF13-8096-9C5E-48A8-874F1CFBD3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8AE216-B474-102B-ED1B-BE874C633FB2}"/>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20453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2A51E-0BD1-CBDE-6915-25487417522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4B5AD0-AD93-7574-2647-F93DA3BA85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EED535-73FB-3F7E-0FE3-04494A780C10}"/>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5" name="Footer Placeholder 4">
            <a:extLst>
              <a:ext uri="{FF2B5EF4-FFF2-40B4-BE49-F238E27FC236}">
                <a16:creationId xmlns:a16="http://schemas.microsoft.com/office/drawing/2014/main" id="{9D25D519-3286-551F-64C9-EC56DEBCA0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28E2E3-8554-822B-B01F-0B58ECCCD52C}"/>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1523862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0F978-0FE4-7F43-F39F-8D081B4A52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8A29F1-045D-608D-4130-777AB9409E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BA79ACF-D72C-5D78-C862-2293323EE9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29F1E9-D98D-F299-F3EF-A234627E52DD}"/>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6" name="Footer Placeholder 5">
            <a:extLst>
              <a:ext uri="{FF2B5EF4-FFF2-40B4-BE49-F238E27FC236}">
                <a16:creationId xmlns:a16="http://schemas.microsoft.com/office/drawing/2014/main" id="{F6893C5F-82D1-928E-BD15-7BB7074E4F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F134E4-53C4-E763-36AD-791C4571713E}"/>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834200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884AD-DC35-4C96-9BDB-DD59875EFC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CD6FF5-6849-C576-09DC-4E44C7DD7C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ED14B4-6339-56A4-FD23-8AF1BA1ED3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16433E1-6386-743B-1C1D-5F1D44BC77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69E033-AEAA-7DA1-FD2E-B0372798D0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020DA9-6614-743D-B873-19BF1C7A2D9E}"/>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8" name="Footer Placeholder 7">
            <a:extLst>
              <a:ext uri="{FF2B5EF4-FFF2-40B4-BE49-F238E27FC236}">
                <a16:creationId xmlns:a16="http://schemas.microsoft.com/office/drawing/2014/main" id="{B378E2C2-FCEE-F9BE-8B1C-3125B331413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9EE88B-E142-A4A6-601A-892604510A9C}"/>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2236837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0528C-95C4-0C4D-9BB6-82D1B7C5FE5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DEED02B-A206-8F64-7C73-2A61932D1367}"/>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4" name="Footer Placeholder 3">
            <a:extLst>
              <a:ext uri="{FF2B5EF4-FFF2-40B4-BE49-F238E27FC236}">
                <a16:creationId xmlns:a16="http://schemas.microsoft.com/office/drawing/2014/main" id="{2CDFF9E6-68B3-A875-CAB0-523E3EAE5D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3210D45-A765-3A2E-ACCF-D6D393687378}"/>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2708609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A157FD-AD9B-C8E5-5949-7327CFE23FD6}"/>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3" name="Footer Placeholder 2">
            <a:extLst>
              <a:ext uri="{FF2B5EF4-FFF2-40B4-BE49-F238E27FC236}">
                <a16:creationId xmlns:a16="http://schemas.microsoft.com/office/drawing/2014/main" id="{2461C94E-E44A-58BA-C73A-FEAFFE7B47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3B6769E-1385-0450-C735-F8B2EED5198D}"/>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3055221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440BC-28C9-4474-4E3D-52992C7194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DBFA292-C140-2F0D-D3B6-58A1BD6ADF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C718BF7-776A-F007-C9F2-E04DD49A24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639357-A8B1-0BB8-9761-C7530D6B4520}"/>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6" name="Footer Placeholder 5">
            <a:extLst>
              <a:ext uri="{FF2B5EF4-FFF2-40B4-BE49-F238E27FC236}">
                <a16:creationId xmlns:a16="http://schemas.microsoft.com/office/drawing/2014/main" id="{98228CDC-E19C-B093-6456-98E73A6E95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91EC26-E5D2-9934-7460-EEE39B25CC4E}"/>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833998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951FE-7034-0088-EED8-23558EE315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A76A098-A20F-14F3-CA57-A5393BE3D7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1811D6-87C5-D179-0780-6152019E65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8005F4-3693-BD46-6C5E-09D25D847BE6}"/>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6" name="Footer Placeholder 5">
            <a:extLst>
              <a:ext uri="{FF2B5EF4-FFF2-40B4-BE49-F238E27FC236}">
                <a16:creationId xmlns:a16="http://schemas.microsoft.com/office/drawing/2014/main" id="{DD9EFCD1-4705-14E8-8A71-C4756C8ECE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64C700-87E4-68A6-7DF7-AE1919D436D2}"/>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2158720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182F4-A0C5-65E7-2E15-AE99ECAD48B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9AC1D2-71CA-1784-7EAF-BBEE1A21E7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AD3584-8D73-ED3F-2937-72E16D65CD8F}"/>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5" name="Footer Placeholder 4">
            <a:extLst>
              <a:ext uri="{FF2B5EF4-FFF2-40B4-BE49-F238E27FC236}">
                <a16:creationId xmlns:a16="http://schemas.microsoft.com/office/drawing/2014/main" id="{7E74EDA2-84F9-B9A5-FC25-1AF7F3A817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6381CD-3E74-0044-2A58-4012013A9FB1}"/>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3379048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B38AA5-57CD-5772-29FC-E2D53193B6D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E2FBBE-57B5-D2D0-6191-D2B8E797C8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764CA1-3E8F-A3B7-CACA-396C3D7906E8}"/>
              </a:ext>
            </a:extLst>
          </p:cNvPr>
          <p:cNvSpPr>
            <a:spLocks noGrp="1"/>
          </p:cNvSpPr>
          <p:nvPr>
            <p:ph type="dt" sz="half" idx="10"/>
          </p:nvPr>
        </p:nvSpPr>
        <p:spPr/>
        <p:txBody>
          <a:bodyPr/>
          <a:lstStyle/>
          <a:p>
            <a:fld id="{78FC828A-BFF2-49FD-AB88-78B2FAF20406}" type="datetimeFigureOut">
              <a:rPr lang="en-GB" smtClean="0"/>
              <a:t>03/06/2024</a:t>
            </a:fld>
            <a:endParaRPr lang="en-GB"/>
          </a:p>
        </p:txBody>
      </p:sp>
      <p:sp>
        <p:nvSpPr>
          <p:cNvPr id="5" name="Footer Placeholder 4">
            <a:extLst>
              <a:ext uri="{FF2B5EF4-FFF2-40B4-BE49-F238E27FC236}">
                <a16:creationId xmlns:a16="http://schemas.microsoft.com/office/drawing/2014/main" id="{61223325-EE05-29BE-F545-1AC21179AE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F5450B-FAB0-59BA-23DE-DA7F65EA1FF3}"/>
              </a:ext>
            </a:extLst>
          </p:cNvPr>
          <p:cNvSpPr>
            <a:spLocks noGrp="1"/>
          </p:cNvSpPr>
          <p:nvPr>
            <p:ph type="sldNum" sz="quarter" idx="12"/>
          </p:nvPr>
        </p:nvSpPr>
        <p:spPr/>
        <p:txBody>
          <a:bodyPr/>
          <a:lstStyle/>
          <a:p>
            <a:fld id="{0995E318-D49E-4F5C-B3D4-2BF9C8F2ABD4}" type="slidenum">
              <a:rPr lang="en-GB" smtClean="0"/>
              <a:t>‹#›</a:t>
            </a:fld>
            <a:endParaRPr lang="en-GB"/>
          </a:p>
        </p:txBody>
      </p:sp>
    </p:spTree>
    <p:extLst>
      <p:ext uri="{BB962C8B-B14F-4D97-AF65-F5344CB8AC3E}">
        <p14:creationId xmlns:p14="http://schemas.microsoft.com/office/powerpoint/2010/main" val="2426333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9BCDB6-140B-1314-B244-4E08D3E273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FF4410-E6C5-8623-61C6-3477E2BBD0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58EF5-CDDF-9E42-1C12-FAAB86C231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8FC828A-BFF2-49FD-AB88-78B2FAF20406}" type="datetimeFigureOut">
              <a:rPr lang="en-GB" smtClean="0"/>
              <a:t>03/06/2024</a:t>
            </a:fld>
            <a:endParaRPr lang="en-GB"/>
          </a:p>
        </p:txBody>
      </p:sp>
      <p:sp>
        <p:nvSpPr>
          <p:cNvPr id="5" name="Footer Placeholder 4">
            <a:extLst>
              <a:ext uri="{FF2B5EF4-FFF2-40B4-BE49-F238E27FC236}">
                <a16:creationId xmlns:a16="http://schemas.microsoft.com/office/drawing/2014/main" id="{83718FF1-50F9-970A-E069-D7D3492D2F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44E58A1-D6B9-E771-86BA-03C3124622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995E318-D49E-4F5C-B3D4-2BF9C8F2ABD4}" type="slidenum">
              <a:rPr lang="en-GB" smtClean="0"/>
              <a:t>‹#›</a:t>
            </a:fld>
            <a:endParaRPr lang="en-GB"/>
          </a:p>
        </p:txBody>
      </p:sp>
      <p:sp>
        <p:nvSpPr>
          <p:cNvPr id="9" name="TextBox 8">
            <a:extLst>
              <a:ext uri="{FF2B5EF4-FFF2-40B4-BE49-F238E27FC236}">
                <a16:creationId xmlns:a16="http://schemas.microsoft.com/office/drawing/2014/main" id="{6FEB7B8B-0FF4-7324-6ADE-A230D61B9C77}"/>
              </a:ext>
            </a:extLst>
          </p:cNvPr>
          <p:cNvSpPr txBox="1"/>
          <p:nvPr userDrawn="1">
            <p:extLst>
              <p:ext uri="{1162E1C5-73C7-4A58-AE30-91384D911F3F}">
                <p184:classification xmlns:p184="http://schemas.microsoft.com/office/powerpoint/2018/4/main" val="hdr"/>
              </p:ext>
            </p:extLst>
          </p:nvPr>
        </p:nvSpPr>
        <p:spPr>
          <a:xfrm>
            <a:off x="0" y="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
        <p:nvSpPr>
          <p:cNvPr id="10" name="TextBox 9">
            <a:extLst>
              <a:ext uri="{FF2B5EF4-FFF2-40B4-BE49-F238E27FC236}">
                <a16:creationId xmlns:a16="http://schemas.microsoft.com/office/drawing/2014/main" id="{18E1664F-005E-2A98-B72F-AED0FDF41C6C}"/>
              </a:ext>
            </a:extLst>
          </p:cNvPr>
          <p:cNvSpPr txBox="1"/>
          <p:nvPr userDrawn="1">
            <p:extLst>
              <p:ext uri="{1162E1C5-73C7-4A58-AE30-91384D911F3F}">
                <p184:classification xmlns:p184="http://schemas.microsoft.com/office/powerpoint/2018/4/main" val="ftr"/>
              </p:ext>
            </p:extLst>
          </p:nvPr>
        </p:nvSpPr>
        <p:spPr>
          <a:xfrm>
            <a:off x="0" y="67056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2275181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uk/bitesize/articles/z9gjjsg#zyrjqfr"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hyperlink" Target="https://www.bbc.co.uk/teach/class-clips-video/history-ks3-ks4-what-were-trench-conditions-like-in-world-war-one/zksvwty"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7DF131F-1749-DF36-48AB-C55E94AC0C17}"/>
              </a:ext>
            </a:extLst>
          </p:cNvPr>
          <p:cNvSpPr txBox="1"/>
          <p:nvPr/>
        </p:nvSpPr>
        <p:spPr>
          <a:xfrm>
            <a:off x="134333" y="165590"/>
            <a:ext cx="4465948" cy="2677656"/>
          </a:xfrm>
          <a:prstGeom prst="rect">
            <a:avLst/>
          </a:prstGeom>
          <a:noFill/>
          <a:ln>
            <a:solidFill>
              <a:schemeClr val="tx1"/>
            </a:solidFill>
          </a:ln>
        </p:spPr>
        <p:txBody>
          <a:bodyPr wrap="square">
            <a:spAutoFit/>
          </a:bodyPr>
          <a:lstStyle/>
          <a:p>
            <a:r>
              <a:rPr lang="en-GB" sz="1200" u="sng" dirty="0">
                <a:ln>
                  <a:solidFill>
                    <a:schemeClr val="tx1"/>
                  </a:solidFill>
                </a:ln>
                <a:solidFill>
                  <a:srgbClr val="00B050"/>
                </a:solidFill>
                <a:latin typeface="Calibri" panose="020F0502020204030204" pitchFamily="34" charset="0"/>
              </a:rPr>
              <a:t>Long term causes of WWI:</a:t>
            </a:r>
          </a:p>
          <a:p>
            <a:r>
              <a:rPr lang="en-GB" sz="1200" dirty="0">
                <a:ln>
                  <a:solidFill>
                    <a:schemeClr val="tx1"/>
                  </a:solidFill>
                </a:ln>
                <a:solidFill>
                  <a:srgbClr val="00B050"/>
                </a:solidFill>
                <a:latin typeface="Calibri" panose="020F0502020204030204" pitchFamily="34" charset="0"/>
              </a:rPr>
              <a:t>Militarism</a:t>
            </a:r>
            <a:r>
              <a:rPr lang="en-GB" sz="1200" dirty="0">
                <a:latin typeface="Calibri" panose="020F0502020204030204" pitchFamily="34" charset="0"/>
              </a:rPr>
              <a:t> – when countries race to build up their armies, navies and weapons. For example, </a:t>
            </a:r>
            <a:r>
              <a:rPr lang="en-US" sz="1200" dirty="0">
                <a:effectLst/>
                <a:latin typeface="Calibri" panose="020F0502020204030204" pitchFamily="34" charset="0"/>
                <a:ea typeface="Calibri" panose="020F0502020204030204" pitchFamily="34" charset="0"/>
                <a:cs typeface="Times New Roman" panose="02020603050405020304" pitchFamily="18" charset="0"/>
              </a:rPr>
              <a:t>Germany tried to build a warship like the British </a:t>
            </a:r>
            <a:r>
              <a:rPr lang="en-US" sz="1200" i="1" dirty="0">
                <a:effectLst/>
                <a:latin typeface="Calibri" panose="020F0502020204030204" pitchFamily="34" charset="0"/>
                <a:ea typeface="Calibri" panose="020F0502020204030204" pitchFamily="34" charset="0"/>
                <a:cs typeface="Times New Roman" panose="02020603050405020304" pitchFamily="18" charset="0"/>
              </a:rPr>
              <a:t>Dreadnought </a:t>
            </a:r>
            <a:r>
              <a:rPr lang="en-US" sz="1200" dirty="0">
                <a:effectLst/>
                <a:latin typeface="Calibri" panose="020F0502020204030204" pitchFamily="34" charset="0"/>
                <a:ea typeface="Calibri" panose="020F0502020204030204" pitchFamily="34" charset="0"/>
                <a:cs typeface="Times New Roman" panose="02020603050405020304" pitchFamily="18" charset="0"/>
              </a:rPr>
              <a:t>because they wanted a big army too.</a:t>
            </a:r>
            <a:endParaRPr lang="en-GB" sz="1200" dirty="0">
              <a:latin typeface="Calibri" panose="020F0502020204030204" pitchFamily="34" charset="0"/>
            </a:endParaRPr>
          </a:p>
          <a:p>
            <a:r>
              <a:rPr lang="en-GB" sz="1200" dirty="0">
                <a:ln>
                  <a:solidFill>
                    <a:schemeClr val="tx1"/>
                  </a:solidFill>
                </a:ln>
                <a:solidFill>
                  <a:srgbClr val="00B050"/>
                </a:solidFill>
                <a:latin typeface="Calibri" panose="020F0502020204030204" pitchFamily="34" charset="0"/>
              </a:rPr>
              <a:t>Alliances</a:t>
            </a:r>
            <a:r>
              <a:rPr lang="en-GB" sz="1200" dirty="0">
                <a:latin typeface="Calibri" panose="020F0502020204030204" pitchFamily="34" charset="0"/>
              </a:rPr>
              <a:t> – groups of nations who agree to back each other up in war. For example, the alliance between France, Great Britain and Russia called the Triple Entente.</a:t>
            </a:r>
          </a:p>
          <a:p>
            <a:r>
              <a:rPr lang="en-GB" sz="1200" dirty="0">
                <a:ln>
                  <a:solidFill>
                    <a:schemeClr val="tx1"/>
                  </a:solidFill>
                </a:ln>
                <a:solidFill>
                  <a:srgbClr val="00B050"/>
                </a:solidFill>
                <a:latin typeface="Calibri" panose="020F0502020204030204" pitchFamily="34" charset="0"/>
              </a:rPr>
              <a:t>Imperialism</a:t>
            </a:r>
            <a:r>
              <a:rPr lang="en-GB" sz="1200" dirty="0">
                <a:latin typeface="Calibri" panose="020F0502020204030204" pitchFamily="34" charset="0"/>
              </a:rPr>
              <a:t> – to gain control of people and land and make them part of your empire. For example, </a:t>
            </a:r>
            <a:r>
              <a:rPr lang="en-US" sz="1200" dirty="0">
                <a:effectLst/>
                <a:latin typeface="Calibri" panose="020F0502020204030204" pitchFamily="34" charset="0"/>
                <a:ea typeface="Calibri" panose="020F0502020204030204" pitchFamily="34" charset="0"/>
                <a:cs typeface="Times New Roman" panose="02020603050405020304" pitchFamily="18" charset="0"/>
              </a:rPr>
              <a:t>Germany wanted to have an empire to get raw materials.</a:t>
            </a:r>
            <a:endParaRPr lang="en-GB" sz="1200" dirty="0">
              <a:latin typeface="Calibri" panose="020F0502020204030204" pitchFamily="34" charset="0"/>
            </a:endParaRPr>
          </a:p>
          <a:p>
            <a:r>
              <a:rPr lang="en-GB" sz="1200" dirty="0">
                <a:ln>
                  <a:solidFill>
                    <a:schemeClr val="tx1"/>
                  </a:solidFill>
                </a:ln>
                <a:solidFill>
                  <a:srgbClr val="00B050"/>
                </a:solidFill>
                <a:latin typeface="Calibri" panose="020F0502020204030204" pitchFamily="34" charset="0"/>
              </a:rPr>
              <a:t>Nationalism</a:t>
            </a:r>
            <a:r>
              <a:rPr lang="en-GB" sz="1200" dirty="0">
                <a:latin typeface="Calibri" panose="020F0502020204030204" pitchFamily="34" charset="0"/>
              </a:rPr>
              <a:t> – to have a pride in your own country and perhaps think it is superior to others. For example, </a:t>
            </a:r>
            <a:r>
              <a:rPr lang="en-US" sz="1200" dirty="0">
                <a:effectLst/>
                <a:latin typeface="Calibri" panose="020F0502020204030204" pitchFamily="34" charset="0"/>
                <a:ea typeface="Calibri" panose="020F0502020204030204" pitchFamily="34" charset="0"/>
                <a:cs typeface="Times New Roman" panose="02020603050405020304" pitchFamily="18" charset="0"/>
              </a:rPr>
              <a:t>Italy become a country in 1861 for the first time in 1,300 years and they were proud of this. They wanted to show the world its power.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F0F7E12-C8B8-B792-1AD4-1FE72C08121E}"/>
              </a:ext>
            </a:extLst>
          </p:cNvPr>
          <p:cNvSpPr txBox="1"/>
          <p:nvPr/>
        </p:nvSpPr>
        <p:spPr>
          <a:xfrm>
            <a:off x="134333" y="2973423"/>
            <a:ext cx="4465948" cy="1015663"/>
          </a:xfrm>
          <a:prstGeom prst="rect">
            <a:avLst/>
          </a:prstGeom>
          <a:noFill/>
          <a:ln>
            <a:solidFill>
              <a:schemeClr val="tx1"/>
            </a:solidFill>
          </a:ln>
        </p:spPr>
        <p:txBody>
          <a:bodyPr wrap="square">
            <a:spAutoFit/>
          </a:bodyPr>
          <a:lstStyle/>
          <a:p>
            <a:r>
              <a:rPr lang="en-GB" sz="1200" u="sng" dirty="0">
                <a:ln>
                  <a:solidFill>
                    <a:schemeClr val="tx1"/>
                  </a:solidFill>
                </a:ln>
                <a:solidFill>
                  <a:srgbClr val="00B050"/>
                </a:solidFill>
                <a:latin typeface="Calibri" panose="020F0502020204030204" pitchFamily="34" charset="0"/>
                <a:cs typeface="Calibri" panose="020F0502020204030204" pitchFamily="34" charset="0"/>
              </a:rPr>
              <a:t>Short term cause of WWI:</a:t>
            </a:r>
          </a:p>
          <a:p>
            <a:r>
              <a:rPr lang="en-US" sz="1200" i="0" dirty="0">
                <a:effectLst/>
                <a:highlight>
                  <a:srgbClr val="FFFFFF"/>
                </a:highlight>
                <a:latin typeface="Calibri" panose="020F0502020204030204" pitchFamily="34" charset="0"/>
                <a:cs typeface="Calibri" panose="020F0502020204030204" pitchFamily="34" charset="0"/>
              </a:rPr>
              <a:t>The assassination of Austria-Hungary’s Archduke Franz Ferdinand triggered World War One. On 28 June 1914, Franz Ferdinand and his wife were </a:t>
            </a:r>
            <a:r>
              <a:rPr lang="en-US" sz="1200" dirty="0">
                <a:highlight>
                  <a:srgbClr val="FFFFFF"/>
                </a:highlight>
                <a:latin typeface="Calibri" panose="020F0502020204030204" pitchFamily="34" charset="0"/>
                <a:cs typeface="Calibri" panose="020F0502020204030204" pitchFamily="34" charset="0"/>
              </a:rPr>
              <a:t>assassinated</a:t>
            </a:r>
            <a:r>
              <a:rPr lang="en-US" sz="1200" i="0" dirty="0">
                <a:effectLst/>
                <a:highlight>
                  <a:srgbClr val="FFFFFF"/>
                </a:highlight>
                <a:latin typeface="Calibri" panose="020F0502020204030204" pitchFamily="34" charset="0"/>
                <a:cs typeface="Calibri" panose="020F0502020204030204" pitchFamily="34" charset="0"/>
              </a:rPr>
              <a:t> in Sarajevo by the 19-year-old </a:t>
            </a:r>
            <a:r>
              <a:rPr lang="en-US" sz="1200" dirty="0">
                <a:highlight>
                  <a:srgbClr val="FFFFFF"/>
                </a:highlight>
                <a:latin typeface="Calibri" panose="020F0502020204030204" pitchFamily="34" charset="0"/>
                <a:cs typeface="Calibri" panose="020F0502020204030204" pitchFamily="34" charset="0"/>
              </a:rPr>
              <a:t>Gavrilo Princip</a:t>
            </a:r>
            <a:r>
              <a:rPr lang="en-US" sz="1200" i="0" dirty="0">
                <a:effectLst/>
                <a:highlight>
                  <a:srgbClr val="FFFFFF"/>
                </a:highlight>
                <a:latin typeface="Calibri" panose="020F0502020204030204" pitchFamily="34" charset="0"/>
                <a:cs typeface="Calibri" panose="020F0502020204030204" pitchFamily="34" charset="0"/>
              </a:rPr>
              <a:t>, a member of </a:t>
            </a:r>
            <a:r>
              <a:rPr lang="en-US" sz="1200" i="0" strike="noStrike" dirty="0">
                <a:effectLst/>
                <a:highlight>
                  <a:srgbClr val="FFFFFF"/>
                </a:highlight>
                <a:latin typeface="Calibri" panose="020F0502020204030204" pitchFamily="34" charset="0"/>
                <a:cs typeface="Calibri" panose="020F0502020204030204" pitchFamily="34" charset="0"/>
              </a:rPr>
              <a:t>the Black Hand Gang.</a:t>
            </a:r>
            <a:endParaRPr lang="en-GB" sz="1200" dirty="0">
              <a:latin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FF292070-BF8E-1F64-44B8-2EB77B2DC19C}"/>
              </a:ext>
            </a:extLst>
          </p:cNvPr>
          <p:cNvPicPr>
            <a:picLocks noChangeAspect="1"/>
          </p:cNvPicPr>
          <p:nvPr/>
        </p:nvPicPr>
        <p:blipFill>
          <a:blip r:embed="rId2"/>
          <a:stretch>
            <a:fillRect/>
          </a:stretch>
        </p:blipFill>
        <p:spPr>
          <a:xfrm>
            <a:off x="32177" y="4090270"/>
            <a:ext cx="6063823" cy="2152950"/>
          </a:xfrm>
          <a:prstGeom prst="rect">
            <a:avLst/>
          </a:prstGeom>
        </p:spPr>
      </p:pic>
      <p:sp>
        <p:nvSpPr>
          <p:cNvPr id="17" name="TextBox 16">
            <a:extLst>
              <a:ext uri="{FF2B5EF4-FFF2-40B4-BE49-F238E27FC236}">
                <a16:creationId xmlns:a16="http://schemas.microsoft.com/office/drawing/2014/main" id="{07F8C95B-88F4-C5D2-07BC-97B9622136D8}"/>
              </a:ext>
            </a:extLst>
          </p:cNvPr>
          <p:cNvSpPr txBox="1"/>
          <p:nvPr/>
        </p:nvSpPr>
        <p:spPr>
          <a:xfrm>
            <a:off x="4923934" y="3387534"/>
            <a:ext cx="2592370" cy="307777"/>
          </a:xfrm>
          <a:prstGeom prst="rect">
            <a:avLst/>
          </a:prstGeom>
          <a:noFill/>
        </p:spPr>
        <p:txBody>
          <a:bodyPr wrap="square">
            <a:spAutoFit/>
          </a:bodyPr>
          <a:lstStyle/>
          <a:p>
            <a:r>
              <a:rPr lang="en-US" sz="1400" dirty="0">
                <a:latin typeface="Calibri" panose="020F0502020204030204" pitchFamily="34" charset="0"/>
                <a:cs typeface="Calibri" panose="020F0502020204030204" pitchFamily="34" charset="0"/>
                <a:hlinkClick r:id="rId3"/>
              </a:rPr>
              <a:t>Life in the trenches - BBC Bitesize</a:t>
            </a:r>
            <a:endParaRPr lang="en-GB" sz="1400" dirty="0">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72E9F75E-F734-AF13-A9A0-0B11BE86D027}"/>
              </a:ext>
            </a:extLst>
          </p:cNvPr>
          <p:cNvSpPr txBox="1"/>
          <p:nvPr/>
        </p:nvSpPr>
        <p:spPr>
          <a:xfrm>
            <a:off x="3011863" y="6384633"/>
            <a:ext cx="6416511" cy="307777"/>
          </a:xfrm>
          <a:prstGeom prst="rect">
            <a:avLst/>
          </a:prstGeom>
          <a:noFill/>
        </p:spPr>
        <p:txBody>
          <a:bodyPr wrap="square">
            <a:spAutoFit/>
          </a:bodyPr>
          <a:lstStyle/>
          <a:p>
            <a:r>
              <a:rPr lang="en-US" sz="1400" dirty="0">
                <a:latin typeface="Calibri" panose="020F0502020204030204" pitchFamily="34" charset="0"/>
                <a:cs typeface="Calibri" panose="020F0502020204030204" pitchFamily="34" charset="0"/>
                <a:hlinkClick r:id="rId4"/>
              </a:rPr>
              <a:t>KS3 / KS4 History: What were trench conditions like in World War One? - BBC Teach</a:t>
            </a:r>
            <a:endParaRPr lang="en-GB" sz="1400" dirty="0">
              <a:latin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id="{7F6E8152-C83A-A4BA-2D44-C6E24EF00F9C}"/>
              </a:ext>
            </a:extLst>
          </p:cNvPr>
          <p:cNvSpPr txBox="1"/>
          <p:nvPr/>
        </p:nvSpPr>
        <p:spPr>
          <a:xfrm>
            <a:off x="4758965" y="524621"/>
            <a:ext cx="3046429" cy="2677656"/>
          </a:xfrm>
          <a:prstGeom prst="rect">
            <a:avLst/>
          </a:prstGeom>
          <a:noFill/>
          <a:ln>
            <a:solidFill>
              <a:schemeClr val="tx1"/>
            </a:solidFill>
          </a:ln>
        </p:spPr>
        <p:txBody>
          <a:bodyPr wrap="square">
            <a:spAutoFit/>
          </a:bodyPr>
          <a:lstStyle/>
          <a:p>
            <a:pPr algn="l"/>
            <a:r>
              <a:rPr lang="en-US" sz="1200" b="1" i="0" u="sng" dirty="0">
                <a:effectLst/>
                <a:highlight>
                  <a:srgbClr val="FFFFFF"/>
                </a:highlight>
                <a:latin typeface="Calibri" panose="020F0502020204030204" pitchFamily="34" charset="0"/>
                <a:cs typeface="Calibri" panose="020F0502020204030204" pitchFamily="34" charset="0"/>
              </a:rPr>
              <a:t>What were trenches?</a:t>
            </a:r>
          </a:p>
          <a:p>
            <a:pPr algn="l"/>
            <a:r>
              <a:rPr lang="en-US" sz="1200" b="0" i="0" dirty="0">
                <a:solidFill>
                  <a:srgbClr val="222222"/>
                </a:solidFill>
                <a:effectLst/>
                <a:highlight>
                  <a:srgbClr val="FFFFFF"/>
                </a:highlight>
                <a:latin typeface="Calibri" panose="020F0502020204030204" pitchFamily="34" charset="0"/>
                <a:cs typeface="Calibri" panose="020F0502020204030204" pitchFamily="34" charset="0"/>
              </a:rPr>
              <a:t>During World War I, the war was fought on the Western Front by soldiers in trenches. The trenches were long and narrow ditches dug into the ground where soldiers lived. It was very muddy and uncomfortable.  The toilets overflowed too, which made the conditions even worse. Most trenches were 1-2 </a:t>
            </a:r>
            <a:r>
              <a:rPr lang="en-US" sz="1200" b="0" i="0" dirty="0" err="1">
                <a:solidFill>
                  <a:srgbClr val="222222"/>
                </a:solidFill>
                <a:effectLst/>
                <a:highlight>
                  <a:srgbClr val="FFFFFF"/>
                </a:highlight>
                <a:latin typeface="Calibri" panose="020F0502020204030204" pitchFamily="34" charset="0"/>
                <a:cs typeface="Calibri" panose="020F0502020204030204" pitchFamily="34" charset="0"/>
              </a:rPr>
              <a:t>metres</a:t>
            </a:r>
            <a:r>
              <a:rPr lang="en-US" sz="1200" b="0" i="0" dirty="0">
                <a:solidFill>
                  <a:srgbClr val="222222"/>
                </a:solidFill>
                <a:effectLst/>
                <a:highlight>
                  <a:srgbClr val="FFFFFF"/>
                </a:highlight>
                <a:latin typeface="Calibri" panose="020F0502020204030204" pitchFamily="34" charset="0"/>
                <a:cs typeface="Calibri" panose="020F0502020204030204" pitchFamily="34" charset="0"/>
              </a:rPr>
              <a:t> wide and 3 </a:t>
            </a:r>
            <a:r>
              <a:rPr lang="en-US" sz="1200" b="0" i="0" dirty="0" err="1">
                <a:solidFill>
                  <a:srgbClr val="222222"/>
                </a:solidFill>
                <a:effectLst/>
                <a:highlight>
                  <a:srgbClr val="FFFFFF"/>
                </a:highlight>
                <a:latin typeface="Calibri" panose="020F0502020204030204" pitchFamily="34" charset="0"/>
                <a:cs typeface="Calibri" panose="020F0502020204030204" pitchFamily="34" charset="0"/>
              </a:rPr>
              <a:t>metres</a:t>
            </a:r>
            <a:r>
              <a:rPr lang="en-US" sz="1200" b="0" i="0" dirty="0">
                <a:solidFill>
                  <a:srgbClr val="222222"/>
                </a:solidFill>
                <a:effectLst/>
                <a:highlight>
                  <a:srgbClr val="FFFFFF"/>
                </a:highlight>
                <a:latin typeface="Calibri" panose="020F0502020204030204" pitchFamily="34" charset="0"/>
                <a:cs typeface="Calibri" panose="020F0502020204030204" pitchFamily="34" charset="0"/>
              </a:rPr>
              <a:t> deep. Trenches weren’t straight lines; they had a zigzag pattern. On one side of the trenches, they were German. On the other side of the trenches, there were Allied. In between was No Man’s land. Soldiers crossed to attack each other.</a:t>
            </a:r>
          </a:p>
        </p:txBody>
      </p:sp>
      <p:pic>
        <p:nvPicPr>
          <p:cNvPr id="26" name="Picture 2" descr="http://www.spartacus.schoolnet.co.uk/FWWtrenchsystem.JPG">
            <a:extLst>
              <a:ext uri="{FF2B5EF4-FFF2-40B4-BE49-F238E27FC236}">
                <a16:creationId xmlns:a16="http://schemas.microsoft.com/office/drawing/2014/main" id="{00E4BF51-87E7-AE8A-7D29-B42C4AD052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4077" y="165590"/>
            <a:ext cx="4026817" cy="377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a:extLst>
              <a:ext uri="{FF2B5EF4-FFF2-40B4-BE49-F238E27FC236}">
                <a16:creationId xmlns:a16="http://schemas.microsoft.com/office/drawing/2014/main" id="{AF0DB161-21AE-6E8E-75E9-972CF34403D3}"/>
              </a:ext>
            </a:extLst>
          </p:cNvPr>
          <p:cNvSpPr txBox="1"/>
          <p:nvPr/>
        </p:nvSpPr>
        <p:spPr>
          <a:xfrm>
            <a:off x="4743255" y="104697"/>
            <a:ext cx="3005578" cy="369332"/>
          </a:xfrm>
          <a:prstGeom prst="rect">
            <a:avLst/>
          </a:prstGeom>
          <a:noFill/>
        </p:spPr>
        <p:txBody>
          <a:bodyPr wrap="square" rtlCol="0">
            <a:spAutoFit/>
          </a:bodyPr>
          <a:lstStyle/>
          <a:p>
            <a:r>
              <a:rPr lang="en-US" b="1" dirty="0">
                <a:latin typeface="Calibri" panose="020F0502020204030204" pitchFamily="34" charset="0"/>
                <a:cs typeface="Calibri" panose="020F0502020204030204" pitchFamily="34" charset="0"/>
              </a:rPr>
              <a:t>Year 8 - Knowledge </a:t>
            </a:r>
            <a:r>
              <a:rPr lang="en-US" b="1" dirty="0" err="1">
                <a:latin typeface="Calibri" panose="020F0502020204030204" pitchFamily="34" charset="0"/>
                <a:cs typeface="Calibri" panose="020F0502020204030204" pitchFamily="34" charset="0"/>
              </a:rPr>
              <a:t>Organiser</a:t>
            </a:r>
            <a:endParaRPr lang="en-GB" b="1" dirty="0">
              <a:latin typeface="Calibri" panose="020F0502020204030204" pitchFamily="34" charset="0"/>
              <a:cs typeface="Calibri" panose="020F0502020204030204" pitchFamily="34" charset="0"/>
            </a:endParaRPr>
          </a:p>
        </p:txBody>
      </p:sp>
      <p:sp>
        <p:nvSpPr>
          <p:cNvPr id="29" name="TextBox 28">
            <a:extLst>
              <a:ext uri="{FF2B5EF4-FFF2-40B4-BE49-F238E27FC236}">
                <a16:creationId xmlns:a16="http://schemas.microsoft.com/office/drawing/2014/main" id="{7A9A6400-8C03-E778-68D4-2C92755EBBB1}"/>
              </a:ext>
            </a:extLst>
          </p:cNvPr>
          <p:cNvSpPr txBox="1"/>
          <p:nvPr/>
        </p:nvSpPr>
        <p:spPr>
          <a:xfrm>
            <a:off x="6148634" y="4090270"/>
            <a:ext cx="5785699" cy="1015663"/>
          </a:xfrm>
          <a:prstGeom prst="rect">
            <a:avLst/>
          </a:prstGeom>
          <a:noFill/>
          <a:ln>
            <a:solidFill>
              <a:schemeClr val="tx1"/>
            </a:solidFill>
          </a:ln>
        </p:spPr>
        <p:txBody>
          <a:bodyPr wrap="square">
            <a:spAutoFit/>
          </a:bodyPr>
          <a:lstStyle/>
          <a:p>
            <a:pPr lvl="0">
              <a:tabLst>
                <a:tab pos="228600" algn="l"/>
              </a:tabLst>
            </a:pPr>
            <a:r>
              <a:rPr lang="en-US" sz="1200" b="1" u="sng" dirty="0">
                <a:latin typeface="Calibri" panose="020F0502020204030204" pitchFamily="34" charset="0"/>
                <a:ea typeface="Times New Roman" panose="02020603050405020304" pitchFamily="18" charset="0"/>
                <a:cs typeface="Calibri" panose="020F0502020204030204" pitchFamily="34" charset="0"/>
              </a:rPr>
              <a:t>Conditions in the trenches:</a:t>
            </a:r>
          </a:p>
          <a:p>
            <a:pPr lvl="0">
              <a:tabLst>
                <a:tab pos="228600" algn="l"/>
              </a:tabLst>
            </a:pPr>
            <a:r>
              <a:rPr lang="en-US" sz="1200" dirty="0">
                <a:effectLst/>
                <a:latin typeface="Calibri" panose="020F0502020204030204" pitchFamily="34" charset="0"/>
                <a:ea typeface="Times New Roman" panose="02020603050405020304" pitchFamily="18" charset="0"/>
                <a:cs typeface="Calibri" panose="020F0502020204030204" pitchFamily="34" charset="0"/>
              </a:rPr>
              <a:t>Rats in the millions infested trenches. Gorging themselves on human remains they could grow to the size of a cat.</a:t>
            </a:r>
            <a:r>
              <a:rPr lang="en-GB" sz="1200" dirty="0">
                <a:latin typeface="Calibri" panose="020F0502020204030204" pitchFamily="34" charset="0"/>
                <a:ea typeface="Times New Roman" panose="02020603050405020304" pitchFamily="18" charset="0"/>
                <a:cs typeface="Calibri" panose="020F0502020204030204" pitchFamily="34" charset="0"/>
              </a:rPr>
              <a:t> </a:t>
            </a:r>
            <a:r>
              <a:rPr lang="en-US" sz="1200" dirty="0">
                <a:effectLst/>
                <a:latin typeface="Calibri" panose="020F0502020204030204" pitchFamily="34" charset="0"/>
                <a:ea typeface="Times New Roman" panose="02020603050405020304" pitchFamily="18" charset="0"/>
                <a:cs typeface="Calibri" panose="020F0502020204030204" pitchFamily="34" charset="0"/>
              </a:rPr>
              <a:t>A single rat couple could produce up to 900 offspring (babies) in a year, spreading infection and contaminating food.  The rat problem remained for the duration of the war. </a:t>
            </a:r>
            <a:endParaRPr lang="en-GB" sz="12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31" name="TextBox 30">
            <a:extLst>
              <a:ext uri="{FF2B5EF4-FFF2-40B4-BE49-F238E27FC236}">
                <a16:creationId xmlns:a16="http://schemas.microsoft.com/office/drawing/2014/main" id="{B64B9624-E495-8CC9-34BA-BAD35645A03D}"/>
              </a:ext>
            </a:extLst>
          </p:cNvPr>
          <p:cNvSpPr txBox="1"/>
          <p:nvPr/>
        </p:nvSpPr>
        <p:spPr>
          <a:xfrm>
            <a:off x="6096000" y="5187965"/>
            <a:ext cx="5838333" cy="1015663"/>
          </a:xfrm>
          <a:prstGeom prst="rect">
            <a:avLst/>
          </a:prstGeom>
          <a:noFill/>
          <a:ln>
            <a:solidFill>
              <a:schemeClr val="tx1"/>
            </a:solidFill>
          </a:ln>
        </p:spPr>
        <p:txBody>
          <a:bodyPr wrap="square">
            <a:spAutoFit/>
          </a:bodyPr>
          <a:lstStyle/>
          <a:p>
            <a:pPr lvl="0">
              <a:tabLst>
                <a:tab pos="457200" algn="l"/>
              </a:tabLst>
            </a:pPr>
            <a:r>
              <a:rPr lang="en-GB" sz="1200" b="1" u="sng" dirty="0">
                <a:effectLst/>
                <a:latin typeface="Calibri" panose="020F0502020204030204" pitchFamily="34" charset="0"/>
                <a:ea typeface="Times New Roman" panose="02020603050405020304" pitchFamily="18" charset="0"/>
                <a:cs typeface="Calibri" panose="020F0502020204030204" pitchFamily="34" charset="0"/>
              </a:rPr>
              <a:t>Boredom in the trenches:</a:t>
            </a:r>
          </a:p>
          <a:p>
            <a:pPr lvl="0">
              <a:tabLst>
                <a:tab pos="457200" algn="l"/>
              </a:tabLst>
            </a:pPr>
            <a:r>
              <a:rPr lang="en-GB" sz="1200" dirty="0">
                <a:effectLst/>
                <a:latin typeface="Calibri" panose="020F0502020204030204" pitchFamily="34" charset="0"/>
                <a:ea typeface="Times New Roman" panose="02020603050405020304" pitchFamily="18" charset="0"/>
                <a:cs typeface="Calibri" panose="020F0502020204030204" pitchFamily="34" charset="0"/>
              </a:rPr>
              <a:t>Once the soldiers had completed the daily trench chores of refilling the sandbags, repairing the duckboards and trench floor, and draining the trenches, many of them became bored. They couldn’t really move around or do much as the fear of a sniper’s bullet was always there. To relieve the boredom, they used to write letters home and diaries.</a:t>
            </a:r>
          </a:p>
        </p:txBody>
      </p:sp>
    </p:spTree>
    <p:extLst>
      <p:ext uri="{BB962C8B-B14F-4D97-AF65-F5344CB8AC3E}">
        <p14:creationId xmlns:p14="http://schemas.microsoft.com/office/powerpoint/2010/main" val="3128661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FCF07CE-3C52-721F-4F23-3576D464D223}"/>
              </a:ext>
            </a:extLst>
          </p:cNvPr>
          <p:cNvGraphicFramePr>
            <a:graphicFrameLocks noGrp="1"/>
          </p:cNvGraphicFramePr>
          <p:nvPr>
            <p:extLst>
              <p:ext uri="{D42A27DB-BD31-4B8C-83A1-F6EECF244321}">
                <p14:modId xmlns:p14="http://schemas.microsoft.com/office/powerpoint/2010/main" val="1348686413"/>
              </p:ext>
            </p:extLst>
          </p:nvPr>
        </p:nvGraphicFramePr>
        <p:xfrm>
          <a:off x="297467" y="257752"/>
          <a:ext cx="5798533" cy="6116845"/>
        </p:xfrm>
        <a:graphic>
          <a:graphicData uri="http://schemas.openxmlformats.org/drawingml/2006/table">
            <a:tbl>
              <a:tblPr firstRow="1" bandRow="1">
                <a:tableStyleId>{5940675A-B579-460E-94D1-54222C63F5DA}</a:tableStyleId>
              </a:tblPr>
              <a:tblGrid>
                <a:gridCol w="1119357">
                  <a:extLst>
                    <a:ext uri="{9D8B030D-6E8A-4147-A177-3AD203B41FA5}">
                      <a16:colId xmlns:a16="http://schemas.microsoft.com/office/drawing/2014/main" val="2596038476"/>
                    </a:ext>
                  </a:extLst>
                </a:gridCol>
                <a:gridCol w="4679176">
                  <a:extLst>
                    <a:ext uri="{9D8B030D-6E8A-4147-A177-3AD203B41FA5}">
                      <a16:colId xmlns:a16="http://schemas.microsoft.com/office/drawing/2014/main" val="3737910627"/>
                    </a:ext>
                  </a:extLst>
                </a:gridCol>
              </a:tblGrid>
              <a:tr h="966662">
                <a:tc>
                  <a:txBody>
                    <a:bodyPr/>
                    <a:lstStyle/>
                    <a:p>
                      <a:r>
                        <a:rPr lang="en-US" sz="1400" b="1" dirty="0">
                          <a:latin typeface="Calibri" panose="020F0502020204030204" pitchFamily="34" charset="0"/>
                          <a:cs typeface="Calibri" panose="020F0502020204030204" pitchFamily="34" charset="0"/>
                        </a:rPr>
                        <a:t>Harriet Tubman</a:t>
                      </a:r>
                      <a:endParaRPr lang="en-GB" sz="1400" b="1" dirty="0">
                        <a:latin typeface="Calibri" panose="020F0502020204030204" pitchFamily="34" charset="0"/>
                        <a:cs typeface="Calibri" panose="020F0502020204030204" pitchFamily="34" charset="0"/>
                      </a:endParaRPr>
                    </a:p>
                  </a:txBody>
                  <a:tcPr/>
                </a:tc>
                <a:tc>
                  <a:txBody>
                    <a:bodyPr/>
                    <a:lstStyle/>
                    <a:p>
                      <a:r>
                        <a:rPr lang="en-US" sz="1200" b="0" i="0" kern="1200" dirty="0">
                          <a:solidFill>
                            <a:schemeClr val="tx1"/>
                          </a:solidFill>
                          <a:effectLst/>
                          <a:latin typeface="Arial" panose="020B0604020202020204" pitchFamily="34" charset="0"/>
                          <a:ea typeface="+mn-ea"/>
                          <a:cs typeface="Arial" panose="020B0604020202020204" pitchFamily="34" charset="0"/>
                        </a:rPr>
                        <a:t>Harriet Tubman escaped from </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slavery </a:t>
                      </a:r>
                      <a:r>
                        <a:rPr lang="en-US" sz="1200" b="0" i="0" kern="1200" dirty="0">
                          <a:solidFill>
                            <a:schemeClr val="tx1"/>
                          </a:solidFill>
                          <a:effectLst/>
                          <a:latin typeface="Arial" panose="020B0604020202020204" pitchFamily="34" charset="0"/>
                          <a:ea typeface="+mn-ea"/>
                          <a:cs typeface="Arial" panose="020B0604020202020204" pitchFamily="34" charset="0"/>
                        </a:rPr>
                        <a:t>in the southern United States. She then helped lead many other enslaved people to freedom using the </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Underground Railroad</a:t>
                      </a:r>
                      <a:r>
                        <a:rPr lang="en-US" sz="1200" b="0" i="0" kern="1200" dirty="0">
                          <a:solidFill>
                            <a:schemeClr val="tx1"/>
                          </a:solidFill>
                          <a:effectLst/>
                          <a:latin typeface="Arial" panose="020B0604020202020204" pitchFamily="34" charset="0"/>
                          <a:ea typeface="+mn-ea"/>
                          <a:cs typeface="Arial" panose="020B0604020202020204" pitchFamily="34" charset="0"/>
                        </a:rPr>
                        <a:t>. The railroad was a secret network that helped enslaved people find their way to freedom. </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56787682"/>
                  </a:ext>
                </a:extLst>
              </a:tr>
              <a:tr h="608639">
                <a:tc>
                  <a:txBody>
                    <a:bodyPr/>
                    <a:lstStyle/>
                    <a:p>
                      <a:r>
                        <a:rPr lang="en-US" sz="1400" b="1" dirty="0">
                          <a:latin typeface="Calibri" panose="020F0502020204030204" pitchFamily="34" charset="0"/>
                          <a:cs typeface="Calibri" panose="020F0502020204030204" pitchFamily="34" charset="0"/>
                        </a:rPr>
                        <a:t>William Wilberforce</a:t>
                      </a:r>
                      <a:endParaRPr lang="en-GB" sz="1400" b="1" dirty="0">
                        <a:latin typeface="Calibri" panose="020F0502020204030204" pitchFamily="34" charset="0"/>
                        <a:cs typeface="Calibri" panose="020F0502020204030204" pitchFamily="34" charset="0"/>
                      </a:endParaRPr>
                    </a:p>
                  </a:txBody>
                  <a:tcPr/>
                </a:tc>
                <a:tc>
                  <a:txBody>
                    <a:bodyPr/>
                    <a:lstStyle/>
                    <a:p>
                      <a:r>
                        <a:rPr lang="en-US" sz="1200" b="0" dirty="0">
                          <a:latin typeface="Arial" panose="020B0604020202020204" pitchFamily="34" charset="0"/>
                          <a:cs typeface="Arial" panose="020B0604020202020204" pitchFamily="34" charset="0"/>
                        </a:rPr>
                        <a:t>William Wilberforce was a British politician who helped to abolish the slave trade </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29297737"/>
                  </a:ext>
                </a:extLst>
              </a:tr>
              <a:tr h="751848">
                <a:tc>
                  <a:txBody>
                    <a:bodyPr/>
                    <a:lstStyle/>
                    <a:p>
                      <a:r>
                        <a:rPr lang="en-US" sz="1400" b="1" dirty="0">
                          <a:latin typeface="Calibri" panose="020F0502020204030204" pitchFamily="34" charset="0"/>
                          <a:cs typeface="Calibri" panose="020F0502020204030204" pitchFamily="34" charset="0"/>
                        </a:rPr>
                        <a:t>Robert Stephenson</a:t>
                      </a:r>
                      <a:endParaRPr lang="en-GB" sz="1400" b="1" dirty="0">
                        <a:latin typeface="Calibri" panose="020F0502020204030204" pitchFamily="34" charset="0"/>
                        <a:cs typeface="Calibri" panose="020F0502020204030204" pitchFamily="34" charset="0"/>
                      </a:endParaRPr>
                    </a:p>
                  </a:txBody>
                  <a:tcPr/>
                </a:tc>
                <a:tc>
                  <a:txBody>
                    <a:bodyPr/>
                    <a:lstStyle/>
                    <a:p>
                      <a:r>
                        <a:rPr lang="en-US" sz="1200" b="0" i="0" kern="1200" dirty="0">
                          <a:solidFill>
                            <a:schemeClr val="tx1"/>
                          </a:solidFill>
                          <a:effectLst/>
                          <a:latin typeface="Arial" panose="020B0604020202020204" pitchFamily="34" charset="0"/>
                          <a:ea typeface="+mn-ea"/>
                          <a:cs typeface="Arial" panose="020B0604020202020204" pitchFamily="34" charset="0"/>
                        </a:rPr>
                        <a:t>Robert Stephenson was an English </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civil engineer</a:t>
                      </a:r>
                      <a:r>
                        <a:rPr lang="en-US" sz="1200" b="0" i="0" kern="1200" dirty="0">
                          <a:solidFill>
                            <a:schemeClr val="tx1"/>
                          </a:solidFill>
                          <a:effectLst/>
                          <a:latin typeface="Arial" panose="020B0604020202020204" pitchFamily="34" charset="0"/>
                          <a:ea typeface="+mn-ea"/>
                          <a:cs typeface="Arial" panose="020B0604020202020204" pitchFamily="34" charset="0"/>
                        </a:rPr>
                        <a:t> and designer of </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locomotives</a:t>
                      </a:r>
                      <a:r>
                        <a:rPr lang="en-US" sz="1200" b="0" i="0" kern="1200" dirty="0">
                          <a:solidFill>
                            <a:schemeClr val="tx1"/>
                          </a:solidFill>
                          <a:effectLst/>
                          <a:latin typeface="Arial" panose="020B0604020202020204" pitchFamily="34" charset="0"/>
                          <a:ea typeface="+mn-ea"/>
                          <a:cs typeface="Arial" panose="020B0604020202020204" pitchFamily="34" charset="0"/>
                        </a:rPr>
                        <a:t>. He was the only son of </a:t>
                      </a: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George Stephenson</a:t>
                      </a:r>
                      <a:r>
                        <a:rPr lang="en-US" sz="1200" b="0" i="0" kern="1200" dirty="0">
                          <a:solidFill>
                            <a:schemeClr val="tx1"/>
                          </a:solidFill>
                          <a:effectLst/>
                          <a:latin typeface="Arial" panose="020B0604020202020204" pitchFamily="34" charset="0"/>
                          <a:ea typeface="+mn-ea"/>
                          <a:cs typeface="Arial" panose="020B0604020202020204" pitchFamily="34" charset="0"/>
                        </a:rPr>
                        <a:t>, the "Father of Railways", he built on the achievements of his father. </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617719709"/>
                  </a:ext>
                </a:extLst>
              </a:tr>
              <a:tr h="751848">
                <a:tc>
                  <a:txBody>
                    <a:bodyPr/>
                    <a:lstStyle/>
                    <a:p>
                      <a:r>
                        <a:rPr lang="en-US" sz="1400" b="1" dirty="0">
                          <a:latin typeface="Calibri" panose="020F0502020204030204" pitchFamily="34" charset="0"/>
                          <a:cs typeface="Calibri" panose="020F0502020204030204" pitchFamily="34" charset="0"/>
                        </a:rPr>
                        <a:t>Slave Trade</a:t>
                      </a:r>
                      <a:endParaRPr lang="en-GB" sz="1400" b="1" dirty="0">
                        <a:latin typeface="Calibri" panose="020F0502020204030204" pitchFamily="34" charset="0"/>
                        <a:cs typeface="Calibri" panose="020F0502020204030204" pitchFamily="34" charset="0"/>
                      </a:endParaRPr>
                    </a:p>
                  </a:txBody>
                  <a:tcPr/>
                </a:tc>
                <a:tc>
                  <a:txBody>
                    <a:bodyPr/>
                    <a:lstStyle/>
                    <a:p>
                      <a:r>
                        <a:rPr lang="en-US" sz="1200" b="0" i="0" kern="1200" dirty="0">
                          <a:solidFill>
                            <a:schemeClr val="tx1"/>
                          </a:solidFill>
                          <a:effectLst/>
                          <a:latin typeface="Arial" panose="020B0604020202020204" pitchFamily="34" charset="0"/>
                          <a:ea typeface="+mn-ea"/>
                          <a:cs typeface="Arial" panose="020B0604020202020204" pitchFamily="34" charset="0"/>
                        </a:rPr>
                        <a:t>The 'Triangular Trade' was the sailing route taken by European slave traders. It was a journey of three stages: Western Europe; Western Africa and the Americas. </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8422343"/>
                  </a:ext>
                </a:extLst>
              </a:tr>
              <a:tr h="751848">
                <a:tc>
                  <a:txBody>
                    <a:bodyPr/>
                    <a:lstStyle/>
                    <a:p>
                      <a:r>
                        <a:rPr lang="en-US" sz="1400" b="1" dirty="0">
                          <a:latin typeface="Calibri" panose="020F0502020204030204" pitchFamily="34" charset="0"/>
                          <a:cs typeface="Calibri" panose="020F0502020204030204" pitchFamily="34" charset="0"/>
                        </a:rPr>
                        <a:t>Middle Passage</a:t>
                      </a:r>
                      <a:endParaRPr lang="en-GB" sz="1400" b="1" dirty="0">
                        <a:latin typeface="Calibri" panose="020F0502020204030204" pitchFamily="34" charset="0"/>
                        <a:cs typeface="Calibri" panose="020F0502020204030204" pitchFamily="34" charset="0"/>
                      </a:endParaRPr>
                    </a:p>
                  </a:txBody>
                  <a:tcPr/>
                </a:tc>
                <a:tc>
                  <a:txBody>
                    <a:bodyPr/>
                    <a:lstStyle/>
                    <a:p>
                      <a:pPr fontAlgn="base"/>
                      <a:r>
                        <a:rPr lang="en-US" sz="1200" b="0" i="0" kern="1200" dirty="0">
                          <a:solidFill>
                            <a:schemeClr val="tx1"/>
                          </a:solidFill>
                          <a:effectLst/>
                          <a:latin typeface="Arial" panose="020B0604020202020204" pitchFamily="34" charset="0"/>
                          <a:ea typeface="+mn-ea"/>
                          <a:cs typeface="Arial" panose="020B0604020202020204" pitchFamily="34" charset="0"/>
                        </a:rPr>
                        <a:t>The voyage from Africa to the New World of the Americas was called the Middle Passage. An enslaved person was chained and unable to go to the toilet and they had to lie in their own filth. Sickness quickly spread.</a:t>
                      </a:r>
                    </a:p>
                  </a:txBody>
                  <a:tcPr/>
                </a:tc>
                <a:extLst>
                  <a:ext uri="{0D108BD9-81ED-4DB2-BD59-A6C34878D82A}">
                    <a16:rowId xmlns:a16="http://schemas.microsoft.com/office/drawing/2014/main" val="3083874120"/>
                  </a:ext>
                </a:extLst>
              </a:tr>
              <a:tr h="751848">
                <a:tc>
                  <a:txBody>
                    <a:bodyPr/>
                    <a:lstStyle/>
                    <a:p>
                      <a:r>
                        <a:rPr lang="en-US" sz="1400" b="1" dirty="0">
                          <a:latin typeface="Calibri" panose="020F0502020204030204" pitchFamily="34" charset="0"/>
                          <a:cs typeface="Calibri" panose="020F0502020204030204" pitchFamily="34" charset="0"/>
                        </a:rPr>
                        <a:t>Empires</a:t>
                      </a:r>
                      <a:endParaRPr lang="en-GB" sz="1400" b="1" dirty="0">
                        <a:latin typeface="Calibri" panose="020F0502020204030204" pitchFamily="34" charset="0"/>
                        <a:cs typeface="Calibri" panose="020F0502020204030204" pitchFamily="34" charset="0"/>
                      </a:endParaRPr>
                    </a:p>
                  </a:txBody>
                  <a:tcPr/>
                </a:tc>
                <a:tc>
                  <a:txBody>
                    <a:bodyPr/>
                    <a:lstStyle/>
                    <a:p>
                      <a:r>
                        <a:rPr lang="en-GB" sz="1200" b="0" dirty="0">
                          <a:latin typeface="Arial" panose="020B0604020202020204" pitchFamily="34" charset="0"/>
                          <a:cs typeface="Arial" panose="020B0604020202020204" pitchFamily="34" charset="0"/>
                        </a:rPr>
                        <a:t>An empire is a collection of communities, regions, territories, states or even countries that are ruled over and controlled by one leader or </a:t>
                      </a:r>
                      <a:r>
                        <a:rPr lang="en-US" sz="1200" b="0" dirty="0">
                          <a:latin typeface="Arial" panose="020B0604020202020204" pitchFamily="34" charset="0"/>
                          <a:cs typeface="Arial" panose="020B0604020202020204" pitchFamily="34" charset="0"/>
                        </a:rPr>
                        <a:t>‘</a:t>
                      </a:r>
                      <a:r>
                        <a:rPr lang="en-GB" sz="1200" b="0" dirty="0">
                          <a:latin typeface="Arial" panose="020B0604020202020204" pitchFamily="34" charset="0"/>
                          <a:cs typeface="Arial" panose="020B0604020202020204" pitchFamily="34" charset="0"/>
                        </a:rPr>
                        <a:t>mother country</a:t>
                      </a:r>
                      <a:r>
                        <a:rPr lang="en-US" sz="1200" b="0" dirty="0">
                          <a:latin typeface="Arial" panose="020B0604020202020204" pitchFamily="34" charset="0"/>
                          <a:cs typeface="Arial" panose="020B0604020202020204" pitchFamily="34" charset="0"/>
                        </a:rPr>
                        <a:t>’. </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74480879"/>
                  </a:ext>
                </a:extLst>
              </a:tr>
              <a:tr h="358023">
                <a:tc>
                  <a:txBody>
                    <a:bodyPr/>
                    <a:lstStyle/>
                    <a:p>
                      <a:r>
                        <a:rPr lang="en-US" sz="1400" b="1" dirty="0" err="1">
                          <a:latin typeface="Calibri" panose="020F0502020204030204" pitchFamily="34" charset="0"/>
                          <a:cs typeface="Calibri" panose="020F0502020204030204" pitchFamily="34" charset="0"/>
                        </a:rPr>
                        <a:t>Navvies</a:t>
                      </a:r>
                      <a:endParaRPr lang="en-GB" sz="1400" b="1" dirty="0">
                        <a:latin typeface="Calibri" panose="020F0502020204030204" pitchFamily="34" charset="0"/>
                        <a:cs typeface="Calibri" panose="020F0502020204030204" pitchFamily="34" charset="0"/>
                      </a:endParaRPr>
                    </a:p>
                  </a:txBody>
                  <a:tcPr/>
                </a:tc>
                <a:tc>
                  <a:txBody>
                    <a:bodyPr/>
                    <a:lstStyle/>
                    <a:p>
                      <a:r>
                        <a:rPr lang="en-US" sz="1200" b="0" dirty="0" err="1">
                          <a:latin typeface="Arial" panose="020B0604020202020204" pitchFamily="34" charset="0"/>
                          <a:cs typeface="Arial" panose="020B0604020202020204" pitchFamily="34" charset="0"/>
                        </a:rPr>
                        <a:t>Navvies</a:t>
                      </a:r>
                      <a:r>
                        <a:rPr lang="en-US" sz="1200" b="0" dirty="0">
                          <a:latin typeface="Arial" panose="020B0604020202020204" pitchFamily="34" charset="0"/>
                          <a:cs typeface="Arial" panose="020B0604020202020204" pitchFamily="34" charset="0"/>
                        </a:rPr>
                        <a:t> were the canal and railway builders of the Industrial Revolution.</a:t>
                      </a:r>
                      <a:endParaRPr lang="en-GB" sz="12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75102328"/>
                  </a:ext>
                </a:extLst>
              </a:tr>
              <a:tr h="966662">
                <a:tc>
                  <a:txBody>
                    <a:bodyPr/>
                    <a:lstStyle/>
                    <a:p>
                      <a:r>
                        <a:rPr lang="en-US" sz="1400" b="1" dirty="0">
                          <a:latin typeface="Calibri" panose="020F0502020204030204" pitchFamily="34" charset="0"/>
                          <a:cs typeface="Calibri" panose="020F0502020204030204" pitchFamily="34" charset="0"/>
                        </a:rPr>
                        <a:t>Coal Miners</a:t>
                      </a:r>
                      <a:endParaRPr lang="en-GB" sz="1400" b="1" dirty="0">
                        <a:latin typeface="Calibri" panose="020F0502020204030204" pitchFamily="34" charset="0"/>
                        <a:cs typeface="Calibri" panose="020F0502020204030204" pitchFamily="34" charset="0"/>
                      </a:endParaRPr>
                    </a:p>
                  </a:txBody>
                  <a:tcPr/>
                </a:tc>
                <a:tc>
                  <a:txBody>
                    <a:bodyPr/>
                    <a:lstStyle/>
                    <a:p>
                      <a:r>
                        <a:rPr lang="en-GB" sz="1200" b="0" dirty="0">
                          <a:latin typeface="Arial" panose="020B0604020202020204" pitchFamily="34" charset="0"/>
                          <a:cs typeface="Arial" panose="020B0604020202020204" pitchFamily="34" charset="0"/>
                        </a:rPr>
                        <a:t>Miners would breathe in thin layers of coal dust which would stick in their lungs, making them short of breath and cough up black mucus. This was called ‘Black Lung’. Underground pockets of gas easily explode if a candle was lit by a coal miner.</a:t>
                      </a:r>
                    </a:p>
                  </a:txBody>
                  <a:tcPr/>
                </a:tc>
                <a:extLst>
                  <a:ext uri="{0D108BD9-81ED-4DB2-BD59-A6C34878D82A}">
                    <a16:rowId xmlns:a16="http://schemas.microsoft.com/office/drawing/2014/main" val="2597400842"/>
                  </a:ext>
                </a:extLst>
              </a:tr>
            </a:tbl>
          </a:graphicData>
        </a:graphic>
      </p:graphicFrame>
      <p:pic>
        <p:nvPicPr>
          <p:cNvPr id="3" name="il_fi" descr="http://i.telegraph.co.uk/multimedia/archive/01181/arts-graphics-2007_1181616a.jpg">
            <a:extLst>
              <a:ext uri="{FF2B5EF4-FFF2-40B4-BE49-F238E27FC236}">
                <a16:creationId xmlns:a16="http://schemas.microsoft.com/office/drawing/2014/main" id="{43E71817-725F-9C5A-2CD3-B1B0B5F7BC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4436" y="141232"/>
            <a:ext cx="3984555" cy="299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75E4E0B8-FEAE-6295-CEA7-C71C10CE5C38}"/>
              </a:ext>
            </a:extLst>
          </p:cNvPr>
          <p:cNvPicPr>
            <a:picLocks noChangeAspect="1"/>
          </p:cNvPicPr>
          <p:nvPr/>
        </p:nvPicPr>
        <p:blipFill>
          <a:blip r:embed="rId3"/>
          <a:stretch>
            <a:fillRect/>
          </a:stretch>
        </p:blipFill>
        <p:spPr>
          <a:xfrm>
            <a:off x="6394436" y="3051928"/>
            <a:ext cx="3257550" cy="2124075"/>
          </a:xfrm>
          <a:prstGeom prst="rect">
            <a:avLst/>
          </a:prstGeom>
        </p:spPr>
      </p:pic>
      <p:pic>
        <p:nvPicPr>
          <p:cNvPr id="5" name="Picture 4">
            <a:extLst>
              <a:ext uri="{FF2B5EF4-FFF2-40B4-BE49-F238E27FC236}">
                <a16:creationId xmlns:a16="http://schemas.microsoft.com/office/drawing/2014/main" id="{6774C6FD-DE77-46D3-B0B5-FE8F8958860B}"/>
              </a:ext>
            </a:extLst>
          </p:cNvPr>
          <p:cNvPicPr>
            <a:picLocks noChangeAspect="1"/>
          </p:cNvPicPr>
          <p:nvPr/>
        </p:nvPicPr>
        <p:blipFill>
          <a:blip r:embed="rId4"/>
          <a:stretch>
            <a:fillRect/>
          </a:stretch>
        </p:blipFill>
        <p:spPr>
          <a:xfrm>
            <a:off x="8023211" y="4868769"/>
            <a:ext cx="3609975" cy="1514475"/>
          </a:xfrm>
          <a:prstGeom prst="rect">
            <a:avLst/>
          </a:prstGeom>
        </p:spPr>
      </p:pic>
    </p:spTree>
    <p:extLst>
      <p:ext uri="{BB962C8B-B14F-4D97-AF65-F5344CB8AC3E}">
        <p14:creationId xmlns:p14="http://schemas.microsoft.com/office/powerpoint/2010/main" val="40591231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5C397B0DBDDF4EB7540FEC25494737" ma:contentTypeVersion="19" ma:contentTypeDescription="Create a new document." ma:contentTypeScope="" ma:versionID="c81df3453d0f398a8253c7a3432c20a2">
  <xsd:schema xmlns:xsd="http://www.w3.org/2001/XMLSchema" xmlns:xs="http://www.w3.org/2001/XMLSchema" xmlns:p="http://schemas.microsoft.com/office/2006/metadata/properties" xmlns:ns2="8e7f4680-ba74-400e-9986-f9541bd51691" xmlns:ns3="189acabf-49b9-4aac-9cc1-96780c22ec8e" targetNamespace="http://schemas.microsoft.com/office/2006/metadata/properties" ma:root="true" ma:fieldsID="7058cc16ace62541efb55e597b25ede5" ns2:_="" ns3:_="">
    <xsd:import namespace="8e7f4680-ba74-400e-9986-f9541bd51691"/>
    <xsd:import namespace="189acabf-49b9-4aac-9cc1-96780c22ec8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7f4680-ba74-400e-9986-f9541bd516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9acabf-49b9-4aac-9cc1-96780c22ec8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1703a40-7225-4dc3-aeaa-129a5d02c302}" ma:internalName="TaxCatchAll" ma:showField="CatchAllData" ma:web="189acabf-49b9-4aac-9cc1-96780c22ec8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e7f4680-ba74-400e-9986-f9541bd51691">
      <Terms xmlns="http://schemas.microsoft.com/office/infopath/2007/PartnerControls"/>
    </lcf76f155ced4ddcb4097134ff3c332f>
    <TaxCatchAll xmlns="189acabf-49b9-4aac-9cc1-96780c22ec8e" xsi:nil="true"/>
  </documentManagement>
</p:properties>
</file>

<file path=customXml/itemProps1.xml><?xml version="1.0" encoding="utf-8"?>
<ds:datastoreItem xmlns:ds="http://schemas.openxmlformats.org/officeDocument/2006/customXml" ds:itemID="{ABED374B-6C9A-48AE-AA18-CECBDA9DA426}"/>
</file>

<file path=customXml/itemProps2.xml><?xml version="1.0" encoding="utf-8"?>
<ds:datastoreItem xmlns:ds="http://schemas.openxmlformats.org/officeDocument/2006/customXml" ds:itemID="{71C624BE-25FD-4A3C-9633-95FAF5F65DDC}">
  <ds:schemaRefs>
    <ds:schemaRef ds:uri="http://schemas.microsoft.com/sharepoint/v3/contenttype/forms"/>
  </ds:schemaRefs>
</ds:datastoreItem>
</file>

<file path=customXml/itemProps3.xml><?xml version="1.0" encoding="utf-8"?>
<ds:datastoreItem xmlns:ds="http://schemas.openxmlformats.org/officeDocument/2006/customXml" ds:itemID="{EEE6CAD7-94BB-42CB-87D0-5725F83854C0}"/>
</file>

<file path=docProps/app.xml><?xml version="1.0" encoding="utf-8"?>
<Properties xmlns="http://schemas.openxmlformats.org/officeDocument/2006/extended-properties" xmlns:vt="http://schemas.openxmlformats.org/officeDocument/2006/docPropsVTypes">
  <TotalTime>144</TotalTime>
  <Words>749</Words>
  <Application>Microsoft Office PowerPoint</Application>
  <PresentationFormat>Widescreen</PresentationFormat>
  <Paragraphs>32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Laurie Magee</dc:creator>
  <cp:lastModifiedBy>S Etherington</cp:lastModifiedBy>
  <cp:revision>6</cp:revision>
  <dcterms:created xsi:type="dcterms:W3CDTF">2024-04-26T16:50:09Z</dcterms:created>
  <dcterms:modified xsi:type="dcterms:W3CDTF">2024-06-03T13:47:53Z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e3b5ea-4b98-4e48-b5c9-b587d8d98a9b_Enabled">
    <vt:lpwstr>true</vt:lpwstr>
  </property>
  <property fmtid="{D5CDD505-2E9C-101B-9397-08002B2CF9AE}" pid="3" name="MSIP_Label_b3e3b5ea-4b98-4e48-b5c9-b587d8d98a9b_SetDate">
    <vt:lpwstr>2024-06-03T13:47:53Z</vt:lpwstr>
  </property>
  <property fmtid="{D5CDD505-2E9C-101B-9397-08002B2CF9AE}" pid="4" name="MSIP_Label_b3e3b5ea-4b98-4e48-b5c9-b587d8d98a9b_Method">
    <vt:lpwstr>Privileged</vt:lpwstr>
  </property>
  <property fmtid="{D5CDD505-2E9C-101B-9397-08002B2CF9AE}" pid="5" name="MSIP_Label_b3e3b5ea-4b98-4e48-b5c9-b587d8d98a9b_Name">
    <vt:lpwstr>b3e3b5ea-4b98-4e48-b5c9-b587d8d98a9b</vt:lpwstr>
  </property>
  <property fmtid="{D5CDD505-2E9C-101B-9397-08002B2CF9AE}" pid="6" name="MSIP_Label_b3e3b5ea-4b98-4e48-b5c9-b587d8d98a9b_SiteId">
    <vt:lpwstr>a091745a-b7d8-4d7a-b2a6-1359053d4510</vt:lpwstr>
  </property>
  <property fmtid="{D5CDD505-2E9C-101B-9397-08002B2CF9AE}" pid="7" name="MSIP_Label_b3e3b5ea-4b98-4e48-b5c9-b587d8d98a9b_ActionId">
    <vt:lpwstr>068b2781-238c-4ad6-aebc-104832c5d1a4</vt:lpwstr>
  </property>
  <property fmtid="{D5CDD505-2E9C-101B-9397-08002B2CF9AE}" pid="8" name="MSIP_Label_b3e3b5ea-4b98-4e48-b5c9-b587d8d98a9b_ContentBits">
    <vt:lpwstr>3</vt:lpwstr>
  </property>
  <property fmtid="{D5CDD505-2E9C-101B-9397-08002B2CF9AE}" pid="9" name="ClassificationContentMarkingFooterLocations">
    <vt:lpwstr>Office Theme:10</vt:lpwstr>
  </property>
  <property fmtid="{D5CDD505-2E9C-101B-9397-08002B2CF9AE}" pid="10" name="ClassificationContentMarkingFooterText">
    <vt:lpwstr>Public</vt:lpwstr>
  </property>
  <property fmtid="{D5CDD505-2E9C-101B-9397-08002B2CF9AE}" pid="11" name="ClassificationContentMarkingHeaderLocations">
    <vt:lpwstr>Office Theme:9</vt:lpwstr>
  </property>
  <property fmtid="{D5CDD505-2E9C-101B-9397-08002B2CF9AE}" pid="12" name="ClassificationContentMarkingHeaderText">
    <vt:lpwstr>Public</vt:lpwstr>
  </property>
  <property fmtid="{D5CDD505-2E9C-101B-9397-08002B2CF9AE}" pid="13" name="ContentTypeId">
    <vt:lpwstr>0x010100505C397B0DBDDF4EB7540FEC25494737</vt:lpwstr>
  </property>
</Properties>
</file>