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9"/>
  </p:notesMasterIdLst>
  <p:sldIdLst>
    <p:sldId id="268" r:id="rId5"/>
    <p:sldId id="275" r:id="rId6"/>
    <p:sldId id="274" r:id="rId7"/>
    <p:sldId id="269" r:id="rId8"/>
  </p:sldIdLst>
  <p:sldSz cx="12801600" cy="9601200" type="A3"/>
  <p:notesSz cx="6797675" cy="9926638"/>
  <p:defaultTextStyle>
    <a:defPPr>
      <a:defRPr lang="en-US"/>
    </a:defPPr>
    <a:lvl1pPr marL="0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17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35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352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470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587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705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822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940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FF"/>
    <a:srgbClr val="FF33CC"/>
    <a:srgbClr val="FF79D2"/>
    <a:srgbClr val="FF9BDE"/>
    <a:srgbClr val="FFB3E6"/>
    <a:srgbClr val="FF0066"/>
    <a:srgbClr val="FF00FF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205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EEC738-4DA4-45F3-AEB5-0E646BC2AC47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449C93-F3AA-4692-A95F-C8CA04DFFB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535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449C93-F3AA-4692-A95F-C8CA04DFFB7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223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117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17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4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4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10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0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2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2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767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152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22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9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8" y="1382399"/>
            <a:ext cx="6480811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9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209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9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8" y="1382399"/>
            <a:ext cx="6480811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9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516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820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8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3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379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1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1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1" y="8898894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AB4EE-305B-4099-8839-B9D14F5D5466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1" y="8898894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1" y="8898894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753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F14BE5B-D0FD-7E3C-E375-2D145FF35154}"/>
              </a:ext>
            </a:extLst>
          </p:cNvPr>
          <p:cNvSpPr/>
          <p:nvPr/>
        </p:nvSpPr>
        <p:spPr>
          <a:xfrm>
            <a:off x="291347" y="1846385"/>
            <a:ext cx="1413924" cy="753087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>
                <a:solidFill>
                  <a:schemeClr val="accent5">
                    <a:lumMod val="20000"/>
                    <a:lumOff val="80000"/>
                  </a:schemeClr>
                </a:solidFill>
                <a:latin typeface="Impact" panose="020B0806030902050204" pitchFamily="34" charset="0"/>
              </a:rPr>
              <a:t>7</a:t>
            </a:r>
            <a:endParaRPr lang="en-GB" sz="600">
              <a:solidFill>
                <a:schemeClr val="accent5">
                  <a:lumMod val="20000"/>
                  <a:lumOff val="8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E1E5FAE-E619-198B-6023-C9DEAFF02459}"/>
              </a:ext>
            </a:extLst>
          </p:cNvPr>
          <p:cNvSpPr/>
          <p:nvPr/>
        </p:nvSpPr>
        <p:spPr>
          <a:xfrm>
            <a:off x="288250" y="2627953"/>
            <a:ext cx="1417022" cy="118421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 panose="020B0502020202020204" pitchFamily="34" charset="0"/>
              </a:rPr>
              <a:t>TERM 1</a:t>
            </a:r>
          </a:p>
          <a:p>
            <a:r>
              <a:rPr lang="en-GB" sz="900">
                <a:solidFill>
                  <a:schemeClr val="tx1"/>
                </a:solidFill>
                <a:latin typeface="Century Gothic" panose="020B0502020202020204" pitchFamily="34" charset="0"/>
              </a:rPr>
              <a:t>1. Sequences.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2. Understand and use algebraic notation.</a:t>
            </a:r>
            <a:endParaRPr lang="en-GB" sz="900" b="1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3. Equality and equivalence</a:t>
            </a:r>
            <a:r>
              <a:rPr lang="en-GB" sz="700">
                <a:solidFill>
                  <a:schemeClr val="tx1"/>
                </a:solidFill>
                <a:latin typeface="Century Gothic"/>
              </a:rPr>
              <a:t>.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2FB8236-3D88-3FEA-B52C-6E394E3AC883}"/>
              </a:ext>
            </a:extLst>
          </p:cNvPr>
          <p:cNvSpPr/>
          <p:nvPr/>
        </p:nvSpPr>
        <p:spPr>
          <a:xfrm>
            <a:off x="2048579" y="4423298"/>
            <a:ext cx="1417022" cy="750693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>
                <a:solidFill>
                  <a:schemeClr val="accent5">
                    <a:lumMod val="20000"/>
                    <a:lumOff val="80000"/>
                  </a:schemeClr>
                </a:solidFill>
                <a:latin typeface="Impact" panose="020B0806030902050204" pitchFamily="34" charset="0"/>
              </a:rPr>
              <a:t>8</a:t>
            </a:r>
            <a:endParaRPr lang="en-GB" sz="600">
              <a:solidFill>
                <a:schemeClr val="accent5">
                  <a:lumMod val="20000"/>
                  <a:lumOff val="8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8C24885-6D26-42F4-8371-E36BDFDD1611}"/>
              </a:ext>
            </a:extLst>
          </p:cNvPr>
          <p:cNvSpPr/>
          <p:nvPr/>
        </p:nvSpPr>
        <p:spPr>
          <a:xfrm>
            <a:off x="3759680" y="6135060"/>
            <a:ext cx="1417022" cy="74587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 dirty="0">
                <a:solidFill>
                  <a:schemeClr val="accent5">
                    <a:lumMod val="20000"/>
                    <a:lumOff val="80000"/>
                  </a:schemeClr>
                </a:solidFill>
                <a:latin typeface="Impact"/>
              </a:rPr>
              <a:t>9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37EE7E-FAEC-4C17-AE7E-6B382B4501FE}"/>
              </a:ext>
            </a:extLst>
          </p:cNvPr>
          <p:cNvSpPr/>
          <p:nvPr/>
        </p:nvSpPr>
        <p:spPr>
          <a:xfrm>
            <a:off x="2048580" y="3182753"/>
            <a:ext cx="1417022" cy="123839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/>
              </a:rPr>
              <a:t>TERM 1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1. Ratio &amp; Scale.</a:t>
            </a:r>
            <a:endParaRPr lang="en-GB" sz="90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2. Multiplicative change.</a:t>
            </a:r>
            <a:endParaRPr lang="en-GB" sz="90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3. Multiplying &amp; dividing fractions.</a:t>
            </a:r>
            <a:endParaRPr lang="en-GB" sz="900" b="1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45BC152-1433-4E75-A653-0E77A5D4EBE1}"/>
              </a:ext>
            </a:extLst>
          </p:cNvPr>
          <p:cNvSpPr/>
          <p:nvPr/>
        </p:nvSpPr>
        <p:spPr>
          <a:xfrm>
            <a:off x="10724108" y="6004323"/>
            <a:ext cx="1445000" cy="553384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accent5">
                    <a:lumMod val="60000"/>
                    <a:lumOff val="40000"/>
                  </a:schemeClr>
                </a:solidFill>
                <a:latin typeface="Impact" panose="020B0806030902050204" pitchFamily="34" charset="0"/>
              </a:rPr>
              <a:t>11</a:t>
            </a:r>
            <a:endParaRPr lang="en-GB" sz="600" dirty="0">
              <a:solidFill>
                <a:schemeClr val="accent5">
                  <a:lumMod val="60000"/>
                  <a:lumOff val="4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3A640B8-E489-4E0D-808B-6A371D0FDE56}"/>
              </a:ext>
            </a:extLst>
          </p:cNvPr>
          <p:cNvSpPr/>
          <p:nvPr/>
        </p:nvSpPr>
        <p:spPr>
          <a:xfrm>
            <a:off x="3751848" y="3989778"/>
            <a:ext cx="1433729" cy="124627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/>
              </a:rPr>
              <a:t>TERM 5</a:t>
            </a:r>
            <a:r>
              <a:rPr lang="en-GB" sz="900">
                <a:solidFill>
                  <a:schemeClr val="tx1"/>
                </a:solidFill>
                <a:latin typeface="Century Gothic"/>
              </a:rPr>
              <a:t>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1. Angles in parallel line &amp; polygons.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2. Area of trapezia and circles.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3. Line symmetry and reflection.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054A425-8D47-401B-9A6D-BFE657268D95}"/>
              </a:ext>
            </a:extLst>
          </p:cNvPr>
          <p:cNvSpPr/>
          <p:nvPr/>
        </p:nvSpPr>
        <p:spPr>
          <a:xfrm>
            <a:off x="5457506" y="1848166"/>
            <a:ext cx="1417455" cy="679859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accent5">
                    <a:lumMod val="60000"/>
                    <a:lumOff val="40000"/>
                  </a:schemeClr>
                </a:solidFill>
                <a:latin typeface="Impact" panose="020B0806030902050204" pitchFamily="34" charset="0"/>
              </a:rPr>
              <a:t>10</a:t>
            </a:r>
            <a:endParaRPr lang="en-GB" sz="600" dirty="0">
              <a:solidFill>
                <a:schemeClr val="accent5">
                  <a:lumMod val="60000"/>
                  <a:lumOff val="4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900806E-B251-40DE-9D41-525AAD203E55}"/>
              </a:ext>
            </a:extLst>
          </p:cNvPr>
          <p:cNvSpPr/>
          <p:nvPr/>
        </p:nvSpPr>
        <p:spPr>
          <a:xfrm>
            <a:off x="288250" y="3802782"/>
            <a:ext cx="1417022" cy="124627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/>
              </a:rPr>
              <a:t>TERM 2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1. Place value and ordering integers and decimals.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2. Fraction, decimal and percentage equivalence</a:t>
            </a:r>
            <a:endParaRPr lang="en-GB" sz="9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BE8E165-E621-45F1-9BE7-6DBEC1902AD8}"/>
              </a:ext>
            </a:extLst>
          </p:cNvPr>
          <p:cNvSpPr/>
          <p:nvPr/>
        </p:nvSpPr>
        <p:spPr>
          <a:xfrm>
            <a:off x="2052226" y="6593537"/>
            <a:ext cx="1421740" cy="14673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/>
              </a:rPr>
              <a:t>TERM 5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1. Constructing, measuring and using geometric notation.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2. Developing geometric reasoning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AF1A0B4-8202-4EAC-BBE1-F0184F7AF743}"/>
              </a:ext>
            </a:extLst>
          </p:cNvPr>
          <p:cNvSpPr/>
          <p:nvPr/>
        </p:nvSpPr>
        <p:spPr>
          <a:xfrm>
            <a:off x="2041689" y="1837061"/>
            <a:ext cx="1431228" cy="13435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/>
              </a:rPr>
              <a:t>TERM 2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1. Working in the cartesian plane.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2. Representing data.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3. Representations, tables &amp; probability.</a:t>
            </a:r>
            <a:endParaRPr lang="en-GB" sz="9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38D0CED-800E-42C0-BC78-2D7D90F94848}"/>
              </a:ext>
            </a:extLst>
          </p:cNvPr>
          <p:cNvSpPr/>
          <p:nvPr/>
        </p:nvSpPr>
        <p:spPr>
          <a:xfrm>
            <a:off x="5459715" y="6000613"/>
            <a:ext cx="1417022" cy="100896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/>
              </a:rPr>
              <a:t>TERM 3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1. Numbers.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2. Using percentages.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3. Maths and money.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67BEC04D-5E5E-40A8-ADE6-628854FA9411}"/>
              </a:ext>
            </a:extLst>
          </p:cNvPr>
          <p:cNvSpPr/>
          <p:nvPr/>
        </p:nvSpPr>
        <p:spPr>
          <a:xfrm>
            <a:off x="288250" y="5041260"/>
            <a:ext cx="1417021" cy="172068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 panose="020B0502020202020204" pitchFamily="34" charset="0"/>
              </a:rPr>
              <a:t>TERM 3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1. Solving problems with addition and subtraction.</a:t>
            </a:r>
          </a:p>
          <a:p>
            <a:r>
              <a:rPr lang="en-GB" sz="900">
                <a:solidFill>
                  <a:schemeClr val="tx1"/>
                </a:solidFill>
                <a:latin typeface="Century Gothic" panose="020B0502020202020204" pitchFamily="34" charset="0"/>
              </a:rPr>
              <a:t>2. Solving problems with multiplication and division.</a:t>
            </a:r>
          </a:p>
          <a:p>
            <a:r>
              <a:rPr lang="en-GB" sz="900">
                <a:solidFill>
                  <a:schemeClr val="tx1"/>
                </a:solidFill>
                <a:latin typeface="Century Gothic" panose="020B0502020202020204" pitchFamily="34" charset="0"/>
              </a:rPr>
              <a:t>3. Fractions and percentages of amounts.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E796825-36AC-4722-9D61-B8E697EB491A}"/>
              </a:ext>
            </a:extLst>
          </p:cNvPr>
          <p:cNvSpPr/>
          <p:nvPr/>
        </p:nvSpPr>
        <p:spPr>
          <a:xfrm>
            <a:off x="3761284" y="5227568"/>
            <a:ext cx="1414862" cy="90749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/>
              </a:rPr>
              <a:t>TERM 6.</a:t>
            </a:r>
            <a:endParaRPr lang="en-GB" sz="900">
              <a:solidFill>
                <a:schemeClr val="tx1"/>
              </a:solidFill>
              <a:latin typeface="Century Gothic"/>
            </a:endParaRP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1. The data handling cycle.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2. Measures of location.</a:t>
            </a:r>
            <a:endParaRPr lang="en-GB" sz="900" b="1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E6182B3-222E-4495-8765-271AFC78656F}"/>
              </a:ext>
            </a:extLst>
          </p:cNvPr>
          <p:cNvSpPr/>
          <p:nvPr/>
        </p:nvSpPr>
        <p:spPr>
          <a:xfrm>
            <a:off x="5460613" y="7009580"/>
            <a:ext cx="1417022" cy="10512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/>
              </a:rPr>
              <a:t>TERM 2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1. Three dimensional shapes.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2. Constructions and congruency.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DB5A39-9503-0992-AF2E-BC082DFBC652}"/>
              </a:ext>
            </a:extLst>
          </p:cNvPr>
          <p:cNvSpPr/>
          <p:nvPr/>
        </p:nvSpPr>
        <p:spPr>
          <a:xfrm>
            <a:off x="289147" y="6761944"/>
            <a:ext cx="1417022" cy="1298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/>
              </a:rPr>
              <a:t>TERM 4.</a:t>
            </a:r>
            <a:endParaRPr lang="en-GB" sz="900">
              <a:solidFill>
                <a:schemeClr val="tx1"/>
              </a:solidFill>
              <a:latin typeface="Century Gothic"/>
            </a:endParaRPr>
          </a:p>
          <a:p>
            <a:r>
              <a:rPr lang="en-GB" sz="900">
                <a:solidFill>
                  <a:schemeClr val="tx1"/>
                </a:solidFill>
                <a:latin typeface="Century Gothic" panose="020B0502020202020204" pitchFamily="34" charset="0"/>
              </a:rPr>
              <a:t>4. Operations and equations with directed number.</a:t>
            </a:r>
          </a:p>
          <a:p>
            <a:r>
              <a:rPr lang="en-GB" sz="900">
                <a:solidFill>
                  <a:schemeClr val="tx1"/>
                </a:solidFill>
                <a:latin typeface="Century Gothic" panose="020B0502020202020204" pitchFamily="34" charset="0"/>
              </a:rPr>
              <a:t>5. Addition and subtraction of fractions.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0B56BD-DC09-0D9A-B4FB-67F8E0709433}"/>
              </a:ext>
            </a:extLst>
          </p:cNvPr>
          <p:cNvSpPr/>
          <p:nvPr/>
        </p:nvSpPr>
        <p:spPr>
          <a:xfrm>
            <a:off x="2041689" y="5216934"/>
            <a:ext cx="1433729" cy="137660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/>
              </a:rPr>
              <a:t>TERM 6 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1. Developing number sense.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2. Sets and probability.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3. Prime numbers and proof</a:t>
            </a:r>
            <a:endParaRPr lang="en-GB" sz="9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A3B49B7-B521-4071-A807-923A0B863336}"/>
              </a:ext>
            </a:extLst>
          </p:cNvPr>
          <p:cNvSpPr/>
          <p:nvPr/>
        </p:nvSpPr>
        <p:spPr>
          <a:xfrm>
            <a:off x="3754010" y="2817218"/>
            <a:ext cx="1431568" cy="117256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/>
              </a:rPr>
              <a:t>TERM 4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1. Fractions and percentages.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2. Standard index form.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3. Number sense.</a:t>
            </a:r>
            <a:endParaRPr lang="en-GB" sz="900" b="1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649C6ED-A7AC-471D-8497-008316AB4D90}"/>
              </a:ext>
            </a:extLst>
          </p:cNvPr>
          <p:cNvSpPr/>
          <p:nvPr/>
        </p:nvSpPr>
        <p:spPr>
          <a:xfrm>
            <a:off x="3751848" y="1848964"/>
            <a:ext cx="1431522" cy="96825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/>
              </a:rPr>
              <a:t>TERM 3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1. Brackets, equations and inequalities.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2. Sequences.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3. Indices.</a:t>
            </a:r>
            <a:endParaRPr lang="en-GB" sz="9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7FF0CD6-5A1D-4D31-B061-089FA190586B}"/>
              </a:ext>
            </a:extLst>
          </p:cNvPr>
          <p:cNvSpPr/>
          <p:nvPr/>
        </p:nvSpPr>
        <p:spPr>
          <a:xfrm>
            <a:off x="5459715" y="4776339"/>
            <a:ext cx="1417022" cy="125428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4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1. Deduction.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2. Rotation and translation.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3. Pythagoras’ theorem.</a:t>
            </a:r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1A9C5-FD04-A46C-E27D-964034FA2EBA}"/>
              </a:ext>
            </a:extLst>
          </p:cNvPr>
          <p:cNvSpPr/>
          <p:nvPr/>
        </p:nvSpPr>
        <p:spPr>
          <a:xfrm>
            <a:off x="8865829" y="4733237"/>
            <a:ext cx="1382033" cy="3327629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3- </a:t>
            </a:r>
            <a:r>
              <a:rPr lang="en-GB" sz="900" b="1" u="sng" dirty="0">
                <a:solidFill>
                  <a:schemeClr val="tx1"/>
                </a:solidFill>
                <a:latin typeface="Century Gothic"/>
              </a:rPr>
              <a:t>Foundation.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Fraction, decimals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Indices and standard forms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Probability 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Scatter graphs/Bivariate data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Processing and representing data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BST every 2 weeks</a:t>
            </a:r>
          </a:p>
          <a:p>
            <a:endParaRPr lang="en-GB" sz="900" dirty="0">
              <a:solidFill>
                <a:schemeClr val="tx1"/>
              </a:solidFill>
              <a:latin typeface="Century Gothic"/>
            </a:endParaRPr>
          </a:p>
          <a:p>
            <a:endParaRPr lang="en-GB" sz="900" b="1" dirty="0">
              <a:solidFill>
                <a:schemeClr val="tx1"/>
              </a:solidFill>
              <a:latin typeface="Century Gothic"/>
            </a:endParaRPr>
          </a:p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3  - </a:t>
            </a:r>
            <a:r>
              <a:rPr lang="en-GB" sz="900" b="1" u="sng" dirty="0">
                <a:solidFill>
                  <a:schemeClr val="tx1"/>
                </a:solidFill>
                <a:latin typeface="Century Gothic"/>
              </a:rPr>
              <a:t>Higher 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1. Similar figures congruency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3. Inequalities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4. Bounds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5. Non- linear graphs</a:t>
            </a:r>
          </a:p>
          <a:p>
            <a:endParaRPr lang="en-GB" sz="900" b="1" dirty="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6EF8186-4DD0-A713-BC4B-27B883A836CD}"/>
              </a:ext>
            </a:extLst>
          </p:cNvPr>
          <p:cNvSpPr/>
          <p:nvPr/>
        </p:nvSpPr>
        <p:spPr>
          <a:xfrm>
            <a:off x="7177547" y="1846384"/>
            <a:ext cx="1410565" cy="292995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 </a:t>
            </a:r>
            <a:r>
              <a:rPr lang="en-GB" sz="900" b="1" u="sng" dirty="0">
                <a:solidFill>
                  <a:schemeClr val="tx1"/>
                </a:solidFill>
                <a:latin typeface="Century Gothic"/>
              </a:rPr>
              <a:t>1-Foundation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Prime, factors and multiples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Algebraic manipulation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Accuracy and rounding </a:t>
            </a:r>
          </a:p>
          <a:p>
            <a:pPr marL="228600" indent="-228600">
              <a:buAutoNum type="arabicPeriod"/>
            </a:pPr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1-</a:t>
            </a:r>
            <a:r>
              <a:rPr lang="en-GB" sz="900" b="1" u="sng" dirty="0">
                <a:solidFill>
                  <a:schemeClr val="tx1"/>
                </a:solidFill>
                <a:latin typeface="Century Gothic"/>
              </a:rPr>
              <a:t>Highe</a:t>
            </a:r>
            <a:r>
              <a:rPr lang="en-GB" sz="900" b="1" dirty="0">
                <a:solidFill>
                  <a:schemeClr val="tx1"/>
                </a:solidFill>
                <a:latin typeface="Century Gothic"/>
              </a:rPr>
              <a:t>r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1. Surds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2prime factors, LCM/HCF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3.Algebraic solution of equations 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4. Graphical solution to equations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5. Go green and BSTs and assessment </a:t>
            </a:r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342AED5-6320-C957-AC4E-B64EC7C5C513}"/>
              </a:ext>
            </a:extLst>
          </p:cNvPr>
          <p:cNvSpPr/>
          <p:nvPr/>
        </p:nvSpPr>
        <p:spPr>
          <a:xfrm>
            <a:off x="8858558" y="1837062"/>
            <a:ext cx="1390957" cy="289617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4- </a:t>
            </a:r>
            <a:r>
              <a:rPr lang="en-GB" sz="900" b="1" u="sng" dirty="0">
                <a:solidFill>
                  <a:schemeClr val="tx1"/>
                </a:solidFill>
                <a:latin typeface="Century Gothic"/>
              </a:rPr>
              <a:t>Foundation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1. Representing data( tables, charts, maps, </a:t>
            </a:r>
            <a:r>
              <a:rPr lang="en-GB" sz="900" dirty="0" err="1">
                <a:solidFill>
                  <a:schemeClr val="tx1"/>
                </a:solidFill>
                <a:latin typeface="Century Gothic"/>
              </a:rPr>
              <a:t>Diagrams..etc</a:t>
            </a:r>
            <a:r>
              <a:rPr lang="en-GB" sz="900" dirty="0">
                <a:solidFill>
                  <a:schemeClr val="tx1"/>
                </a:solidFill>
                <a:latin typeface="Century Gothic"/>
              </a:rPr>
              <a:t>)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2. Summarising data.( Averages, quartiles, Box plots) 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3. PPEs</a:t>
            </a:r>
          </a:p>
          <a:p>
            <a:endParaRPr lang="en-GB" sz="900" dirty="0">
              <a:solidFill>
                <a:schemeClr val="tx1"/>
              </a:solidFill>
              <a:latin typeface="Century Gothic"/>
            </a:endParaRPr>
          </a:p>
          <a:p>
            <a:endParaRPr lang="en-GB" sz="900" dirty="0">
              <a:solidFill>
                <a:schemeClr val="tx1"/>
              </a:solidFill>
              <a:latin typeface="Century Gothic"/>
            </a:endParaRPr>
          </a:p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4- </a:t>
            </a:r>
            <a:r>
              <a:rPr lang="en-GB" sz="900" b="1" u="sng" dirty="0">
                <a:solidFill>
                  <a:schemeClr val="tx1"/>
                </a:solidFill>
                <a:latin typeface="Century Gothic"/>
              </a:rPr>
              <a:t>Higher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Organising and presenting data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Bivariate Date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Representing data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Summarising data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F7C2F37-92A4-F70D-3AD5-712C22CF99AD}"/>
              </a:ext>
            </a:extLst>
          </p:cNvPr>
          <p:cNvSpPr/>
          <p:nvPr/>
        </p:nvSpPr>
        <p:spPr>
          <a:xfrm>
            <a:off x="5462723" y="2555090"/>
            <a:ext cx="1423871" cy="94724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6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1. Probability.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2. Algebraic representation.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EBCAEED-9DF4-697A-6360-450B26494A52}"/>
              </a:ext>
            </a:extLst>
          </p:cNvPr>
          <p:cNvSpPr/>
          <p:nvPr/>
        </p:nvSpPr>
        <p:spPr>
          <a:xfrm>
            <a:off x="5455731" y="3475271"/>
            <a:ext cx="1421006" cy="130106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5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1. Enlargement and similarity.</a:t>
            </a:r>
            <a:endParaRPr lang="en-GB" dirty="0">
              <a:solidFill>
                <a:schemeClr val="tx1"/>
              </a:solidFill>
              <a:ea typeface="Calibri" panose="020F0502020204030204"/>
              <a:cs typeface="Calibri" panose="020F0502020204030204"/>
            </a:endParaRP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2. Solving ratio  and proportion problems.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3. Rates.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AC8FACE-2FD7-0995-4B9D-B5BA89CDFD53}"/>
              </a:ext>
            </a:extLst>
          </p:cNvPr>
          <p:cNvSpPr/>
          <p:nvPr/>
        </p:nvSpPr>
        <p:spPr>
          <a:xfrm>
            <a:off x="3767784" y="6880931"/>
            <a:ext cx="1413310" cy="11799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 1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1. Straight line graphs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2. Forming &amp; solving equations.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3. Testing conjectures</a:t>
            </a:r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Block Arc 17">
            <a:extLst>
              <a:ext uri="{FF2B5EF4-FFF2-40B4-BE49-F238E27FC236}">
                <a16:creationId xmlns:a16="http://schemas.microsoft.com/office/drawing/2014/main" id="{76D4F0AF-072F-C4B5-2A5F-C38E5F735504}"/>
              </a:ext>
            </a:extLst>
          </p:cNvPr>
          <p:cNvSpPr/>
          <p:nvPr/>
        </p:nvSpPr>
        <p:spPr>
          <a:xfrm>
            <a:off x="2044216" y="261022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1" name="Block Arc 20">
            <a:extLst>
              <a:ext uri="{FF2B5EF4-FFF2-40B4-BE49-F238E27FC236}">
                <a16:creationId xmlns:a16="http://schemas.microsoft.com/office/drawing/2014/main" id="{B0E5CBFD-A788-8E45-3493-B5487970A6E6}"/>
              </a:ext>
            </a:extLst>
          </p:cNvPr>
          <p:cNvSpPr/>
          <p:nvPr/>
        </p:nvSpPr>
        <p:spPr>
          <a:xfrm>
            <a:off x="5453349" y="92533"/>
            <a:ext cx="3131071" cy="3491374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2" name="Block Arc 21">
            <a:extLst>
              <a:ext uri="{FF2B5EF4-FFF2-40B4-BE49-F238E27FC236}">
                <a16:creationId xmlns:a16="http://schemas.microsoft.com/office/drawing/2014/main" id="{CAA968EA-25CE-08A7-3E19-AC00449A8DEA}"/>
              </a:ext>
            </a:extLst>
          </p:cNvPr>
          <p:cNvSpPr/>
          <p:nvPr/>
        </p:nvSpPr>
        <p:spPr>
          <a:xfrm>
            <a:off x="8834057" y="92533"/>
            <a:ext cx="3314243" cy="3049766"/>
          </a:xfrm>
          <a:prstGeom prst="blockArc">
            <a:avLst>
              <a:gd name="adj1" fmla="val 10834212"/>
              <a:gd name="adj2" fmla="val 0"/>
              <a:gd name="adj3" fmla="val 45306"/>
            </a:avLst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4" name="Block Arc 23">
            <a:extLst>
              <a:ext uri="{FF2B5EF4-FFF2-40B4-BE49-F238E27FC236}">
                <a16:creationId xmlns:a16="http://schemas.microsoft.com/office/drawing/2014/main" id="{EA4E3873-C9AA-5150-A8D4-16C21F9E6780}"/>
              </a:ext>
            </a:extLst>
          </p:cNvPr>
          <p:cNvSpPr/>
          <p:nvPr/>
        </p:nvSpPr>
        <p:spPr>
          <a:xfrm rot="10800000">
            <a:off x="3774767" y="6475060"/>
            <a:ext cx="3104476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08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>
              <a:solidFill>
                <a:schemeClr val="tx1"/>
              </a:solidFill>
              <a:ea typeface="Calibri"/>
              <a:cs typeface="Calibri"/>
            </a:endParaRPr>
          </a:p>
        </p:txBody>
      </p:sp>
      <p:sp>
        <p:nvSpPr>
          <p:cNvPr id="25" name="Block Arc 24">
            <a:extLst>
              <a:ext uri="{FF2B5EF4-FFF2-40B4-BE49-F238E27FC236}">
                <a16:creationId xmlns:a16="http://schemas.microsoft.com/office/drawing/2014/main" id="{D8C2506F-0B25-9393-6394-0B79EB72A970}"/>
              </a:ext>
            </a:extLst>
          </p:cNvPr>
          <p:cNvSpPr/>
          <p:nvPr/>
        </p:nvSpPr>
        <p:spPr>
          <a:xfrm rot="10800000">
            <a:off x="7181932" y="6470760"/>
            <a:ext cx="3103659" cy="3159219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108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B33B9375-3E54-856F-DDF2-4CC77F5C3EF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0771" y="46385"/>
            <a:ext cx="1282675" cy="1800000"/>
          </a:xfrm>
          <a:prstGeom prst="rect">
            <a:avLst/>
          </a:prstGeom>
        </p:spPr>
      </p:pic>
      <p:grpSp>
        <p:nvGrpSpPr>
          <p:cNvPr id="42" name="Group 41">
            <a:extLst>
              <a:ext uri="{FF2B5EF4-FFF2-40B4-BE49-F238E27FC236}">
                <a16:creationId xmlns:a16="http://schemas.microsoft.com/office/drawing/2014/main" id="{C2F778FC-61A6-610E-3194-26D19CD45BC2}"/>
              </a:ext>
            </a:extLst>
          </p:cNvPr>
          <p:cNvGrpSpPr/>
          <p:nvPr/>
        </p:nvGrpSpPr>
        <p:grpSpPr>
          <a:xfrm>
            <a:off x="10759911" y="6250408"/>
            <a:ext cx="3143059" cy="3300613"/>
            <a:chOff x="10584259" y="6458234"/>
            <a:chExt cx="3131069" cy="3300613"/>
          </a:xfrm>
        </p:grpSpPr>
        <p:sp>
          <p:nvSpPr>
            <p:cNvPr id="40" name="Block Arc 39">
              <a:extLst>
                <a:ext uri="{FF2B5EF4-FFF2-40B4-BE49-F238E27FC236}">
                  <a16:creationId xmlns:a16="http://schemas.microsoft.com/office/drawing/2014/main" id="{619F1742-939A-40F3-9DEF-014ABC5BF7D7}"/>
                </a:ext>
              </a:extLst>
            </p:cNvPr>
            <p:cNvSpPr/>
            <p:nvPr/>
          </p:nvSpPr>
          <p:spPr>
            <a:xfrm rot="10800000">
              <a:off x="10584259" y="6458234"/>
              <a:ext cx="3131069" cy="3155520"/>
            </a:xfrm>
            <a:prstGeom prst="blockArc">
              <a:avLst>
                <a:gd name="adj1" fmla="val 16204031"/>
                <a:gd name="adj2" fmla="val 0"/>
                <a:gd name="adj3" fmla="val 45306"/>
              </a:avLst>
            </a:prstGeom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60000">
                  <a:schemeClr val="accent5">
                    <a:lumMod val="50000"/>
                  </a:schemeClr>
                </a:gs>
              </a:gsLst>
              <a:lin ang="13500000" scaled="1"/>
              <a:tileRect/>
            </a:gra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6" name="Arrow: Right 5">
              <a:extLst>
                <a:ext uri="{FF2B5EF4-FFF2-40B4-BE49-F238E27FC236}">
                  <a16:creationId xmlns:a16="http://schemas.microsoft.com/office/drawing/2014/main" id="{757DD7A0-31FA-498D-9A68-25A13EB5D85C}"/>
                </a:ext>
              </a:extLst>
            </p:cNvPr>
            <p:cNvSpPr/>
            <p:nvPr/>
          </p:nvSpPr>
          <p:spPr>
            <a:xfrm>
              <a:off x="12237676" y="8010797"/>
              <a:ext cx="370230" cy="1748050"/>
            </a:xfrm>
            <a:prstGeom prst="rightArrow">
              <a:avLst>
                <a:gd name="adj1" fmla="val 84344"/>
                <a:gd name="adj2" fmla="val 100000"/>
              </a:avLst>
            </a:prstGeom>
            <a:solidFill>
              <a:schemeClr val="accent5">
                <a:lumMod val="50000"/>
              </a:schemeClr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E1CFDB12-4EFF-61A8-63CB-2620A9F2184E}"/>
                </a:ext>
              </a:extLst>
            </p:cNvPr>
            <p:cNvSpPr/>
            <p:nvPr/>
          </p:nvSpPr>
          <p:spPr>
            <a:xfrm>
              <a:off x="12141626" y="8219825"/>
              <a:ext cx="108576" cy="137160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4" name="Rectangle 43">
            <a:extLst>
              <a:ext uri="{FF2B5EF4-FFF2-40B4-BE49-F238E27FC236}">
                <a16:creationId xmlns:a16="http://schemas.microsoft.com/office/drawing/2014/main" id="{E548F8B1-44B1-4DCC-81FA-892895F508A5}"/>
              </a:ext>
            </a:extLst>
          </p:cNvPr>
          <p:cNvSpPr/>
          <p:nvPr/>
        </p:nvSpPr>
        <p:spPr>
          <a:xfrm>
            <a:off x="8837749" y="1593038"/>
            <a:ext cx="1411766" cy="25334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600" b="1">
                <a:solidFill>
                  <a:schemeClr val="tx1"/>
                </a:solidFill>
                <a:latin typeface="Century Gothic"/>
              </a:rPr>
              <a:t>PPE 1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024FDF6-B542-4F91-97C2-CC331D26BDFF}"/>
              </a:ext>
            </a:extLst>
          </p:cNvPr>
          <p:cNvSpPr/>
          <p:nvPr/>
        </p:nvSpPr>
        <p:spPr>
          <a:xfrm>
            <a:off x="7176985" y="4776339"/>
            <a:ext cx="1411127" cy="32845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2-</a:t>
            </a:r>
            <a:r>
              <a:rPr lang="en-GB" sz="900" b="1" u="sng" dirty="0">
                <a:solidFill>
                  <a:schemeClr val="tx1"/>
                </a:solidFill>
                <a:latin typeface="Century Gothic"/>
              </a:rPr>
              <a:t> Foundation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Proofs and formulae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Geometric construction and calculations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Direct and inverse proportion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2. </a:t>
            </a:r>
          </a:p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2  - </a:t>
            </a:r>
            <a:r>
              <a:rPr lang="en-GB" sz="900" b="1" u="sng" dirty="0">
                <a:solidFill>
                  <a:schemeClr val="tx1"/>
                </a:solidFill>
                <a:latin typeface="Century Gothic"/>
              </a:rPr>
              <a:t>Higher </a:t>
            </a:r>
            <a:endParaRPr lang="en-GB" sz="900" b="1" dirty="0">
              <a:solidFill>
                <a:schemeClr val="tx1"/>
              </a:solidFill>
              <a:latin typeface="Century Gothic"/>
            </a:endParaRP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Accuracy and bounds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Circles, spheres and Pyramids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Pythagoras and Trigonometry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Real life graph and Velocity time graphs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Compound units</a:t>
            </a:r>
          </a:p>
          <a:p>
            <a:endParaRPr lang="en-GB" sz="900" b="1" dirty="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043D9C7-8417-72C8-E08D-42F438B67AB0}"/>
              </a:ext>
            </a:extLst>
          </p:cNvPr>
          <p:cNvSpPr/>
          <p:nvPr/>
        </p:nvSpPr>
        <p:spPr>
          <a:xfrm>
            <a:off x="10753020" y="1641256"/>
            <a:ext cx="1416088" cy="183282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5-</a:t>
            </a:r>
            <a:r>
              <a:rPr lang="en-GB" sz="900" b="1" u="sng" dirty="0">
                <a:solidFill>
                  <a:schemeClr val="tx1"/>
                </a:solidFill>
                <a:latin typeface="Century Gothic"/>
              </a:rPr>
              <a:t> Foundation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1. Probability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2. GCSE Statistics</a:t>
            </a:r>
          </a:p>
          <a:p>
            <a:endParaRPr lang="en-GB" sz="900" dirty="0">
              <a:solidFill>
                <a:schemeClr val="tx1"/>
              </a:solidFill>
              <a:latin typeface="Century Gothic"/>
            </a:endParaRPr>
          </a:p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5  - </a:t>
            </a:r>
            <a:r>
              <a:rPr lang="en-GB" sz="900" b="1" u="sng" dirty="0">
                <a:solidFill>
                  <a:schemeClr val="tx1"/>
                </a:solidFill>
                <a:latin typeface="Century Gothic"/>
              </a:rPr>
              <a:t>Higher 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1. Summarising Data 3. Data collection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4.  Time series and Probability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5. Index numbers and probability distribution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85A7DDC-D6EE-AA02-63CA-3315C704D551}"/>
              </a:ext>
            </a:extLst>
          </p:cNvPr>
          <p:cNvSpPr/>
          <p:nvPr/>
        </p:nvSpPr>
        <p:spPr>
          <a:xfrm>
            <a:off x="10732212" y="3748325"/>
            <a:ext cx="1436896" cy="222784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6 </a:t>
            </a:r>
            <a:r>
              <a:rPr lang="en-GB" sz="900" b="1" u="sng" dirty="0">
                <a:solidFill>
                  <a:schemeClr val="tx1"/>
                </a:solidFill>
                <a:latin typeface="Century Gothic"/>
              </a:rPr>
              <a:t>Foundation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1. Similarity and congruence.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2. Transformations.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3. Direct and Inverse proportion.</a:t>
            </a:r>
          </a:p>
          <a:p>
            <a:endParaRPr lang="en-GB" sz="900" dirty="0">
              <a:solidFill>
                <a:schemeClr val="tx1"/>
              </a:solidFill>
              <a:latin typeface="Century Gothic"/>
            </a:endParaRPr>
          </a:p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6  - </a:t>
            </a:r>
            <a:r>
              <a:rPr lang="en-GB" sz="900" b="1" u="sng" dirty="0">
                <a:solidFill>
                  <a:schemeClr val="tx1"/>
                </a:solidFill>
                <a:latin typeface="Century Gothic"/>
              </a:rPr>
              <a:t>Highe</a:t>
            </a:r>
            <a:r>
              <a:rPr lang="en-GB" sz="900" b="1" dirty="0">
                <a:solidFill>
                  <a:schemeClr val="tx1"/>
                </a:solidFill>
                <a:latin typeface="Century Gothic"/>
              </a:rPr>
              <a:t>r 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1. Inequalities and graphical solutions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2. Functions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3. Standard form 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4. 2D/3D representation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5. Proof and formulae</a:t>
            </a:r>
          </a:p>
          <a:p>
            <a:endParaRPr lang="en-GB" sz="900" dirty="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50A1281-987C-67E0-7661-403E49C57E46}"/>
              </a:ext>
            </a:extLst>
          </p:cNvPr>
          <p:cNvSpPr/>
          <p:nvPr/>
        </p:nvSpPr>
        <p:spPr>
          <a:xfrm>
            <a:off x="10724108" y="6557707"/>
            <a:ext cx="1457720" cy="1253643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200" b="1" dirty="0">
                <a:solidFill>
                  <a:schemeClr val="tx1"/>
                </a:solidFill>
                <a:latin typeface="Century Gothic"/>
              </a:rPr>
              <a:t>See the next  slide please </a:t>
            </a:r>
            <a:endParaRPr lang="en-GB" sz="1200" dirty="0">
              <a:solidFill>
                <a:schemeClr val="tx1"/>
              </a:solidFill>
              <a:latin typeface="Century Gothic"/>
            </a:endParaRPr>
          </a:p>
          <a:p>
            <a:endParaRPr lang="en-GB" sz="900" b="1" dirty="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30" name="Block Arc 29">
            <a:extLst>
              <a:ext uri="{FF2B5EF4-FFF2-40B4-BE49-F238E27FC236}">
                <a16:creationId xmlns:a16="http://schemas.microsoft.com/office/drawing/2014/main" id="{8587F243-9C2F-2340-B4DB-2D4174815F1F}"/>
              </a:ext>
            </a:extLst>
          </p:cNvPr>
          <p:cNvSpPr/>
          <p:nvPr/>
        </p:nvSpPr>
        <p:spPr>
          <a:xfrm rot="10800000">
            <a:off x="292498" y="6470760"/>
            <a:ext cx="3181468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612547E9-F74C-91DE-46C3-C54D61634BA1}"/>
              </a:ext>
            </a:extLst>
          </p:cNvPr>
          <p:cNvSpPr/>
          <p:nvPr/>
        </p:nvSpPr>
        <p:spPr>
          <a:xfrm>
            <a:off x="10753020" y="3416542"/>
            <a:ext cx="1416088" cy="34898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Century Gothic"/>
              </a:rPr>
              <a:t>GCSE Statistics</a:t>
            </a:r>
          </a:p>
        </p:txBody>
      </p:sp>
    </p:spTree>
    <p:extLst>
      <p:ext uri="{BB962C8B-B14F-4D97-AF65-F5344CB8AC3E}">
        <p14:creationId xmlns:p14="http://schemas.microsoft.com/office/powerpoint/2010/main" val="31392004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 descr="Logo&#10;&#10;Description automatically generated">
            <a:extLst>
              <a:ext uri="{FF2B5EF4-FFF2-40B4-BE49-F238E27FC236}">
                <a16:creationId xmlns:a16="http://schemas.microsoft.com/office/drawing/2014/main" id="{4391CD04-D586-4BA1-8AE1-EBC6ED8F36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27" t="31361" r="1281" b="14993"/>
          <a:stretch/>
        </p:blipFill>
        <p:spPr>
          <a:xfrm>
            <a:off x="0" y="-1"/>
            <a:ext cx="12801600" cy="9601201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28C24885-6D26-42F4-8371-E36BDFDD1611}"/>
              </a:ext>
            </a:extLst>
          </p:cNvPr>
          <p:cNvSpPr/>
          <p:nvPr/>
        </p:nvSpPr>
        <p:spPr>
          <a:xfrm>
            <a:off x="2706359" y="2371830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chemeClr val="accent5">
                    <a:lumMod val="20000"/>
                    <a:lumOff val="80000"/>
                  </a:schemeClr>
                </a:solidFill>
                <a:latin typeface="Impact"/>
              </a:rPr>
              <a:t>Term 2</a:t>
            </a:r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37EE7E-FAEC-4C17-AE7E-6B382B4501FE}"/>
              </a:ext>
            </a:extLst>
          </p:cNvPr>
          <p:cNvSpPr/>
          <p:nvPr/>
        </p:nvSpPr>
        <p:spPr>
          <a:xfrm>
            <a:off x="2708127" y="3135390"/>
            <a:ext cx="1413780" cy="410166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US" sz="900" b="1" dirty="0">
                <a:solidFill>
                  <a:srgbClr val="202124"/>
                </a:solidFill>
                <a:latin typeface="Segoe UI"/>
                <a:cs typeface="Segoe UI"/>
              </a:rPr>
              <a:t>Higher</a:t>
            </a:r>
          </a:p>
          <a:p>
            <a:r>
              <a:rPr lang="en-US" sz="900" dirty="0">
                <a:solidFill>
                  <a:srgbClr val="202124"/>
                </a:solidFill>
                <a:latin typeface="Segoe UI"/>
                <a:cs typeface="Segoe UI"/>
              </a:rPr>
              <a:t>Transformation of graphs</a:t>
            </a:r>
          </a:p>
          <a:p>
            <a:r>
              <a:rPr lang="en-US" sz="900" dirty="0">
                <a:solidFill>
                  <a:srgbClr val="202124"/>
                </a:solidFill>
                <a:latin typeface="Segoe UI"/>
                <a:cs typeface="Segoe UI"/>
              </a:rPr>
              <a:t>Straight line graphs </a:t>
            </a:r>
          </a:p>
          <a:p>
            <a:r>
              <a:rPr lang="en-US" sz="900" dirty="0">
                <a:solidFill>
                  <a:srgbClr val="202124"/>
                </a:solidFill>
                <a:latin typeface="Segoe UI"/>
                <a:cs typeface="Segoe UI"/>
              </a:rPr>
              <a:t>Straight line graphs </a:t>
            </a:r>
          </a:p>
          <a:p>
            <a:r>
              <a:rPr lang="en-US" sz="900" dirty="0">
                <a:solidFill>
                  <a:srgbClr val="202124"/>
                </a:solidFill>
                <a:latin typeface="Segoe UI"/>
                <a:cs typeface="Segoe UI"/>
              </a:rPr>
              <a:t>Non-linear graphs</a:t>
            </a:r>
          </a:p>
          <a:p>
            <a:r>
              <a:rPr lang="en-US" sz="900" dirty="0">
                <a:solidFill>
                  <a:srgbClr val="202124"/>
                </a:solidFill>
                <a:latin typeface="Segoe UI"/>
                <a:cs typeface="Segoe UI"/>
              </a:rPr>
              <a:t>Transformation</a:t>
            </a:r>
          </a:p>
          <a:p>
            <a:endParaRPr lang="en-US" sz="900" dirty="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US" sz="900" b="1" dirty="0">
                <a:solidFill>
                  <a:srgbClr val="202124"/>
                </a:solidFill>
                <a:latin typeface="Segoe UI"/>
                <a:cs typeface="Segoe UI"/>
              </a:rPr>
              <a:t>Foundation </a:t>
            </a:r>
          </a:p>
          <a:p>
            <a:r>
              <a:rPr lang="en-US" sz="900" dirty="0">
                <a:solidFill>
                  <a:srgbClr val="202124"/>
                </a:solidFill>
                <a:latin typeface="Segoe UI"/>
                <a:cs typeface="Segoe UI"/>
              </a:rPr>
              <a:t>Functions</a:t>
            </a:r>
          </a:p>
          <a:p>
            <a:r>
              <a:rPr lang="en-US" sz="900" dirty="0">
                <a:solidFill>
                  <a:srgbClr val="202124"/>
                </a:solidFill>
                <a:latin typeface="Segoe UI"/>
                <a:cs typeface="Segoe UI"/>
              </a:rPr>
              <a:t>Drawing and using graphs</a:t>
            </a:r>
          </a:p>
          <a:p>
            <a:r>
              <a:rPr lang="en-US" sz="900" dirty="0">
                <a:solidFill>
                  <a:srgbClr val="202124"/>
                </a:solidFill>
                <a:latin typeface="Segoe UI"/>
                <a:cs typeface="Segoe UI"/>
              </a:rPr>
              <a:t>Direct and inverse proportion</a:t>
            </a:r>
          </a:p>
          <a:p>
            <a:r>
              <a:rPr lang="en-US" sz="900" dirty="0">
                <a:solidFill>
                  <a:srgbClr val="202124"/>
                </a:solidFill>
                <a:latin typeface="Segoe UI"/>
                <a:cs typeface="Segoe UI"/>
              </a:rPr>
              <a:t>Proofs &amp; formulae</a:t>
            </a:r>
          </a:p>
          <a:p>
            <a:r>
              <a:rPr lang="en-US" sz="900" dirty="0">
                <a:solidFill>
                  <a:srgbClr val="202124"/>
                </a:solidFill>
                <a:latin typeface="Segoe UI"/>
                <a:cs typeface="Segoe UI"/>
              </a:rPr>
              <a:t>Fractions &amp; decimals</a:t>
            </a:r>
          </a:p>
          <a:p>
            <a:r>
              <a:rPr lang="en-US" sz="900" dirty="0">
                <a:solidFill>
                  <a:srgbClr val="202124"/>
                </a:solidFill>
                <a:latin typeface="Segoe UI"/>
                <a:cs typeface="Segoe UI"/>
              </a:rPr>
              <a:t>2D representation</a:t>
            </a:r>
          </a:p>
          <a:p>
            <a:r>
              <a:rPr lang="en-US" sz="900" dirty="0">
                <a:solidFill>
                  <a:srgbClr val="202124"/>
                </a:solidFill>
                <a:latin typeface="Segoe UI"/>
                <a:cs typeface="Segoe UI"/>
              </a:rPr>
              <a:t>Exact calculation</a:t>
            </a:r>
          </a:p>
          <a:p>
            <a:endParaRPr lang="en-US" sz="900" dirty="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900" b="1" dirty="0">
                <a:solidFill>
                  <a:schemeClr val="tx1"/>
                </a:solidFill>
                <a:latin typeface="Segoe UI"/>
                <a:cs typeface="Segoe UI"/>
              </a:rPr>
              <a:t>Higher set 2</a:t>
            </a:r>
          </a:p>
          <a:p>
            <a:r>
              <a:rPr lang="en-GB" sz="900" dirty="0">
                <a:solidFill>
                  <a:schemeClr val="tx1"/>
                </a:solidFill>
                <a:latin typeface="Segoe UI"/>
                <a:cs typeface="Segoe UI"/>
              </a:rPr>
              <a:t>-functions</a:t>
            </a:r>
          </a:p>
          <a:p>
            <a:r>
              <a:rPr lang="en-GB" sz="900" dirty="0">
                <a:solidFill>
                  <a:schemeClr val="tx1"/>
                </a:solidFill>
                <a:latin typeface="Segoe UI"/>
                <a:cs typeface="Segoe UI"/>
              </a:rPr>
              <a:t>-Drawing using quadratic graphs</a:t>
            </a:r>
          </a:p>
          <a:p>
            <a:r>
              <a:rPr lang="en-GB" sz="900" dirty="0">
                <a:solidFill>
                  <a:schemeClr val="tx1"/>
                </a:solidFill>
                <a:latin typeface="Segoe UI"/>
                <a:cs typeface="Segoe UI"/>
              </a:rPr>
              <a:t>-Similarity – linear, area and volume</a:t>
            </a:r>
          </a:p>
          <a:p>
            <a:r>
              <a:rPr lang="en-GB" sz="900" dirty="0">
                <a:solidFill>
                  <a:schemeClr val="tx1"/>
                </a:solidFill>
                <a:latin typeface="Segoe UI"/>
                <a:cs typeface="Segoe UI"/>
              </a:rPr>
              <a:t>-Linear simultaneous equations</a:t>
            </a:r>
          </a:p>
          <a:p>
            <a:r>
              <a:rPr lang="en-GB" sz="900" dirty="0">
                <a:solidFill>
                  <a:schemeClr val="tx1"/>
                </a:solidFill>
                <a:latin typeface="Segoe UI"/>
                <a:cs typeface="Segoe UI"/>
              </a:rPr>
              <a:t>-introduction to surds </a:t>
            </a:r>
          </a:p>
          <a:p>
            <a:endParaRPr lang="en-US" sz="900" dirty="0">
              <a:solidFill>
                <a:srgbClr val="202124"/>
              </a:solidFill>
              <a:latin typeface="Segoe UI"/>
              <a:cs typeface="Segoe UI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3A640B8-E489-4E0D-808B-6A371D0FDE56}"/>
              </a:ext>
            </a:extLst>
          </p:cNvPr>
          <p:cNvSpPr/>
          <p:nvPr/>
        </p:nvSpPr>
        <p:spPr>
          <a:xfrm>
            <a:off x="6145042" y="3187615"/>
            <a:ext cx="1430341" cy="357753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2000" dirty="0">
                <a:solidFill>
                  <a:schemeClr val="tx1"/>
                </a:solidFill>
                <a:latin typeface="Segoe UI"/>
                <a:cs typeface="Segoe UI"/>
              </a:rPr>
              <a:t>Review :</a:t>
            </a:r>
          </a:p>
          <a:p>
            <a:r>
              <a:rPr lang="en-GB" sz="2000" dirty="0">
                <a:solidFill>
                  <a:schemeClr val="tx1"/>
                </a:solidFill>
                <a:latin typeface="Segoe UI"/>
                <a:cs typeface="Segoe UI"/>
              </a:rPr>
              <a:t>Numbers </a:t>
            </a:r>
          </a:p>
          <a:p>
            <a:r>
              <a:rPr lang="en-GB" sz="2000" dirty="0">
                <a:solidFill>
                  <a:schemeClr val="tx1"/>
                </a:solidFill>
                <a:latin typeface="Segoe UI"/>
                <a:cs typeface="Segoe UI"/>
              </a:rPr>
              <a:t>Ratios </a:t>
            </a:r>
          </a:p>
          <a:p>
            <a:r>
              <a:rPr lang="en-GB" sz="2000" dirty="0">
                <a:solidFill>
                  <a:schemeClr val="tx1"/>
                </a:solidFill>
                <a:latin typeface="Segoe UI"/>
                <a:cs typeface="Segoe UI"/>
              </a:rPr>
              <a:t>Proportion</a:t>
            </a:r>
          </a:p>
          <a:p>
            <a:r>
              <a:rPr lang="en-GB" sz="2000" dirty="0">
                <a:solidFill>
                  <a:schemeClr val="tx1"/>
                </a:solidFill>
                <a:latin typeface="Segoe UI"/>
                <a:cs typeface="Segoe UI"/>
              </a:rPr>
              <a:t>Algebra </a:t>
            </a:r>
          </a:p>
          <a:p>
            <a:r>
              <a:rPr lang="en-GB" sz="2000" dirty="0">
                <a:solidFill>
                  <a:schemeClr val="tx1"/>
                </a:solidFill>
                <a:latin typeface="Segoe UI"/>
                <a:cs typeface="Segoe UI"/>
              </a:rPr>
              <a:t>Geometry and measures</a:t>
            </a:r>
          </a:p>
          <a:p>
            <a:r>
              <a:rPr lang="en-GB" sz="2000" dirty="0">
                <a:solidFill>
                  <a:schemeClr val="tx1"/>
                </a:solidFill>
                <a:latin typeface="Segoe UI"/>
                <a:cs typeface="Segoe UI"/>
              </a:rPr>
              <a:t>Statistics </a:t>
            </a:r>
          </a:p>
          <a:p>
            <a:r>
              <a:rPr lang="en-GB" sz="2000" dirty="0">
                <a:solidFill>
                  <a:schemeClr val="tx1"/>
                </a:solidFill>
                <a:latin typeface="Segoe UI"/>
                <a:cs typeface="Segoe UI"/>
              </a:rPr>
              <a:t>Probability </a:t>
            </a:r>
          </a:p>
          <a:p>
            <a:endParaRPr lang="en-US" sz="2000" dirty="0">
              <a:solidFill>
                <a:srgbClr val="202124"/>
              </a:solidFill>
              <a:latin typeface="Segoe UI"/>
              <a:cs typeface="Segoe UI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054A425-8D47-401B-9A6D-BFE657268D95}"/>
              </a:ext>
            </a:extLst>
          </p:cNvPr>
          <p:cNvSpPr/>
          <p:nvPr/>
        </p:nvSpPr>
        <p:spPr>
          <a:xfrm>
            <a:off x="4431760" y="6400630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rgbClr val="DEEBF7"/>
                </a:solidFill>
                <a:latin typeface="Impact"/>
              </a:rPr>
              <a:t>Term 3</a:t>
            </a:r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E6182B3-222E-4495-8765-271AFC78656F}"/>
              </a:ext>
            </a:extLst>
          </p:cNvPr>
          <p:cNvSpPr/>
          <p:nvPr/>
        </p:nvSpPr>
        <p:spPr>
          <a:xfrm>
            <a:off x="6143356" y="6343135"/>
            <a:ext cx="1430340" cy="8386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200" b="1" dirty="0">
                <a:solidFill>
                  <a:schemeClr val="tx1"/>
                </a:solidFill>
                <a:latin typeface="Century Gothic"/>
              </a:rPr>
              <a:t>Past exams paper revision </a:t>
            </a:r>
          </a:p>
        </p:txBody>
      </p:sp>
      <p:sp>
        <p:nvSpPr>
          <p:cNvPr id="40" name="Block Arc 39">
            <a:extLst>
              <a:ext uri="{FF2B5EF4-FFF2-40B4-BE49-F238E27FC236}">
                <a16:creationId xmlns:a16="http://schemas.microsoft.com/office/drawing/2014/main" id="{619F1742-939A-40F3-9DEF-014ABC5BF7D7}"/>
              </a:ext>
            </a:extLst>
          </p:cNvPr>
          <p:cNvSpPr/>
          <p:nvPr/>
        </p:nvSpPr>
        <p:spPr>
          <a:xfrm rot="10800000">
            <a:off x="9569807" y="5592766"/>
            <a:ext cx="3131069" cy="3155520"/>
          </a:xfrm>
          <a:prstGeom prst="blockArc">
            <a:avLst>
              <a:gd name="adj1" fmla="val 16204031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60000">
                <a:schemeClr val="accent5">
                  <a:lumMod val="50000"/>
                </a:schemeClr>
              </a:gs>
            </a:gsLst>
            <a:lin ang="135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757DD7A0-31FA-498D-9A68-25A13EB5D85C}"/>
              </a:ext>
            </a:extLst>
          </p:cNvPr>
          <p:cNvSpPr/>
          <p:nvPr/>
        </p:nvSpPr>
        <p:spPr>
          <a:xfrm>
            <a:off x="11184821" y="7158927"/>
            <a:ext cx="370230" cy="1748050"/>
          </a:xfrm>
          <a:prstGeom prst="rightArrow">
            <a:avLst>
              <a:gd name="adj1" fmla="val 84344"/>
              <a:gd name="adj2" fmla="val 100000"/>
            </a:avLst>
          </a:prstGeom>
          <a:solidFill>
            <a:schemeClr val="accent5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0B56BD-DC09-0D9A-B4FB-67F8E0709433}"/>
              </a:ext>
            </a:extLst>
          </p:cNvPr>
          <p:cNvSpPr/>
          <p:nvPr/>
        </p:nvSpPr>
        <p:spPr>
          <a:xfrm>
            <a:off x="992423" y="2423799"/>
            <a:ext cx="1419818" cy="3975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000" b="1" dirty="0">
                <a:solidFill>
                  <a:schemeClr val="tx1"/>
                </a:solidFill>
                <a:latin typeface="Segoe UI"/>
                <a:cs typeface="Segoe UI"/>
              </a:rPr>
              <a:t>Higher 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Circle theorems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Similarity and congruency 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Direct and inverse proportion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Sequence 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Revision and PPE</a:t>
            </a:r>
          </a:p>
          <a:p>
            <a:r>
              <a:rPr lang="en-GB" sz="1000" b="1" dirty="0">
                <a:solidFill>
                  <a:schemeClr val="tx1"/>
                </a:solidFill>
                <a:latin typeface="Segoe UI"/>
                <a:cs typeface="Segoe UI"/>
              </a:rPr>
              <a:t>Foundation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Primes, factors and multiples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Indices and standard form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Percentage 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Algebraic manipulation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Linear equations and inequalities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Accuracy and rounding inc. Error interval</a:t>
            </a:r>
          </a:p>
          <a:p>
            <a:r>
              <a:rPr lang="en-GB" sz="1000" b="1" dirty="0">
                <a:solidFill>
                  <a:schemeClr val="tx1"/>
                </a:solidFill>
                <a:latin typeface="Segoe UI"/>
                <a:cs typeface="Segoe UI"/>
              </a:rPr>
              <a:t>Higher set 2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Above for foundation 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-Quadratics – expanding, factorising and solving 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649C6ED-A7AC-471D-8497-008316AB4D90}"/>
              </a:ext>
            </a:extLst>
          </p:cNvPr>
          <p:cNvSpPr/>
          <p:nvPr/>
        </p:nvSpPr>
        <p:spPr>
          <a:xfrm>
            <a:off x="4431347" y="2378857"/>
            <a:ext cx="1398751" cy="401042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US" sz="1400" b="1" dirty="0">
                <a:solidFill>
                  <a:srgbClr val="202124"/>
                </a:solidFill>
                <a:latin typeface="Segoe UI"/>
                <a:cs typeface="Segoe UI"/>
              </a:rPr>
              <a:t>Higher</a:t>
            </a:r>
            <a:r>
              <a:rPr lang="en-US" sz="1400" dirty="0">
                <a:solidFill>
                  <a:srgbClr val="202124"/>
                </a:solidFill>
                <a:latin typeface="Segoe UI"/>
                <a:cs typeface="Segoe UI"/>
              </a:rPr>
              <a:t> </a:t>
            </a:r>
          </a:p>
          <a:p>
            <a:r>
              <a:rPr lang="en-US" sz="1000" dirty="0">
                <a:solidFill>
                  <a:srgbClr val="202124"/>
                </a:solidFill>
                <a:latin typeface="Segoe UI"/>
                <a:cs typeface="Segoe UI"/>
              </a:rPr>
              <a:t>Vectors</a:t>
            </a:r>
          </a:p>
          <a:p>
            <a:r>
              <a:rPr lang="en-US" sz="1000" dirty="0">
                <a:solidFill>
                  <a:srgbClr val="202124"/>
                </a:solidFill>
                <a:latin typeface="Segoe UI"/>
                <a:cs typeface="Segoe UI"/>
              </a:rPr>
              <a:t>Construction and loci </a:t>
            </a:r>
          </a:p>
          <a:p>
            <a:r>
              <a:rPr lang="en-US" sz="1000" dirty="0">
                <a:solidFill>
                  <a:srgbClr val="202124"/>
                </a:solidFill>
                <a:latin typeface="Segoe UI"/>
                <a:cs typeface="Segoe UI"/>
              </a:rPr>
              <a:t>Revision</a:t>
            </a:r>
          </a:p>
          <a:p>
            <a:r>
              <a:rPr lang="en-US" sz="1000" dirty="0">
                <a:solidFill>
                  <a:srgbClr val="202124"/>
                </a:solidFill>
                <a:latin typeface="Segoe UI"/>
                <a:cs typeface="Segoe UI"/>
              </a:rPr>
              <a:t>Past paper practice</a:t>
            </a:r>
          </a:p>
          <a:p>
            <a:r>
              <a:rPr lang="en-US" sz="1000" b="1" dirty="0">
                <a:solidFill>
                  <a:srgbClr val="202124"/>
                </a:solidFill>
                <a:latin typeface="Segoe UI"/>
                <a:cs typeface="Segoe UI"/>
              </a:rPr>
              <a:t>Foundation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Review :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Numbers 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Ratios 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Proportion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Algebra 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Geometry and measures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Statistics 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Probability </a:t>
            </a:r>
            <a:endParaRPr lang="en-US" sz="1400" dirty="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200" b="1" dirty="0">
                <a:solidFill>
                  <a:schemeClr val="tx1"/>
                </a:solidFill>
                <a:latin typeface="Segoe UI"/>
                <a:cs typeface="Segoe UI"/>
              </a:rPr>
              <a:t>Higher set 2</a:t>
            </a:r>
          </a:p>
          <a:p>
            <a:r>
              <a:rPr lang="en-GB" sz="1200" dirty="0">
                <a:solidFill>
                  <a:schemeClr val="tx1"/>
                </a:solidFill>
                <a:latin typeface="Segoe UI"/>
                <a:cs typeface="Segoe UI"/>
              </a:rPr>
              <a:t>- Review of numbers, rations, proportion, geometry and statistics from Gaps in PPE</a:t>
            </a:r>
          </a:p>
          <a:p>
            <a:endParaRPr lang="en-US" sz="1400" b="1" dirty="0">
              <a:solidFill>
                <a:srgbClr val="202124"/>
              </a:solidFill>
              <a:latin typeface="Segoe UI"/>
              <a:cs typeface="Segoe UI"/>
            </a:endParaRPr>
          </a:p>
          <a:p>
            <a:endParaRPr lang="en-US" sz="1400" b="1" dirty="0">
              <a:solidFill>
                <a:srgbClr val="202124"/>
              </a:solidFill>
              <a:latin typeface="Segoe UI"/>
              <a:cs typeface="Segoe UI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393FE3-D9F0-80C8-A94F-C6C7EE531861}"/>
              </a:ext>
            </a:extLst>
          </p:cNvPr>
          <p:cNvSpPr/>
          <p:nvPr/>
        </p:nvSpPr>
        <p:spPr>
          <a:xfrm>
            <a:off x="9570005" y="2423799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chemeClr val="accent5">
                    <a:lumMod val="75000"/>
                  </a:schemeClr>
                </a:solidFill>
                <a:latin typeface="Impact"/>
              </a:rPr>
              <a:t>Term 6</a:t>
            </a: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836EE8F-643B-B0FB-C8EA-955C177E8A05}"/>
              </a:ext>
            </a:extLst>
          </p:cNvPr>
          <p:cNvSpPr/>
          <p:nvPr/>
        </p:nvSpPr>
        <p:spPr>
          <a:xfrm>
            <a:off x="7856898" y="6389286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rgbClr val="5A94C9"/>
                </a:solidFill>
                <a:latin typeface="Impact"/>
              </a:rPr>
              <a:t>Term 5</a:t>
            </a:r>
            <a:endParaRPr lang="en-US">
              <a:solidFill>
                <a:srgbClr val="5A94C9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6EF8186-4DD0-A713-BC4B-27B883A836CD}"/>
              </a:ext>
            </a:extLst>
          </p:cNvPr>
          <p:cNvSpPr/>
          <p:nvPr/>
        </p:nvSpPr>
        <p:spPr>
          <a:xfrm>
            <a:off x="9571238" y="3185130"/>
            <a:ext cx="1417022" cy="396548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3200" b="1" dirty="0">
                <a:solidFill>
                  <a:schemeClr val="tx1"/>
                </a:solidFill>
                <a:latin typeface="Century Gothic"/>
              </a:rPr>
              <a:t>Study leave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AC8FACE-2FD7-0995-4B9D-B5BA89CDFD53}"/>
              </a:ext>
            </a:extLst>
          </p:cNvPr>
          <p:cNvSpPr/>
          <p:nvPr/>
        </p:nvSpPr>
        <p:spPr>
          <a:xfrm>
            <a:off x="7855964" y="2423799"/>
            <a:ext cx="1403458" cy="3975603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2000" b="1" dirty="0">
                <a:solidFill>
                  <a:schemeClr val="tx1"/>
                </a:solidFill>
                <a:latin typeface="Century Gothic"/>
              </a:rPr>
              <a:t>Revision for  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/>
              </a:rPr>
              <a:t>the exam </a:t>
            </a:r>
          </a:p>
        </p:txBody>
      </p:sp>
      <p:sp>
        <p:nvSpPr>
          <p:cNvPr id="18" name="Block Arc 17">
            <a:extLst>
              <a:ext uri="{FF2B5EF4-FFF2-40B4-BE49-F238E27FC236}">
                <a16:creationId xmlns:a16="http://schemas.microsoft.com/office/drawing/2014/main" id="{76D4F0AF-072F-C4B5-2A5F-C38E5F735504}"/>
              </a:ext>
            </a:extLst>
          </p:cNvPr>
          <p:cNvSpPr/>
          <p:nvPr/>
        </p:nvSpPr>
        <p:spPr>
          <a:xfrm>
            <a:off x="992392" y="803984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Year 11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1" name="Block Arc 20">
            <a:extLst>
              <a:ext uri="{FF2B5EF4-FFF2-40B4-BE49-F238E27FC236}">
                <a16:creationId xmlns:a16="http://schemas.microsoft.com/office/drawing/2014/main" id="{B0E5CBFD-A788-8E45-3493-B5487970A6E6}"/>
              </a:ext>
            </a:extLst>
          </p:cNvPr>
          <p:cNvSpPr/>
          <p:nvPr/>
        </p:nvSpPr>
        <p:spPr>
          <a:xfrm>
            <a:off x="4432632" y="803984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Year 11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2" name="Block Arc 21">
            <a:extLst>
              <a:ext uri="{FF2B5EF4-FFF2-40B4-BE49-F238E27FC236}">
                <a16:creationId xmlns:a16="http://schemas.microsoft.com/office/drawing/2014/main" id="{CAA968EA-25CE-08A7-3E19-AC00449A8DEA}"/>
              </a:ext>
            </a:extLst>
          </p:cNvPr>
          <p:cNvSpPr/>
          <p:nvPr/>
        </p:nvSpPr>
        <p:spPr>
          <a:xfrm>
            <a:off x="7855329" y="817431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Year 11</a:t>
            </a:r>
          </a:p>
        </p:txBody>
      </p:sp>
      <p:sp>
        <p:nvSpPr>
          <p:cNvPr id="24" name="Block Arc 23">
            <a:extLst>
              <a:ext uri="{FF2B5EF4-FFF2-40B4-BE49-F238E27FC236}">
                <a16:creationId xmlns:a16="http://schemas.microsoft.com/office/drawing/2014/main" id="{EA4E3873-C9AA-5150-A8D4-16C21F9E6780}"/>
              </a:ext>
            </a:extLst>
          </p:cNvPr>
          <p:cNvSpPr/>
          <p:nvPr/>
        </p:nvSpPr>
        <p:spPr>
          <a:xfrm rot="10800000">
            <a:off x="2718186" y="5618383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08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5" name="Block Arc 24">
            <a:extLst>
              <a:ext uri="{FF2B5EF4-FFF2-40B4-BE49-F238E27FC236}">
                <a16:creationId xmlns:a16="http://schemas.microsoft.com/office/drawing/2014/main" id="{D8C2506F-0B25-9393-6394-0B79EB72A970}"/>
              </a:ext>
            </a:extLst>
          </p:cNvPr>
          <p:cNvSpPr/>
          <p:nvPr/>
        </p:nvSpPr>
        <p:spPr>
          <a:xfrm rot="10800000">
            <a:off x="6128351" y="5607268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108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>
              <a:solidFill>
                <a:schemeClr val="tx1"/>
              </a:solidFill>
              <a:cs typeface="Calibri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1CFDB12-4EFF-61A8-63CB-2620A9F2184E}"/>
              </a:ext>
            </a:extLst>
          </p:cNvPr>
          <p:cNvSpPr/>
          <p:nvPr/>
        </p:nvSpPr>
        <p:spPr>
          <a:xfrm>
            <a:off x="11132435" y="7350078"/>
            <a:ext cx="108576" cy="13716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707F710-FB43-7952-231D-8875E9DA6A65}"/>
              </a:ext>
            </a:extLst>
          </p:cNvPr>
          <p:cNvSpPr/>
          <p:nvPr/>
        </p:nvSpPr>
        <p:spPr>
          <a:xfrm>
            <a:off x="998582" y="6432841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 dirty="0">
                <a:solidFill>
                  <a:schemeClr val="accent5">
                    <a:lumMod val="20000"/>
                    <a:lumOff val="80000"/>
                  </a:schemeClr>
                </a:solidFill>
                <a:latin typeface="Impact"/>
              </a:rPr>
              <a:t>11 </a:t>
            </a:r>
            <a:r>
              <a:rPr lang="en-GB" sz="2000" dirty="0">
                <a:solidFill>
                  <a:schemeClr val="accent5">
                    <a:lumMod val="20000"/>
                    <a:lumOff val="80000"/>
                  </a:schemeClr>
                </a:solidFill>
                <a:latin typeface="Impact"/>
              </a:rPr>
              <a:t>Term1</a:t>
            </a:r>
            <a:endParaRPr lang="en-US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DE0BC06-2709-6B13-9051-973D5A90A91B}"/>
              </a:ext>
            </a:extLst>
          </p:cNvPr>
          <p:cNvSpPr/>
          <p:nvPr/>
        </p:nvSpPr>
        <p:spPr>
          <a:xfrm>
            <a:off x="6148805" y="2425618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chemeClr val="accent5">
                    <a:lumMod val="60000"/>
                    <a:lumOff val="40000"/>
                  </a:schemeClr>
                </a:solidFill>
                <a:latin typeface="Impact"/>
              </a:rPr>
              <a:t>Term 4</a:t>
            </a:r>
            <a:endParaRPr lang="en-US"/>
          </a:p>
        </p:txBody>
      </p:sp>
      <p:pic>
        <p:nvPicPr>
          <p:cNvPr id="19" name="Picture 18" descr="Rounded Math Symbols SVG, Rounded Math ...">
            <a:extLst>
              <a:ext uri="{FF2B5EF4-FFF2-40B4-BE49-F238E27FC236}">
                <a16:creationId xmlns:a16="http://schemas.microsoft.com/office/drawing/2014/main" id="{C8CB58FE-3D4E-040D-821F-974B606101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84323" y="7507381"/>
            <a:ext cx="2466975" cy="184785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B2909266-AAD9-446F-BD2D-014852DD449F}"/>
              </a:ext>
            </a:extLst>
          </p:cNvPr>
          <p:cNvSpPr txBox="1"/>
          <p:nvPr/>
        </p:nvSpPr>
        <p:spPr>
          <a:xfrm>
            <a:off x="4764503" y="201884"/>
            <a:ext cx="3663879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Year 11- Foundation </a:t>
            </a:r>
          </a:p>
        </p:txBody>
      </p:sp>
    </p:spTree>
    <p:extLst>
      <p:ext uri="{BB962C8B-B14F-4D97-AF65-F5344CB8AC3E}">
        <p14:creationId xmlns:p14="http://schemas.microsoft.com/office/powerpoint/2010/main" val="402689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 descr="Logo&#10;&#10;Description automatically generated">
            <a:extLst>
              <a:ext uri="{FF2B5EF4-FFF2-40B4-BE49-F238E27FC236}">
                <a16:creationId xmlns:a16="http://schemas.microsoft.com/office/drawing/2014/main" id="{4391CD04-D586-4BA1-8AE1-EBC6ED8F36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27" t="31361" r="1281" b="14993"/>
          <a:stretch/>
        </p:blipFill>
        <p:spPr>
          <a:xfrm>
            <a:off x="0" y="-1"/>
            <a:ext cx="12801600" cy="9601201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28C24885-6D26-42F4-8371-E36BDFDD1611}"/>
              </a:ext>
            </a:extLst>
          </p:cNvPr>
          <p:cNvSpPr/>
          <p:nvPr/>
        </p:nvSpPr>
        <p:spPr>
          <a:xfrm>
            <a:off x="2706359" y="2371830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 dirty="0">
                <a:solidFill>
                  <a:schemeClr val="accent5">
                    <a:lumMod val="20000"/>
                    <a:lumOff val="80000"/>
                  </a:schemeClr>
                </a:solidFill>
                <a:latin typeface="Impact"/>
              </a:rPr>
              <a:t>Term 2</a:t>
            </a:r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37EE7E-FAEC-4C17-AE7E-6B382B4501FE}"/>
              </a:ext>
            </a:extLst>
          </p:cNvPr>
          <p:cNvSpPr/>
          <p:nvPr/>
        </p:nvSpPr>
        <p:spPr>
          <a:xfrm>
            <a:off x="2706662" y="3187615"/>
            <a:ext cx="1417022" cy="200963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100" i="1" u="sng">
                <a:solidFill>
                  <a:schemeClr val="tx1"/>
                </a:solidFill>
                <a:latin typeface="Segoe UI"/>
                <a:cs typeface="Segoe UI"/>
              </a:rPr>
              <a:t>Pure Maths</a:t>
            </a:r>
            <a:endParaRPr lang="en-GB" sz="11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Chapter 2: polynomials and the binomial theorem</a:t>
            </a: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2.1 Expanding and factorising</a:t>
            </a: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2.2 The binomial Theorem</a:t>
            </a: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2.3 Algebraic division</a:t>
            </a: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2.4 Curve sketching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3A640B8-E489-4E0D-808B-6A371D0FDE56}"/>
              </a:ext>
            </a:extLst>
          </p:cNvPr>
          <p:cNvSpPr/>
          <p:nvPr/>
        </p:nvSpPr>
        <p:spPr>
          <a:xfrm>
            <a:off x="6145043" y="3187615"/>
            <a:ext cx="1417022" cy="26954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000" b="1" i="1" u="sng" dirty="0">
                <a:solidFill>
                  <a:schemeClr val="tx1"/>
                </a:solidFill>
                <a:latin typeface="Century Gothic"/>
              </a:rPr>
              <a:t>Pure Maths</a:t>
            </a:r>
            <a:endParaRPr lang="en-GB" sz="1000" b="1" dirty="0">
              <a:solidFill>
                <a:schemeClr val="tx1"/>
              </a:solidFill>
              <a:latin typeface="Century Gothic"/>
            </a:endParaRPr>
          </a:p>
          <a:p>
            <a:endParaRPr lang="en-GB" sz="1000" b="1" i="1" u="sng" dirty="0">
              <a:solidFill>
                <a:schemeClr val="tx1"/>
              </a:solidFill>
              <a:latin typeface="Century Gothic"/>
            </a:endParaRP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Chapter 4: Differentiation and integration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4.1 Differentiation from first principles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4.2 Differentiating </a:t>
            </a:r>
            <a:r>
              <a:rPr lang="en-GB" sz="1000" dirty="0" err="1">
                <a:solidFill>
                  <a:schemeClr val="tx1"/>
                </a:solidFill>
                <a:latin typeface="Segoe UI"/>
                <a:cs typeface="Segoe UI"/>
              </a:rPr>
              <a:t>ax</a:t>
            </a:r>
            <a:r>
              <a:rPr lang="en-GB" sz="1000" baseline="30000" dirty="0" err="1">
                <a:solidFill>
                  <a:schemeClr val="tx1"/>
                </a:solidFill>
                <a:latin typeface="Segoe UI"/>
                <a:cs typeface="Segoe UI"/>
              </a:rPr>
              <a:t>n</a:t>
            </a:r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 and Leibniz notation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4.3 Rates of change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4.4 Tangents and </a:t>
            </a:r>
            <a:r>
              <a:rPr lang="en-GB" sz="1000" dirty="0" err="1">
                <a:solidFill>
                  <a:schemeClr val="tx1"/>
                </a:solidFill>
                <a:latin typeface="Segoe UI"/>
                <a:cs typeface="Segoe UI"/>
              </a:rPr>
              <a:t>Normals</a:t>
            </a:r>
            <a:endParaRPr lang="en-GB" sz="1000" dirty="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4.5 Turning points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4.6 Integration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4.7 Area under a curve</a:t>
            </a:r>
          </a:p>
          <a:p>
            <a:endParaRPr lang="en-GB" sz="1000" b="1" i="1" u="sng" dirty="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054A425-8D47-401B-9A6D-BFE657268D95}"/>
              </a:ext>
            </a:extLst>
          </p:cNvPr>
          <p:cNvSpPr/>
          <p:nvPr/>
        </p:nvSpPr>
        <p:spPr>
          <a:xfrm>
            <a:off x="4417146" y="6400630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rgbClr val="DEEBF7"/>
                </a:solidFill>
                <a:latin typeface="Impact"/>
              </a:rPr>
              <a:t>Term 3</a:t>
            </a:r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BE8E165-E621-45F1-9BE7-6DBEC1902AD8}"/>
              </a:ext>
            </a:extLst>
          </p:cNvPr>
          <p:cNvSpPr/>
          <p:nvPr/>
        </p:nvSpPr>
        <p:spPr>
          <a:xfrm>
            <a:off x="1007970" y="3741627"/>
            <a:ext cx="1417022" cy="26550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GB" sz="1050">
              <a:solidFill>
                <a:schemeClr val="tx1"/>
              </a:solidFill>
              <a:latin typeface="Century Gothic"/>
              <a:cs typeface="Segoe UI"/>
            </a:endParaRPr>
          </a:p>
          <a:p>
            <a:r>
              <a:rPr lang="en-GB" sz="1100" i="1" u="sng">
                <a:solidFill>
                  <a:schemeClr val="tx1"/>
                </a:solidFill>
                <a:latin typeface="Segoe UI"/>
                <a:cs typeface="Segoe UI"/>
              </a:rPr>
              <a:t>Pure Maths</a:t>
            </a: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Chapter 1: Algebra 1</a:t>
            </a:r>
            <a:endParaRPr lang="en-US" sz="11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1.1 Argument and proof</a:t>
            </a:r>
            <a:endParaRPr lang="en-US" sz="11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1.2 Index Laws</a:t>
            </a:r>
            <a:endParaRPr lang="en-US" sz="11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1.3 Surds</a:t>
            </a:r>
            <a:endParaRPr lang="en-US" sz="11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1.4 Quadratic functions</a:t>
            </a:r>
            <a:endParaRPr lang="en-US" sz="11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1.5 Simultaneous equations</a:t>
            </a:r>
            <a:endParaRPr lang="en-US" sz="11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1.6 Lines and circles</a:t>
            </a:r>
            <a:endParaRPr lang="en-US" sz="11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1.7 Inequalities</a:t>
            </a:r>
            <a:endParaRPr lang="en-US" sz="1100">
              <a:solidFill>
                <a:schemeClr val="tx1"/>
              </a:solidFill>
              <a:latin typeface="Segoe UI"/>
              <a:cs typeface="Segoe UI"/>
            </a:endParaRPr>
          </a:p>
          <a:p>
            <a:endParaRPr lang="en-GB" sz="1000" b="1">
              <a:solidFill>
                <a:schemeClr val="tx1"/>
              </a:solidFill>
              <a:latin typeface="Century Gothic" panose="020B0502020202020204" pitchFamily="34" charset="0"/>
              <a:cs typeface="Segoe UI"/>
            </a:endParaRPr>
          </a:p>
          <a:p>
            <a:endParaRPr lang="en-GB" sz="900" b="1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E796825-36AC-4722-9D61-B8E697EB491A}"/>
              </a:ext>
            </a:extLst>
          </p:cNvPr>
          <p:cNvSpPr/>
          <p:nvPr/>
        </p:nvSpPr>
        <p:spPr>
          <a:xfrm>
            <a:off x="2706140" y="5199028"/>
            <a:ext cx="1417022" cy="195585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50" i="1" u="sng">
                <a:solidFill>
                  <a:schemeClr val="tx1"/>
                </a:solidFill>
                <a:latin typeface="Segoe UI"/>
                <a:cs typeface="Segoe UI"/>
              </a:rPr>
              <a:t>Mechanics</a:t>
            </a:r>
            <a:endParaRPr lang="en-GB" sz="95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950">
                <a:solidFill>
                  <a:schemeClr val="tx1"/>
                </a:solidFill>
                <a:latin typeface="Segoe UI"/>
                <a:cs typeface="Segoe UI"/>
              </a:rPr>
              <a:t>Chapter 7: Units and kinematics</a:t>
            </a:r>
            <a:endParaRPr lang="en-GB">
              <a:solidFill>
                <a:schemeClr val="tx1"/>
              </a:solidFill>
            </a:endParaRPr>
          </a:p>
          <a:p>
            <a:r>
              <a:rPr lang="en-GB" sz="950">
                <a:solidFill>
                  <a:schemeClr val="tx1"/>
                </a:solidFill>
                <a:latin typeface="Segoe UI"/>
                <a:cs typeface="Segoe UI"/>
              </a:rPr>
              <a:t>7.1 Standard units and basic dimensions</a:t>
            </a:r>
          </a:p>
          <a:p>
            <a:r>
              <a:rPr lang="en-GB" sz="950">
                <a:solidFill>
                  <a:schemeClr val="tx1"/>
                </a:solidFill>
                <a:latin typeface="Segoe UI"/>
                <a:cs typeface="Segoe UI"/>
              </a:rPr>
              <a:t>7.2 Motion in a straight line- definitions and graphs</a:t>
            </a:r>
          </a:p>
          <a:p>
            <a:r>
              <a:rPr lang="en-GB" sz="950">
                <a:solidFill>
                  <a:schemeClr val="tx1"/>
                </a:solidFill>
                <a:latin typeface="Segoe UI"/>
                <a:cs typeface="Segoe UI"/>
              </a:rPr>
              <a:t>7.3 Equations of motion for constant acceleration</a:t>
            </a:r>
          </a:p>
          <a:p>
            <a:r>
              <a:rPr lang="en-GB" sz="950">
                <a:solidFill>
                  <a:schemeClr val="tx1"/>
                </a:solidFill>
                <a:latin typeface="Segoe UI"/>
                <a:cs typeface="Segoe UI"/>
              </a:rPr>
              <a:t>7.4 Motion with variable acceleration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E6182B3-222E-4495-8765-271AFC78656F}"/>
              </a:ext>
            </a:extLst>
          </p:cNvPr>
          <p:cNvSpPr/>
          <p:nvPr/>
        </p:nvSpPr>
        <p:spPr>
          <a:xfrm>
            <a:off x="6157969" y="5844486"/>
            <a:ext cx="1417022" cy="13372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050" b="1" i="1" u="sng">
                <a:solidFill>
                  <a:schemeClr val="tx1"/>
                </a:solidFill>
                <a:latin typeface="Century Gothic"/>
              </a:rPr>
              <a:t>Statistics</a:t>
            </a:r>
          </a:p>
          <a:p>
            <a:endParaRPr lang="en-GB" sz="105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050">
                <a:solidFill>
                  <a:schemeClr val="tx1"/>
                </a:solidFill>
                <a:latin typeface="Segoe UI"/>
                <a:cs typeface="Segoe UI"/>
              </a:rPr>
              <a:t>Chapter 10:</a:t>
            </a:r>
            <a:endParaRPr lang="en-GB">
              <a:solidFill>
                <a:schemeClr val="tx1"/>
              </a:solidFill>
            </a:endParaRPr>
          </a:p>
          <a:p>
            <a:r>
              <a:rPr lang="en-GB" sz="1050">
                <a:solidFill>
                  <a:schemeClr val="tx1"/>
                </a:solidFill>
                <a:latin typeface="Segoe UI"/>
                <a:cs typeface="Segoe UI"/>
              </a:rPr>
              <a:t>10.1 Probability</a:t>
            </a:r>
          </a:p>
          <a:p>
            <a:r>
              <a:rPr lang="en-GB" sz="1050">
                <a:solidFill>
                  <a:schemeClr val="tx1"/>
                </a:solidFill>
                <a:latin typeface="Segoe UI"/>
                <a:cs typeface="Segoe UI"/>
              </a:rPr>
              <a:t>10.2 Binomial distribution</a:t>
            </a:r>
          </a:p>
          <a:p>
            <a:endParaRPr lang="en-GB" sz="900" b="1" i="1" u="sng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40" name="Block Arc 39">
            <a:extLst>
              <a:ext uri="{FF2B5EF4-FFF2-40B4-BE49-F238E27FC236}">
                <a16:creationId xmlns:a16="http://schemas.microsoft.com/office/drawing/2014/main" id="{619F1742-939A-40F3-9DEF-014ABC5BF7D7}"/>
              </a:ext>
            </a:extLst>
          </p:cNvPr>
          <p:cNvSpPr/>
          <p:nvPr/>
        </p:nvSpPr>
        <p:spPr>
          <a:xfrm rot="10800000">
            <a:off x="9569807" y="5592766"/>
            <a:ext cx="3131069" cy="3155520"/>
          </a:xfrm>
          <a:prstGeom prst="blockArc">
            <a:avLst>
              <a:gd name="adj1" fmla="val 16204031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60000">
                <a:schemeClr val="accent5">
                  <a:lumMod val="50000"/>
                </a:schemeClr>
              </a:gs>
            </a:gsLst>
            <a:lin ang="135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757DD7A0-31FA-498D-9A68-25A13EB5D85C}"/>
              </a:ext>
            </a:extLst>
          </p:cNvPr>
          <p:cNvSpPr/>
          <p:nvPr/>
        </p:nvSpPr>
        <p:spPr>
          <a:xfrm>
            <a:off x="11184821" y="7158927"/>
            <a:ext cx="370230" cy="1748050"/>
          </a:xfrm>
          <a:prstGeom prst="rightArrow">
            <a:avLst>
              <a:gd name="adj1" fmla="val 84344"/>
              <a:gd name="adj2" fmla="val 100000"/>
            </a:avLst>
          </a:prstGeom>
          <a:solidFill>
            <a:schemeClr val="accent5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DB5A39-9503-0992-AF2E-BC082DFBC652}"/>
              </a:ext>
            </a:extLst>
          </p:cNvPr>
          <p:cNvSpPr/>
          <p:nvPr/>
        </p:nvSpPr>
        <p:spPr>
          <a:xfrm>
            <a:off x="1006343" y="2380878"/>
            <a:ext cx="1417022" cy="13372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000" b="1" i="1" u="sng">
                <a:solidFill>
                  <a:schemeClr val="tx1"/>
                </a:solidFill>
                <a:latin typeface="Century Gothic"/>
              </a:rPr>
              <a:t>Mechanics</a:t>
            </a:r>
            <a:endParaRPr lang="en-US" sz="1000" i="1" u="sng">
              <a:solidFill>
                <a:schemeClr val="tx1"/>
              </a:solidFill>
              <a:latin typeface="Century Gothic"/>
            </a:endParaRPr>
          </a:p>
          <a:p>
            <a:r>
              <a:rPr lang="en-GB" sz="1000">
                <a:solidFill>
                  <a:schemeClr val="tx1"/>
                </a:solidFill>
                <a:latin typeface="Segoe UI"/>
                <a:cs typeface="Segoe UI"/>
              </a:rPr>
              <a:t>Chapter 6: Vectors</a:t>
            </a:r>
          </a:p>
          <a:p>
            <a:r>
              <a:rPr lang="en-GB" sz="1000">
                <a:solidFill>
                  <a:schemeClr val="tx1"/>
                </a:solidFill>
                <a:latin typeface="Segoe UI"/>
                <a:cs typeface="Segoe UI"/>
              </a:rPr>
              <a:t>6.1 Definitions and properties</a:t>
            </a:r>
            <a:endParaRPr lang="en-US" sz="10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chemeClr val="tx1"/>
                </a:solidFill>
                <a:latin typeface="Segoe UI"/>
                <a:cs typeface="Segoe UI"/>
              </a:rPr>
              <a:t>6.2 Components of a vector</a:t>
            </a:r>
            <a:endParaRPr lang="en-US" sz="1000">
              <a:solidFill>
                <a:schemeClr val="tx1"/>
              </a:solidFill>
              <a:latin typeface="Segoe UI"/>
              <a:cs typeface="Segoe UI"/>
            </a:endParaRPr>
          </a:p>
          <a:p>
            <a:endParaRPr lang="en-GB" sz="9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A3B49B7-B521-4071-A807-923A0B863336}"/>
              </a:ext>
            </a:extLst>
          </p:cNvPr>
          <p:cNvSpPr/>
          <p:nvPr/>
        </p:nvSpPr>
        <p:spPr>
          <a:xfrm>
            <a:off x="4417146" y="2421796"/>
            <a:ext cx="1417022" cy="237270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050" i="1" u="sng" dirty="0">
                <a:solidFill>
                  <a:schemeClr val="tx1"/>
                </a:solidFill>
                <a:latin typeface="Segoe UI"/>
                <a:cs typeface="Segoe UI"/>
              </a:rPr>
              <a:t>Statistics</a:t>
            </a:r>
            <a:endParaRPr lang="en-GB" sz="1050" dirty="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050" dirty="0">
                <a:solidFill>
                  <a:schemeClr val="tx1"/>
                </a:solidFill>
                <a:latin typeface="Segoe UI"/>
                <a:cs typeface="Segoe UI"/>
              </a:rPr>
              <a:t>Chapter 9: Collecting, representing and interpreting data</a:t>
            </a:r>
          </a:p>
          <a:p>
            <a:r>
              <a:rPr lang="en-GB" sz="1050" dirty="0">
                <a:solidFill>
                  <a:schemeClr val="tx1"/>
                </a:solidFill>
                <a:latin typeface="Segoe UI"/>
                <a:cs typeface="Segoe UI"/>
              </a:rPr>
              <a:t>9.1 Sampling</a:t>
            </a:r>
          </a:p>
          <a:p>
            <a:r>
              <a:rPr lang="en-GB" sz="1050" dirty="0">
                <a:solidFill>
                  <a:schemeClr val="tx1"/>
                </a:solidFill>
                <a:latin typeface="Segoe UI"/>
                <a:cs typeface="Segoe UI"/>
              </a:rPr>
              <a:t>9.2 Central tendency and spread</a:t>
            </a:r>
          </a:p>
          <a:p>
            <a:r>
              <a:rPr lang="en-GB" sz="1050" dirty="0">
                <a:solidFill>
                  <a:schemeClr val="tx1"/>
                </a:solidFill>
                <a:latin typeface="Segoe UI"/>
                <a:cs typeface="Segoe UI"/>
              </a:rPr>
              <a:t>9.3 Single-variable data</a:t>
            </a:r>
          </a:p>
          <a:p>
            <a:r>
              <a:rPr lang="en-GB" sz="1050" dirty="0">
                <a:solidFill>
                  <a:schemeClr val="tx1"/>
                </a:solidFill>
                <a:latin typeface="Segoe UI"/>
                <a:cs typeface="Segoe UI"/>
              </a:rPr>
              <a:t>9.4 Bivariate data</a:t>
            </a:r>
          </a:p>
          <a:p>
            <a:endParaRPr lang="en-GB" sz="1050" b="1" dirty="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7FF0CD6-5A1D-4D31-B061-089FA190586B}"/>
              </a:ext>
            </a:extLst>
          </p:cNvPr>
          <p:cNvSpPr/>
          <p:nvPr/>
        </p:nvSpPr>
        <p:spPr>
          <a:xfrm>
            <a:off x="4416212" y="4804519"/>
            <a:ext cx="1417022" cy="159278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100" i="1" u="sng">
                <a:solidFill>
                  <a:schemeClr val="tx1"/>
                </a:solidFill>
                <a:latin typeface="Segoe UI"/>
                <a:cs typeface="Segoe UI"/>
              </a:rPr>
              <a:t>Pure Maths</a:t>
            </a:r>
            <a:endParaRPr lang="en-GB" sz="11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Chapter 3: Trigonometry</a:t>
            </a:r>
            <a:endParaRPr lang="en-GB">
              <a:solidFill>
                <a:schemeClr val="tx1"/>
              </a:solidFill>
            </a:endParaRP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3.1 Sine, cosine, and tangent</a:t>
            </a: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3.2 The sine and cosine rules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393FE3-D9F0-80C8-A94F-C6C7EE531861}"/>
              </a:ext>
            </a:extLst>
          </p:cNvPr>
          <p:cNvSpPr/>
          <p:nvPr/>
        </p:nvSpPr>
        <p:spPr>
          <a:xfrm>
            <a:off x="9570005" y="2423799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chemeClr val="accent5">
                    <a:lumMod val="75000"/>
                  </a:schemeClr>
                </a:solidFill>
                <a:latin typeface="Impact"/>
              </a:rPr>
              <a:t>Term 6</a:t>
            </a:r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1A9C5-FD04-A46C-E27D-964034FA2EBA}"/>
              </a:ext>
            </a:extLst>
          </p:cNvPr>
          <p:cNvSpPr/>
          <p:nvPr/>
        </p:nvSpPr>
        <p:spPr>
          <a:xfrm>
            <a:off x="9570308" y="3185796"/>
            <a:ext cx="1417022" cy="57080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150" b="1" i="1" u="sng" dirty="0">
                <a:solidFill>
                  <a:schemeClr val="bg1"/>
                </a:solidFill>
                <a:latin typeface="Century Gothic"/>
              </a:rPr>
              <a:t>Beginning of the Year 13 </a:t>
            </a:r>
            <a:r>
              <a:rPr lang="en-GB" sz="1150" b="1" i="1" u="sng" dirty="0" err="1">
                <a:solidFill>
                  <a:schemeClr val="bg1"/>
                </a:solidFill>
                <a:latin typeface="Century Gothic"/>
              </a:rPr>
              <a:t>Ciriculum</a:t>
            </a:r>
            <a:r>
              <a:rPr lang="en-GB" sz="1150" b="1" i="1" u="sng" dirty="0">
                <a:solidFill>
                  <a:schemeClr val="bg1"/>
                </a:solidFill>
                <a:latin typeface="Century Gothic"/>
              </a:rPr>
              <a:t>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836EE8F-643B-B0FB-C8EA-955C177E8A05}"/>
              </a:ext>
            </a:extLst>
          </p:cNvPr>
          <p:cNvSpPr/>
          <p:nvPr/>
        </p:nvSpPr>
        <p:spPr>
          <a:xfrm>
            <a:off x="7856898" y="6389286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rgbClr val="5A94C9"/>
                </a:solidFill>
                <a:latin typeface="Impact"/>
              </a:rPr>
              <a:t>Term 5</a:t>
            </a:r>
            <a:endParaRPr lang="en-US">
              <a:solidFill>
                <a:srgbClr val="5A94C9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6EF8186-4DD0-A713-BC4B-27B883A836CD}"/>
              </a:ext>
            </a:extLst>
          </p:cNvPr>
          <p:cNvSpPr/>
          <p:nvPr/>
        </p:nvSpPr>
        <p:spPr>
          <a:xfrm>
            <a:off x="9571238" y="3754473"/>
            <a:ext cx="1417022" cy="183482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050" b="1" i="1" u="sng">
                <a:solidFill>
                  <a:schemeClr val="bg1"/>
                </a:solidFill>
                <a:latin typeface="Century Gothic"/>
              </a:rPr>
              <a:t>Pure Maths</a:t>
            </a:r>
          </a:p>
          <a:p>
            <a:r>
              <a:rPr lang="en-GB" sz="1050">
                <a:solidFill>
                  <a:schemeClr val="bg1"/>
                </a:solidFill>
                <a:latin typeface="Segoe UI"/>
                <a:cs typeface="Segoe UI"/>
              </a:rPr>
              <a:t>Chapter 13: Sequences</a:t>
            </a:r>
            <a:endParaRPr lang="en-US" sz="1050">
              <a:solidFill>
                <a:schemeClr val="bg1"/>
              </a:solidFill>
              <a:latin typeface="Segoe UI"/>
              <a:cs typeface="Segoe UI"/>
            </a:endParaRPr>
          </a:p>
          <a:p>
            <a:r>
              <a:rPr lang="en-GB" sz="1050">
                <a:solidFill>
                  <a:schemeClr val="bg1"/>
                </a:solidFill>
                <a:latin typeface="Segoe UI"/>
                <a:cs typeface="Segoe UI"/>
              </a:rPr>
              <a:t>13.1 The binomial series</a:t>
            </a:r>
            <a:endParaRPr lang="en-US" sz="1050">
              <a:solidFill>
                <a:schemeClr val="bg1"/>
              </a:solidFill>
              <a:latin typeface="Segoe UI"/>
              <a:cs typeface="Segoe UI"/>
            </a:endParaRPr>
          </a:p>
          <a:p>
            <a:r>
              <a:rPr lang="en-GB" sz="1050">
                <a:solidFill>
                  <a:schemeClr val="bg1"/>
                </a:solidFill>
                <a:latin typeface="Segoe UI"/>
                <a:cs typeface="Segoe UI"/>
              </a:rPr>
              <a:t>13.2 Introduction to sequences</a:t>
            </a:r>
            <a:endParaRPr lang="en-US" sz="1050">
              <a:solidFill>
                <a:schemeClr val="bg1"/>
              </a:solidFill>
              <a:latin typeface="Segoe UI"/>
              <a:cs typeface="Segoe UI"/>
            </a:endParaRPr>
          </a:p>
          <a:p>
            <a:r>
              <a:rPr lang="en-GB" sz="1050">
                <a:solidFill>
                  <a:schemeClr val="bg1"/>
                </a:solidFill>
                <a:latin typeface="Segoe UI"/>
                <a:cs typeface="Segoe UI"/>
              </a:rPr>
              <a:t>13.3 Arithmetic sequences</a:t>
            </a:r>
            <a:endParaRPr lang="en-US" sz="1050">
              <a:solidFill>
                <a:schemeClr val="bg1"/>
              </a:solidFill>
              <a:latin typeface="Segoe UI"/>
              <a:cs typeface="Segoe UI"/>
            </a:endParaRPr>
          </a:p>
          <a:p>
            <a:r>
              <a:rPr lang="en-GB" sz="1050">
                <a:solidFill>
                  <a:schemeClr val="bg1"/>
                </a:solidFill>
                <a:latin typeface="Segoe UI"/>
                <a:cs typeface="Segoe UI"/>
              </a:rPr>
              <a:t>13.4 Geometric sequences</a:t>
            </a:r>
            <a:endParaRPr lang="en-US" sz="1050">
              <a:solidFill>
                <a:schemeClr val="bg1"/>
              </a:solidFill>
              <a:latin typeface="Segoe UI"/>
              <a:cs typeface="Segoe U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342AED5-6320-C957-AC4E-B64EC7C5C513}"/>
              </a:ext>
            </a:extLst>
          </p:cNvPr>
          <p:cNvSpPr/>
          <p:nvPr/>
        </p:nvSpPr>
        <p:spPr>
          <a:xfrm>
            <a:off x="9569787" y="5600620"/>
            <a:ext cx="1417022" cy="160622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000" i="1" u="sng" dirty="0">
                <a:solidFill>
                  <a:schemeClr val="bg1"/>
                </a:solidFill>
                <a:latin typeface="Segoe UI"/>
                <a:cs typeface="Segoe UI"/>
              </a:rPr>
              <a:t>Mechanics</a:t>
            </a:r>
            <a:endParaRPr lang="en-US" sz="1000" dirty="0">
              <a:solidFill>
                <a:schemeClr val="bg1"/>
              </a:solidFill>
              <a:latin typeface="Segoe UI"/>
              <a:cs typeface="Segoe UI"/>
            </a:endParaRPr>
          </a:p>
          <a:p>
            <a:r>
              <a:rPr lang="en-GB" sz="1000" dirty="0">
                <a:solidFill>
                  <a:schemeClr val="bg1"/>
                </a:solidFill>
                <a:latin typeface="Segoe UI"/>
                <a:cs typeface="Segoe UI"/>
              </a:rPr>
              <a:t>Chapter 18: Motion in two dimensions</a:t>
            </a:r>
            <a:endParaRPr lang="en-US" sz="1000" dirty="0">
              <a:solidFill>
                <a:schemeClr val="bg1"/>
              </a:solidFill>
              <a:latin typeface="Segoe UI"/>
              <a:cs typeface="Segoe UI"/>
            </a:endParaRPr>
          </a:p>
          <a:p>
            <a:r>
              <a:rPr lang="en-GB" sz="1000" dirty="0">
                <a:solidFill>
                  <a:schemeClr val="bg1"/>
                </a:solidFill>
                <a:latin typeface="Segoe UI"/>
                <a:cs typeface="Segoe UI"/>
              </a:rPr>
              <a:t>18.1 Two-dimensional motion with constant acceleration</a:t>
            </a:r>
            <a:endParaRPr lang="en-US" sz="1000" dirty="0">
              <a:solidFill>
                <a:schemeClr val="bg1"/>
              </a:solidFill>
              <a:latin typeface="Segoe UI"/>
              <a:cs typeface="Segoe UI"/>
            </a:endParaRPr>
          </a:p>
          <a:p>
            <a:r>
              <a:rPr lang="en-GB" sz="1000" dirty="0">
                <a:solidFill>
                  <a:schemeClr val="bg1"/>
                </a:solidFill>
                <a:latin typeface="Segoe UI"/>
                <a:cs typeface="Segoe UI"/>
              </a:rPr>
              <a:t>18.3 Motion under gravity 2</a:t>
            </a:r>
            <a:endParaRPr lang="en-US" sz="1000" dirty="0">
              <a:solidFill>
                <a:schemeClr val="bg1"/>
              </a:solidFill>
              <a:latin typeface="Segoe UI"/>
              <a:cs typeface="Segoe UI"/>
            </a:endParaRPr>
          </a:p>
          <a:p>
            <a:r>
              <a:rPr lang="en-GB" sz="1000" dirty="0">
                <a:solidFill>
                  <a:schemeClr val="bg1"/>
                </a:solidFill>
                <a:latin typeface="Segoe UI"/>
                <a:cs typeface="Segoe UI"/>
              </a:rPr>
              <a:t>18.4 Motion under forces</a:t>
            </a:r>
            <a:endParaRPr lang="en-US" sz="1000" dirty="0">
              <a:solidFill>
                <a:schemeClr val="bg1"/>
              </a:solidFill>
              <a:latin typeface="Segoe UI"/>
              <a:cs typeface="Segoe UI"/>
            </a:endParaRPr>
          </a:p>
          <a:p>
            <a:endParaRPr lang="en-GB" sz="900" dirty="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F7C2F37-92A4-F70D-3AD5-712C22CF99AD}"/>
              </a:ext>
            </a:extLst>
          </p:cNvPr>
          <p:cNvSpPr/>
          <p:nvPr/>
        </p:nvSpPr>
        <p:spPr>
          <a:xfrm>
            <a:off x="7856898" y="2397004"/>
            <a:ext cx="1417022" cy="920428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300">
                <a:solidFill>
                  <a:schemeClr val="bg1"/>
                </a:solidFill>
                <a:latin typeface="Century Gothic"/>
              </a:rPr>
              <a:t>Revision for AS Exams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EBCAEED-9DF4-697A-6360-450B26494A52}"/>
              </a:ext>
            </a:extLst>
          </p:cNvPr>
          <p:cNvSpPr/>
          <p:nvPr/>
        </p:nvSpPr>
        <p:spPr>
          <a:xfrm>
            <a:off x="7855271" y="3322254"/>
            <a:ext cx="1417022" cy="1189369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050" b="1" i="1" u="sng">
                <a:solidFill>
                  <a:schemeClr val="bg1"/>
                </a:solidFill>
                <a:latin typeface="Century Gothic"/>
              </a:rPr>
              <a:t>Statistics</a:t>
            </a:r>
          </a:p>
          <a:p>
            <a:r>
              <a:rPr lang="en-GB" sz="1050">
                <a:solidFill>
                  <a:schemeClr val="bg1"/>
                </a:solidFill>
                <a:latin typeface="Segoe UI"/>
                <a:cs typeface="Segoe UI"/>
              </a:rPr>
              <a:t>Chapter 11: Hypothesis testing 1</a:t>
            </a:r>
          </a:p>
          <a:p>
            <a:r>
              <a:rPr lang="en-GB" sz="1050">
                <a:solidFill>
                  <a:schemeClr val="bg1"/>
                </a:solidFill>
                <a:latin typeface="Segoe UI"/>
                <a:cs typeface="Segoe UI"/>
              </a:rPr>
              <a:t>11.1 Formulating a test</a:t>
            </a:r>
          </a:p>
          <a:p>
            <a:r>
              <a:rPr lang="en-GB" sz="1050">
                <a:solidFill>
                  <a:schemeClr val="bg1"/>
                </a:solidFill>
                <a:latin typeface="Segoe UI"/>
                <a:cs typeface="Segoe UI"/>
              </a:rPr>
              <a:t>11.2 The critical region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AC8FACE-2FD7-0995-4B9D-B5BA89CDFD53}"/>
              </a:ext>
            </a:extLst>
          </p:cNvPr>
          <p:cNvSpPr/>
          <p:nvPr/>
        </p:nvSpPr>
        <p:spPr>
          <a:xfrm>
            <a:off x="7855964" y="4524233"/>
            <a:ext cx="1417022" cy="1875169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 i="1" u="sng">
                <a:solidFill>
                  <a:schemeClr val="bg1"/>
                </a:solidFill>
                <a:latin typeface="Century Gothic"/>
              </a:rPr>
              <a:t>Pure Maths</a:t>
            </a:r>
          </a:p>
          <a:p>
            <a:r>
              <a:rPr lang="en-GB" sz="1050">
                <a:solidFill>
                  <a:schemeClr val="bg1"/>
                </a:solidFill>
                <a:latin typeface="Segoe UI"/>
                <a:cs typeface="Segoe UI"/>
              </a:rPr>
              <a:t>Chapter 5: Exponentials and logarithms</a:t>
            </a:r>
          </a:p>
          <a:p>
            <a:r>
              <a:rPr lang="en-GB" sz="1050">
                <a:solidFill>
                  <a:schemeClr val="bg1"/>
                </a:solidFill>
                <a:latin typeface="Segoe UI"/>
                <a:cs typeface="Segoe UI"/>
              </a:rPr>
              <a:t>5.1 The laws of logarithms</a:t>
            </a:r>
          </a:p>
          <a:p>
            <a:r>
              <a:rPr lang="en-GB" sz="1050">
                <a:solidFill>
                  <a:schemeClr val="bg1"/>
                </a:solidFill>
                <a:latin typeface="Segoe UI"/>
                <a:cs typeface="Segoe UI"/>
              </a:rPr>
              <a:t>5.2 Exponential functions</a:t>
            </a:r>
          </a:p>
          <a:p>
            <a:r>
              <a:rPr lang="en-GB" sz="1050">
                <a:solidFill>
                  <a:schemeClr val="bg1"/>
                </a:solidFill>
                <a:latin typeface="Segoe UI"/>
                <a:cs typeface="Segoe UI"/>
              </a:rPr>
              <a:t>5.3 Exponential processes</a:t>
            </a:r>
          </a:p>
          <a:p>
            <a:r>
              <a:rPr lang="en-GB" sz="1050">
                <a:solidFill>
                  <a:schemeClr val="bg1"/>
                </a:solidFill>
                <a:latin typeface="Segoe UI"/>
                <a:cs typeface="Segoe UI"/>
              </a:rPr>
              <a:t>5.4 Curve fitting</a:t>
            </a:r>
          </a:p>
        </p:txBody>
      </p:sp>
      <p:sp>
        <p:nvSpPr>
          <p:cNvPr id="18" name="Block Arc 17">
            <a:extLst>
              <a:ext uri="{FF2B5EF4-FFF2-40B4-BE49-F238E27FC236}">
                <a16:creationId xmlns:a16="http://schemas.microsoft.com/office/drawing/2014/main" id="{76D4F0AF-072F-C4B5-2A5F-C38E5F735504}"/>
              </a:ext>
            </a:extLst>
          </p:cNvPr>
          <p:cNvSpPr/>
          <p:nvPr/>
        </p:nvSpPr>
        <p:spPr>
          <a:xfrm>
            <a:off x="992392" y="803984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solidFill>
                  <a:schemeClr val="tx1"/>
                </a:solidFill>
                <a:cs typeface="Calibri"/>
              </a:rPr>
              <a:t>Baseline Topic test</a:t>
            </a:r>
          </a:p>
          <a:p>
            <a:pPr algn="ctr"/>
            <a:r>
              <a:rPr lang="en-GB">
                <a:solidFill>
                  <a:schemeClr val="tx1"/>
                </a:solidFill>
                <a:cs typeface="Calibri"/>
              </a:rPr>
              <a:t>(GCSE Topics only)</a:t>
            </a:r>
          </a:p>
        </p:txBody>
      </p:sp>
      <p:sp>
        <p:nvSpPr>
          <p:cNvPr id="21" name="Block Arc 20">
            <a:extLst>
              <a:ext uri="{FF2B5EF4-FFF2-40B4-BE49-F238E27FC236}">
                <a16:creationId xmlns:a16="http://schemas.microsoft.com/office/drawing/2014/main" id="{B0E5CBFD-A788-8E45-3493-B5487970A6E6}"/>
              </a:ext>
            </a:extLst>
          </p:cNvPr>
          <p:cNvSpPr/>
          <p:nvPr/>
        </p:nvSpPr>
        <p:spPr>
          <a:xfrm>
            <a:off x="4432632" y="803984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solidFill>
                  <a:schemeClr val="tx1"/>
                </a:solidFill>
                <a:cs typeface="Calibri"/>
              </a:rPr>
              <a:t>Year 12 PPE's</a:t>
            </a:r>
          </a:p>
          <a:p>
            <a:pPr algn="ctr"/>
            <a:r>
              <a:rPr lang="en-GB">
                <a:solidFill>
                  <a:schemeClr val="tx1"/>
                </a:solidFill>
                <a:cs typeface="Calibri"/>
              </a:rPr>
              <a:t>(On topics so far)</a:t>
            </a:r>
          </a:p>
        </p:txBody>
      </p:sp>
      <p:sp>
        <p:nvSpPr>
          <p:cNvPr id="22" name="Block Arc 21">
            <a:extLst>
              <a:ext uri="{FF2B5EF4-FFF2-40B4-BE49-F238E27FC236}">
                <a16:creationId xmlns:a16="http://schemas.microsoft.com/office/drawing/2014/main" id="{CAA968EA-25CE-08A7-3E19-AC00449A8DEA}"/>
              </a:ext>
            </a:extLst>
          </p:cNvPr>
          <p:cNvSpPr/>
          <p:nvPr/>
        </p:nvSpPr>
        <p:spPr>
          <a:xfrm>
            <a:off x="7855329" y="803984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cs typeface="Calibri"/>
              </a:rPr>
              <a:t>AS Level Exams</a:t>
            </a:r>
          </a:p>
          <a:p>
            <a:pPr algn="ctr"/>
            <a:r>
              <a:rPr lang="en-GB" dirty="0">
                <a:solidFill>
                  <a:schemeClr val="bg1"/>
                </a:solidFill>
                <a:cs typeface="Calibri"/>
              </a:rPr>
              <a:t>(All year 1 topics)</a:t>
            </a:r>
          </a:p>
        </p:txBody>
      </p:sp>
      <p:sp>
        <p:nvSpPr>
          <p:cNvPr id="24" name="Block Arc 23">
            <a:extLst>
              <a:ext uri="{FF2B5EF4-FFF2-40B4-BE49-F238E27FC236}">
                <a16:creationId xmlns:a16="http://schemas.microsoft.com/office/drawing/2014/main" id="{EA4E3873-C9AA-5150-A8D4-16C21F9E6780}"/>
              </a:ext>
            </a:extLst>
          </p:cNvPr>
          <p:cNvSpPr/>
          <p:nvPr/>
        </p:nvSpPr>
        <p:spPr>
          <a:xfrm rot="10800000">
            <a:off x="2703572" y="5565762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08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GB" sz="1600">
              <a:solidFill>
                <a:schemeClr val="tx1"/>
              </a:solidFill>
              <a:latin typeface="Segoe UI"/>
              <a:cs typeface="Segoe UI"/>
            </a:endParaRPr>
          </a:p>
        </p:txBody>
      </p:sp>
      <p:sp>
        <p:nvSpPr>
          <p:cNvPr id="25" name="Block Arc 24">
            <a:extLst>
              <a:ext uri="{FF2B5EF4-FFF2-40B4-BE49-F238E27FC236}">
                <a16:creationId xmlns:a16="http://schemas.microsoft.com/office/drawing/2014/main" id="{D8C2506F-0B25-9393-6394-0B79EB72A970}"/>
              </a:ext>
            </a:extLst>
          </p:cNvPr>
          <p:cNvSpPr/>
          <p:nvPr/>
        </p:nvSpPr>
        <p:spPr>
          <a:xfrm rot="10800000">
            <a:off x="6142964" y="5565761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108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1CFDB12-4EFF-61A8-63CB-2620A9F2184E}"/>
              </a:ext>
            </a:extLst>
          </p:cNvPr>
          <p:cNvSpPr/>
          <p:nvPr/>
        </p:nvSpPr>
        <p:spPr>
          <a:xfrm>
            <a:off x="11132435" y="7350078"/>
            <a:ext cx="108576" cy="13716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707F710-FB43-7952-231D-8875E9DA6A65}"/>
              </a:ext>
            </a:extLst>
          </p:cNvPr>
          <p:cNvSpPr/>
          <p:nvPr/>
        </p:nvSpPr>
        <p:spPr>
          <a:xfrm>
            <a:off x="998582" y="6432841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 dirty="0">
                <a:solidFill>
                  <a:schemeClr val="accent5">
                    <a:lumMod val="20000"/>
                    <a:lumOff val="80000"/>
                  </a:schemeClr>
                </a:solidFill>
                <a:latin typeface="Impact"/>
              </a:rPr>
              <a:t>12 </a:t>
            </a:r>
            <a:r>
              <a:rPr lang="en-GB" sz="2000" dirty="0">
                <a:solidFill>
                  <a:schemeClr val="accent5">
                    <a:lumMod val="20000"/>
                    <a:lumOff val="80000"/>
                  </a:schemeClr>
                </a:solidFill>
                <a:latin typeface="Impact"/>
              </a:rPr>
              <a:t>Term1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DE0BC06-2709-6B13-9051-973D5A90A91B}"/>
              </a:ext>
            </a:extLst>
          </p:cNvPr>
          <p:cNvSpPr/>
          <p:nvPr/>
        </p:nvSpPr>
        <p:spPr>
          <a:xfrm>
            <a:off x="6148805" y="2425618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chemeClr val="accent5">
                    <a:lumMod val="60000"/>
                    <a:lumOff val="40000"/>
                  </a:schemeClr>
                </a:solidFill>
                <a:latin typeface="Impact"/>
              </a:rPr>
              <a:t>Term 4</a:t>
            </a:r>
            <a:endParaRPr lang="en-US"/>
          </a:p>
        </p:txBody>
      </p:sp>
      <p:pic>
        <p:nvPicPr>
          <p:cNvPr id="19" name="Picture 18" descr="Rounded Math Symbols SVG, Rounded Math ...">
            <a:extLst>
              <a:ext uri="{FF2B5EF4-FFF2-40B4-BE49-F238E27FC236}">
                <a16:creationId xmlns:a16="http://schemas.microsoft.com/office/drawing/2014/main" id="{C8CB58FE-3D4E-040D-821F-974B606101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23" y="7507381"/>
            <a:ext cx="2466975" cy="1847850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7D280094-422E-4CDD-B533-E9ACE292B825}"/>
              </a:ext>
            </a:extLst>
          </p:cNvPr>
          <p:cNvSpPr txBox="1"/>
          <p:nvPr/>
        </p:nvSpPr>
        <p:spPr>
          <a:xfrm>
            <a:off x="3033754" y="7208606"/>
            <a:ext cx="2776786" cy="129266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i="1" u="sng">
                <a:latin typeface="Segoe UI"/>
                <a:cs typeface="Segoe UI"/>
              </a:rPr>
              <a:t>Mechanics</a:t>
            </a:r>
          </a:p>
          <a:p>
            <a:r>
              <a:rPr lang="en-GB" sz="1200">
                <a:latin typeface="Segoe UI"/>
                <a:cs typeface="Segoe UI"/>
              </a:rPr>
              <a:t>Chapter 8: Forces and Newton’s Laws</a:t>
            </a:r>
            <a:endParaRPr lang="en-US" sz="1200">
              <a:latin typeface="Segoe UI"/>
              <a:cs typeface="Segoe UI"/>
            </a:endParaRPr>
          </a:p>
          <a:p>
            <a:r>
              <a:rPr lang="en-GB" sz="1200">
                <a:latin typeface="Segoe UI"/>
                <a:cs typeface="Segoe UI"/>
              </a:rPr>
              <a:t>8.1 Forces 1</a:t>
            </a:r>
            <a:endParaRPr lang="en-US" sz="1200">
              <a:latin typeface="Segoe UI"/>
              <a:cs typeface="Segoe UI"/>
            </a:endParaRPr>
          </a:p>
          <a:p>
            <a:r>
              <a:rPr lang="en-GB" sz="1200">
                <a:latin typeface="Segoe UI"/>
                <a:cs typeface="Segoe UI"/>
              </a:rPr>
              <a:t>8.2 Dynamics 1</a:t>
            </a:r>
            <a:endParaRPr lang="en-US" sz="1200">
              <a:latin typeface="Segoe UI"/>
              <a:cs typeface="Segoe UI"/>
            </a:endParaRPr>
          </a:p>
          <a:p>
            <a:r>
              <a:rPr lang="en-GB" sz="1200">
                <a:latin typeface="Segoe UI"/>
                <a:cs typeface="Segoe UI"/>
              </a:rPr>
              <a:t>8.3 Motion under gravity</a:t>
            </a:r>
            <a:endParaRPr lang="en-US" sz="1200">
              <a:latin typeface="Segoe UI"/>
              <a:cs typeface="Segoe UI"/>
            </a:endParaRPr>
          </a:p>
          <a:p>
            <a:pPr algn="l"/>
            <a:endParaRPr lang="en-US">
              <a:cs typeface="Calibri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C64958C-552C-4778-AA03-2CF74667D84C}"/>
              </a:ext>
            </a:extLst>
          </p:cNvPr>
          <p:cNvSpPr txBox="1"/>
          <p:nvPr/>
        </p:nvSpPr>
        <p:spPr>
          <a:xfrm>
            <a:off x="4764504" y="201884"/>
            <a:ext cx="1811150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AS Mathematics </a:t>
            </a:r>
          </a:p>
        </p:txBody>
      </p:sp>
    </p:spTree>
    <p:extLst>
      <p:ext uri="{BB962C8B-B14F-4D97-AF65-F5344CB8AC3E}">
        <p14:creationId xmlns:p14="http://schemas.microsoft.com/office/powerpoint/2010/main" val="14955681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 descr="Logo&#10;&#10;Description automatically generated">
            <a:extLst>
              <a:ext uri="{FF2B5EF4-FFF2-40B4-BE49-F238E27FC236}">
                <a16:creationId xmlns:a16="http://schemas.microsoft.com/office/drawing/2014/main" id="{4391CD04-D586-4BA1-8AE1-EBC6ED8F36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27" t="31361" r="1281" b="14993"/>
          <a:stretch/>
        </p:blipFill>
        <p:spPr>
          <a:xfrm>
            <a:off x="0" y="-1"/>
            <a:ext cx="12801600" cy="9601201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28C24885-6D26-42F4-8371-E36BDFDD1611}"/>
              </a:ext>
            </a:extLst>
          </p:cNvPr>
          <p:cNvSpPr/>
          <p:nvPr/>
        </p:nvSpPr>
        <p:spPr>
          <a:xfrm>
            <a:off x="2706359" y="2371830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chemeClr val="accent5">
                    <a:lumMod val="20000"/>
                    <a:lumOff val="80000"/>
                  </a:schemeClr>
                </a:solidFill>
                <a:latin typeface="Impact"/>
              </a:rPr>
              <a:t>Term 2</a:t>
            </a:r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37EE7E-FAEC-4C17-AE7E-6B382B4501FE}"/>
              </a:ext>
            </a:extLst>
          </p:cNvPr>
          <p:cNvSpPr/>
          <p:nvPr/>
        </p:nvSpPr>
        <p:spPr>
          <a:xfrm>
            <a:off x="2706662" y="3057258"/>
            <a:ext cx="1417022" cy="183415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000" b="1" i="1" u="sng">
                <a:solidFill>
                  <a:schemeClr val="tx1"/>
                </a:solidFill>
                <a:latin typeface="Century Gothic"/>
              </a:rPr>
              <a:t>Pure Maths</a:t>
            </a:r>
          </a:p>
          <a:p>
            <a:r>
              <a:rPr lang="en-GB" sz="1000">
                <a:solidFill>
                  <a:schemeClr val="tx1"/>
                </a:solidFill>
                <a:latin typeface="Segoe UI"/>
                <a:cs typeface="Segoe UI"/>
              </a:rPr>
              <a:t>Chapter 14: Trigonometric identities</a:t>
            </a:r>
            <a:endParaRPr lang="en-US" sz="10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chemeClr val="tx1"/>
                </a:solidFill>
                <a:latin typeface="Segoe UI"/>
                <a:cs typeface="Segoe UI"/>
              </a:rPr>
              <a:t>14.1 Radians</a:t>
            </a:r>
            <a:endParaRPr lang="en-US" sz="10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chemeClr val="tx1"/>
                </a:solidFill>
                <a:latin typeface="Segoe UI"/>
                <a:cs typeface="Segoe UI"/>
              </a:rPr>
              <a:t>14.2 Reciprocal and inverse trigonometric functions</a:t>
            </a:r>
            <a:endParaRPr lang="en-US" sz="10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chemeClr val="tx1"/>
                </a:solidFill>
                <a:latin typeface="Segoe UI"/>
                <a:cs typeface="Segoe UI"/>
              </a:rPr>
              <a:t>14.3 Compound angles</a:t>
            </a:r>
            <a:endParaRPr lang="en-US" sz="10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chemeClr val="tx1"/>
                </a:solidFill>
                <a:latin typeface="Segoe UI"/>
                <a:cs typeface="Segoe UI"/>
              </a:rPr>
              <a:t>14.4 Equivalent forms for </a:t>
            </a:r>
            <a:r>
              <a:rPr lang="en-GB" sz="1000" i="1">
                <a:solidFill>
                  <a:schemeClr val="tx1"/>
                </a:solidFill>
                <a:latin typeface="Segoe UI"/>
                <a:cs typeface="Segoe UI"/>
              </a:rPr>
              <a:t>a </a:t>
            </a:r>
            <a:r>
              <a:rPr lang="en-GB" sz="1000">
                <a:solidFill>
                  <a:schemeClr val="tx1"/>
                </a:solidFill>
                <a:latin typeface="Segoe UI"/>
                <a:cs typeface="Segoe UI"/>
              </a:rPr>
              <a:t>cos</a:t>
            </a:r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 θ + </a:t>
            </a:r>
            <a:r>
              <a:rPr lang="en-GB" sz="1000" i="1">
                <a:solidFill>
                  <a:srgbClr val="202124"/>
                </a:solidFill>
                <a:latin typeface="Segoe UI"/>
                <a:cs typeface="Segoe UI"/>
              </a:rPr>
              <a:t>b </a:t>
            </a:r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sin θ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3A640B8-E489-4E0D-808B-6A371D0FDE56}"/>
              </a:ext>
            </a:extLst>
          </p:cNvPr>
          <p:cNvSpPr/>
          <p:nvPr/>
        </p:nvSpPr>
        <p:spPr>
          <a:xfrm>
            <a:off x="6145043" y="3187615"/>
            <a:ext cx="1417022" cy="221410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000" b="1" i="1" u="sng">
                <a:solidFill>
                  <a:schemeClr val="tx1"/>
                </a:solidFill>
                <a:latin typeface="Century Gothic"/>
              </a:rPr>
              <a:t>Pure Maths</a:t>
            </a: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Chapter 16: Integration and differential equations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16.1 Standard integrals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16.2 Integration by substitution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16.3 Integration by parts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16.4 Integrating rational functions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16.5 Differential equations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054A425-8D47-401B-9A6D-BFE657268D95}"/>
              </a:ext>
            </a:extLst>
          </p:cNvPr>
          <p:cNvSpPr/>
          <p:nvPr/>
        </p:nvSpPr>
        <p:spPr>
          <a:xfrm>
            <a:off x="4431760" y="6400630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rgbClr val="DEEBF7"/>
                </a:solidFill>
                <a:latin typeface="Impact"/>
              </a:rPr>
              <a:t>Term 3</a:t>
            </a:r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38D0CED-800E-42C0-BC78-2D7D90F94848}"/>
              </a:ext>
            </a:extLst>
          </p:cNvPr>
          <p:cNvSpPr/>
          <p:nvPr/>
        </p:nvSpPr>
        <p:spPr>
          <a:xfrm>
            <a:off x="6143592" y="5415375"/>
            <a:ext cx="1417022" cy="135190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 i="1" u="sng">
                <a:solidFill>
                  <a:schemeClr val="tx1"/>
                </a:solidFill>
                <a:latin typeface="Century Gothic"/>
              </a:rPr>
              <a:t>Pure Maths</a:t>
            </a:r>
          </a:p>
          <a:p>
            <a:r>
              <a:rPr lang="en-GB" sz="900">
                <a:solidFill>
                  <a:srgbClr val="202124"/>
                </a:solidFill>
                <a:latin typeface="Segoe UI"/>
                <a:cs typeface="Segoe UI"/>
              </a:rPr>
              <a:t>Chapter 17: Numerical methods</a:t>
            </a:r>
            <a:endParaRPr lang="en-US" sz="9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900">
                <a:solidFill>
                  <a:srgbClr val="202124"/>
                </a:solidFill>
                <a:latin typeface="Segoe UI"/>
                <a:cs typeface="Segoe UI"/>
              </a:rPr>
              <a:t>17.1 Simple root finding</a:t>
            </a:r>
            <a:endParaRPr lang="en-US" sz="9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900">
                <a:solidFill>
                  <a:srgbClr val="202124"/>
                </a:solidFill>
                <a:latin typeface="Segoe UI"/>
                <a:cs typeface="Segoe UI"/>
              </a:rPr>
              <a:t>17.2 Iterative root finding</a:t>
            </a:r>
            <a:endParaRPr lang="en-US" sz="9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900">
                <a:solidFill>
                  <a:srgbClr val="202124"/>
                </a:solidFill>
                <a:latin typeface="Segoe UI"/>
                <a:cs typeface="Segoe UI"/>
              </a:rPr>
              <a:t>17.3 Newton-Raphson root finding</a:t>
            </a:r>
            <a:endParaRPr lang="en-US" sz="9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900">
                <a:solidFill>
                  <a:srgbClr val="202124"/>
                </a:solidFill>
                <a:latin typeface="Segoe UI"/>
                <a:cs typeface="Segoe UI"/>
              </a:rPr>
              <a:t>17.4 Numerical integration</a:t>
            </a:r>
            <a:endParaRPr lang="en-US" sz="900">
              <a:solidFill>
                <a:srgbClr val="202124"/>
              </a:solidFill>
              <a:latin typeface="Segoe UI"/>
              <a:cs typeface="Segoe UI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E796825-36AC-4722-9D61-B8E697EB491A}"/>
              </a:ext>
            </a:extLst>
          </p:cNvPr>
          <p:cNvSpPr/>
          <p:nvPr/>
        </p:nvSpPr>
        <p:spPr>
          <a:xfrm>
            <a:off x="2706140" y="4894597"/>
            <a:ext cx="1417022" cy="23456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000" i="1" u="sng">
                <a:solidFill>
                  <a:srgbClr val="202124"/>
                </a:solidFill>
                <a:latin typeface="Segoe UI"/>
                <a:cs typeface="Segoe UI"/>
              </a:rPr>
              <a:t>Statistics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Chapter 20: Probability and continuous random variables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20.1 Conditional probability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20.2 Modelling with probability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20.3 The Normal distribution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20.4 Using the Normal distribution as an approximation to the binomial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E6182B3-222E-4495-8765-271AFC78656F}"/>
              </a:ext>
            </a:extLst>
          </p:cNvPr>
          <p:cNvSpPr/>
          <p:nvPr/>
        </p:nvSpPr>
        <p:spPr>
          <a:xfrm>
            <a:off x="6143356" y="6765149"/>
            <a:ext cx="1417022" cy="41662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200" b="1" dirty="0">
                <a:solidFill>
                  <a:schemeClr val="tx1"/>
                </a:solidFill>
                <a:latin typeface="Century Gothic"/>
              </a:rPr>
              <a:t>Revision for A-Level Exams</a:t>
            </a:r>
          </a:p>
        </p:txBody>
      </p:sp>
      <p:sp>
        <p:nvSpPr>
          <p:cNvPr id="40" name="Block Arc 39">
            <a:extLst>
              <a:ext uri="{FF2B5EF4-FFF2-40B4-BE49-F238E27FC236}">
                <a16:creationId xmlns:a16="http://schemas.microsoft.com/office/drawing/2014/main" id="{619F1742-939A-40F3-9DEF-014ABC5BF7D7}"/>
              </a:ext>
            </a:extLst>
          </p:cNvPr>
          <p:cNvSpPr/>
          <p:nvPr/>
        </p:nvSpPr>
        <p:spPr>
          <a:xfrm rot="10800000">
            <a:off x="9569807" y="5592766"/>
            <a:ext cx="3131069" cy="3155520"/>
          </a:xfrm>
          <a:prstGeom prst="blockArc">
            <a:avLst>
              <a:gd name="adj1" fmla="val 16204031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60000">
                <a:schemeClr val="accent5">
                  <a:lumMod val="50000"/>
                </a:schemeClr>
              </a:gs>
            </a:gsLst>
            <a:lin ang="135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757DD7A0-31FA-498D-9A68-25A13EB5D85C}"/>
              </a:ext>
            </a:extLst>
          </p:cNvPr>
          <p:cNvSpPr/>
          <p:nvPr/>
        </p:nvSpPr>
        <p:spPr>
          <a:xfrm>
            <a:off x="11184821" y="7158927"/>
            <a:ext cx="370230" cy="1748050"/>
          </a:xfrm>
          <a:prstGeom prst="rightArrow">
            <a:avLst>
              <a:gd name="adj1" fmla="val 84344"/>
              <a:gd name="adj2" fmla="val 100000"/>
            </a:avLst>
          </a:prstGeom>
          <a:solidFill>
            <a:schemeClr val="accent5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DB5A39-9503-0992-AF2E-BC082DFBC652}"/>
              </a:ext>
            </a:extLst>
          </p:cNvPr>
          <p:cNvSpPr/>
          <p:nvPr/>
        </p:nvSpPr>
        <p:spPr>
          <a:xfrm>
            <a:off x="991730" y="2366265"/>
            <a:ext cx="1417022" cy="183415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200" i="1" u="sng">
                <a:solidFill>
                  <a:srgbClr val="202124"/>
                </a:solidFill>
                <a:latin typeface="Segoe UI"/>
                <a:cs typeface="Segoe UI"/>
              </a:rPr>
              <a:t>Mechanics</a:t>
            </a:r>
            <a:endParaRPr lang="en-GB" sz="12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200">
                <a:solidFill>
                  <a:srgbClr val="202124"/>
                </a:solidFill>
                <a:latin typeface="Segoe UI"/>
                <a:cs typeface="Segoe UI"/>
              </a:rPr>
              <a:t>Chapter 19: Forces 2</a:t>
            </a:r>
            <a:endParaRPr lang="en-US" sz="12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200">
                <a:solidFill>
                  <a:srgbClr val="202124"/>
                </a:solidFill>
                <a:latin typeface="Segoe UI"/>
                <a:cs typeface="Segoe UI"/>
              </a:rPr>
              <a:t>19.1 Vetors in 3D</a:t>
            </a:r>
            <a:endParaRPr lang="en-US" sz="12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200">
                <a:solidFill>
                  <a:srgbClr val="202124"/>
                </a:solidFill>
                <a:latin typeface="Segoe UI"/>
                <a:cs typeface="Segoe UI"/>
              </a:rPr>
              <a:t>19.2 Statics</a:t>
            </a:r>
            <a:endParaRPr lang="en-US" sz="12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200">
                <a:solidFill>
                  <a:srgbClr val="202124"/>
                </a:solidFill>
                <a:latin typeface="Segoe UI"/>
                <a:cs typeface="Segoe UI"/>
              </a:rPr>
              <a:t>19.3 Dynamics 2</a:t>
            </a:r>
            <a:endParaRPr lang="en-US" sz="12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200">
                <a:solidFill>
                  <a:srgbClr val="202124"/>
                </a:solidFill>
                <a:latin typeface="Segoe UI"/>
                <a:cs typeface="Segoe UI"/>
              </a:rPr>
              <a:t>19.4 Moments</a:t>
            </a:r>
            <a:endParaRPr lang="en-US" sz="1200">
              <a:solidFill>
                <a:srgbClr val="202124"/>
              </a:solidFill>
              <a:latin typeface="Segoe UI"/>
              <a:cs typeface="Segoe UI"/>
            </a:endParaRPr>
          </a:p>
          <a:p>
            <a:endParaRPr lang="en-GB" sz="900" b="1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0B56BD-DC09-0D9A-B4FB-67F8E0709433}"/>
              </a:ext>
            </a:extLst>
          </p:cNvPr>
          <p:cNvSpPr/>
          <p:nvPr/>
        </p:nvSpPr>
        <p:spPr>
          <a:xfrm>
            <a:off x="992423" y="4199825"/>
            <a:ext cx="1417022" cy="219949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100" i="1" u="sng">
                <a:solidFill>
                  <a:schemeClr val="tx1"/>
                </a:solidFill>
                <a:latin typeface="Segoe UI"/>
                <a:cs typeface="Segoe UI"/>
              </a:rPr>
              <a:t>Pure Maths</a:t>
            </a:r>
            <a:endParaRPr lang="en-GB" sz="1100" u="sng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Chapter 12: Algebra 2</a:t>
            </a: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12.1 Further mathematical proof</a:t>
            </a: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12.2 Functions</a:t>
            </a: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12.3 Parametric equations</a:t>
            </a: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12.4 Algebraic fractions</a:t>
            </a: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12.5 Partial fractions</a:t>
            </a:r>
          </a:p>
          <a:p>
            <a:endParaRPr lang="en-GB" sz="900" b="1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649C6ED-A7AC-471D-8497-008316AB4D90}"/>
              </a:ext>
            </a:extLst>
          </p:cNvPr>
          <p:cNvSpPr/>
          <p:nvPr/>
        </p:nvSpPr>
        <p:spPr>
          <a:xfrm>
            <a:off x="4431347" y="2378857"/>
            <a:ext cx="1417022" cy="148342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000" b="1" i="1" u="sng">
                <a:solidFill>
                  <a:schemeClr val="tx1"/>
                </a:solidFill>
                <a:latin typeface="Century Gothic"/>
              </a:rPr>
              <a:t>Statistics</a:t>
            </a: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Chapter 21: Hypothesis testing 2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21.1 Testing correlation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21.2 Testing a Normal distribution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7FF0CD6-5A1D-4D31-B061-089FA190586B}"/>
              </a:ext>
            </a:extLst>
          </p:cNvPr>
          <p:cNvSpPr/>
          <p:nvPr/>
        </p:nvSpPr>
        <p:spPr>
          <a:xfrm>
            <a:off x="4430826" y="3847075"/>
            <a:ext cx="1417022" cy="25502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000" i="1" u="sng">
                <a:solidFill>
                  <a:srgbClr val="202124"/>
                </a:solidFill>
                <a:latin typeface="Segoe UI"/>
                <a:cs typeface="Segoe UI"/>
              </a:rPr>
              <a:t>Pure Maths</a:t>
            </a:r>
            <a:endParaRPr lang="en-GB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Chapter 15: Differentiation 2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15.1 The shape of functions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15.2 Trigonometric functions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15.3 Exponential and logarithmic functions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15.4 The product and quotient rules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15.5 The chain rule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15.6 Inverse functions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15.7 Implicit differentiation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15.8 Parametric functions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393FE3-D9F0-80C8-A94F-C6C7EE531861}"/>
              </a:ext>
            </a:extLst>
          </p:cNvPr>
          <p:cNvSpPr/>
          <p:nvPr/>
        </p:nvSpPr>
        <p:spPr>
          <a:xfrm>
            <a:off x="9570005" y="2423799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chemeClr val="accent5">
                    <a:lumMod val="75000"/>
                  </a:schemeClr>
                </a:solidFill>
                <a:latin typeface="Impact"/>
              </a:rPr>
              <a:t>Term 6</a:t>
            </a:r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1A9C5-FD04-A46C-E27D-964034FA2EBA}"/>
              </a:ext>
            </a:extLst>
          </p:cNvPr>
          <p:cNvSpPr/>
          <p:nvPr/>
        </p:nvSpPr>
        <p:spPr>
          <a:xfrm>
            <a:off x="9570308" y="3172349"/>
            <a:ext cx="1417022" cy="133728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GB" sz="900" b="1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836EE8F-643B-B0FB-C8EA-955C177E8A05}"/>
              </a:ext>
            </a:extLst>
          </p:cNvPr>
          <p:cNvSpPr/>
          <p:nvPr/>
        </p:nvSpPr>
        <p:spPr>
          <a:xfrm>
            <a:off x="7856898" y="6389286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rgbClr val="5A94C9"/>
                </a:solidFill>
                <a:latin typeface="Impact"/>
              </a:rPr>
              <a:t>Term 5</a:t>
            </a:r>
            <a:endParaRPr lang="en-US">
              <a:solidFill>
                <a:srgbClr val="5A94C9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6EF8186-4DD0-A713-BC4B-27B883A836CD}"/>
              </a:ext>
            </a:extLst>
          </p:cNvPr>
          <p:cNvSpPr/>
          <p:nvPr/>
        </p:nvSpPr>
        <p:spPr>
          <a:xfrm>
            <a:off x="9571238" y="4520955"/>
            <a:ext cx="1417022" cy="133728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GB" sz="900" b="1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342AED5-6320-C957-AC4E-B64EC7C5C513}"/>
              </a:ext>
            </a:extLst>
          </p:cNvPr>
          <p:cNvSpPr/>
          <p:nvPr/>
        </p:nvSpPr>
        <p:spPr>
          <a:xfrm>
            <a:off x="9569787" y="5869561"/>
            <a:ext cx="1417022" cy="133728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GB" sz="90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F7C2F37-92A4-F70D-3AD5-712C22CF99AD}"/>
              </a:ext>
            </a:extLst>
          </p:cNvPr>
          <p:cNvSpPr/>
          <p:nvPr/>
        </p:nvSpPr>
        <p:spPr>
          <a:xfrm>
            <a:off x="7856898" y="3728263"/>
            <a:ext cx="1417022" cy="133728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Exams Date 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EBCAEED-9DF4-697A-6360-450B26494A52}"/>
              </a:ext>
            </a:extLst>
          </p:cNvPr>
          <p:cNvSpPr/>
          <p:nvPr/>
        </p:nvSpPr>
        <p:spPr>
          <a:xfrm>
            <a:off x="7855271" y="2394408"/>
            <a:ext cx="1417022" cy="133728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GB" sz="900" b="1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AC8FACE-2FD7-0995-4B9D-B5BA89CDFD53}"/>
              </a:ext>
            </a:extLst>
          </p:cNvPr>
          <p:cNvSpPr/>
          <p:nvPr/>
        </p:nvSpPr>
        <p:spPr>
          <a:xfrm>
            <a:off x="7855964" y="5062116"/>
            <a:ext cx="1417022" cy="133728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/>
              </a:rPr>
              <a:t>Revision for A-Level Exams</a:t>
            </a:r>
            <a:endParaRPr lang="en-GB" sz="900" b="1" dirty="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18" name="Block Arc 17">
            <a:extLst>
              <a:ext uri="{FF2B5EF4-FFF2-40B4-BE49-F238E27FC236}">
                <a16:creationId xmlns:a16="http://schemas.microsoft.com/office/drawing/2014/main" id="{76D4F0AF-072F-C4B5-2A5F-C38E5F735504}"/>
              </a:ext>
            </a:extLst>
          </p:cNvPr>
          <p:cNvSpPr/>
          <p:nvPr/>
        </p:nvSpPr>
        <p:spPr>
          <a:xfrm>
            <a:off x="992392" y="803984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solidFill>
                  <a:schemeClr val="tx1"/>
                </a:solidFill>
                <a:cs typeface="Calibri"/>
              </a:rPr>
              <a:t>Year 13 PPE 1</a:t>
            </a:r>
            <a:endParaRPr lang="en-GB">
              <a:solidFill>
                <a:schemeClr val="tx1"/>
              </a:solidFill>
            </a:endParaRPr>
          </a:p>
        </p:txBody>
      </p:sp>
      <p:sp>
        <p:nvSpPr>
          <p:cNvPr id="21" name="Block Arc 20">
            <a:extLst>
              <a:ext uri="{FF2B5EF4-FFF2-40B4-BE49-F238E27FC236}">
                <a16:creationId xmlns:a16="http://schemas.microsoft.com/office/drawing/2014/main" id="{B0E5CBFD-A788-8E45-3493-B5487970A6E6}"/>
              </a:ext>
            </a:extLst>
          </p:cNvPr>
          <p:cNvSpPr/>
          <p:nvPr/>
        </p:nvSpPr>
        <p:spPr>
          <a:xfrm>
            <a:off x="4432632" y="803984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solidFill>
                  <a:schemeClr val="tx1"/>
                </a:solidFill>
                <a:cs typeface="Calibri"/>
              </a:rPr>
              <a:t>Year 13 PPE 2</a:t>
            </a:r>
            <a:endParaRPr lang="en-GB">
              <a:solidFill>
                <a:schemeClr val="tx1"/>
              </a:solidFill>
            </a:endParaRPr>
          </a:p>
        </p:txBody>
      </p:sp>
      <p:sp>
        <p:nvSpPr>
          <p:cNvPr id="22" name="Block Arc 21">
            <a:extLst>
              <a:ext uri="{FF2B5EF4-FFF2-40B4-BE49-F238E27FC236}">
                <a16:creationId xmlns:a16="http://schemas.microsoft.com/office/drawing/2014/main" id="{CAA968EA-25CE-08A7-3E19-AC00449A8DEA}"/>
              </a:ext>
            </a:extLst>
          </p:cNvPr>
          <p:cNvSpPr/>
          <p:nvPr/>
        </p:nvSpPr>
        <p:spPr>
          <a:xfrm>
            <a:off x="7855329" y="817431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4" name="Block Arc 23">
            <a:extLst>
              <a:ext uri="{FF2B5EF4-FFF2-40B4-BE49-F238E27FC236}">
                <a16:creationId xmlns:a16="http://schemas.microsoft.com/office/drawing/2014/main" id="{EA4E3873-C9AA-5150-A8D4-16C21F9E6780}"/>
              </a:ext>
            </a:extLst>
          </p:cNvPr>
          <p:cNvSpPr/>
          <p:nvPr/>
        </p:nvSpPr>
        <p:spPr>
          <a:xfrm rot="10800000">
            <a:off x="2718186" y="5618383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08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5" name="Block Arc 24">
            <a:extLst>
              <a:ext uri="{FF2B5EF4-FFF2-40B4-BE49-F238E27FC236}">
                <a16:creationId xmlns:a16="http://schemas.microsoft.com/office/drawing/2014/main" id="{D8C2506F-0B25-9393-6394-0B79EB72A970}"/>
              </a:ext>
            </a:extLst>
          </p:cNvPr>
          <p:cNvSpPr/>
          <p:nvPr/>
        </p:nvSpPr>
        <p:spPr>
          <a:xfrm rot="10800000">
            <a:off x="6128351" y="5607268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108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>
              <a:solidFill>
                <a:schemeClr val="tx1"/>
              </a:solidFill>
              <a:cs typeface="Calibri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1CFDB12-4EFF-61A8-63CB-2620A9F2184E}"/>
              </a:ext>
            </a:extLst>
          </p:cNvPr>
          <p:cNvSpPr/>
          <p:nvPr/>
        </p:nvSpPr>
        <p:spPr>
          <a:xfrm>
            <a:off x="11132435" y="7350078"/>
            <a:ext cx="108576" cy="13716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707F710-FB43-7952-231D-8875E9DA6A65}"/>
              </a:ext>
            </a:extLst>
          </p:cNvPr>
          <p:cNvSpPr/>
          <p:nvPr/>
        </p:nvSpPr>
        <p:spPr>
          <a:xfrm>
            <a:off x="998582" y="6432841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>
                <a:solidFill>
                  <a:schemeClr val="accent5">
                    <a:lumMod val="20000"/>
                    <a:lumOff val="80000"/>
                  </a:schemeClr>
                </a:solidFill>
                <a:latin typeface="Impact"/>
              </a:rPr>
              <a:t>13 </a:t>
            </a:r>
            <a:r>
              <a:rPr lang="en-GB" sz="2000">
                <a:solidFill>
                  <a:schemeClr val="accent5">
                    <a:lumMod val="20000"/>
                    <a:lumOff val="80000"/>
                  </a:schemeClr>
                </a:solidFill>
                <a:latin typeface="Impact"/>
              </a:rPr>
              <a:t>Term1</a:t>
            </a:r>
            <a:endParaRPr lang="en-US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DE0BC06-2709-6B13-9051-973D5A90A91B}"/>
              </a:ext>
            </a:extLst>
          </p:cNvPr>
          <p:cNvSpPr/>
          <p:nvPr/>
        </p:nvSpPr>
        <p:spPr>
          <a:xfrm>
            <a:off x="6148805" y="2425618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chemeClr val="accent5">
                    <a:lumMod val="60000"/>
                    <a:lumOff val="40000"/>
                  </a:schemeClr>
                </a:solidFill>
                <a:latin typeface="Impact"/>
              </a:rPr>
              <a:t>Term 4</a:t>
            </a:r>
            <a:endParaRPr lang="en-US"/>
          </a:p>
        </p:txBody>
      </p:sp>
      <p:pic>
        <p:nvPicPr>
          <p:cNvPr id="19" name="Picture 18" descr="Rounded Math Symbols SVG, Rounded Math ...">
            <a:extLst>
              <a:ext uri="{FF2B5EF4-FFF2-40B4-BE49-F238E27FC236}">
                <a16:creationId xmlns:a16="http://schemas.microsoft.com/office/drawing/2014/main" id="{C8CB58FE-3D4E-040D-821F-974B606101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84323" y="7507381"/>
            <a:ext cx="2466975" cy="18478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5523886-F8FB-1179-AD8E-C48B3999C303}"/>
              </a:ext>
            </a:extLst>
          </p:cNvPr>
          <p:cNvSpPr txBox="1"/>
          <p:nvPr/>
        </p:nvSpPr>
        <p:spPr>
          <a:xfrm>
            <a:off x="6868438" y="7672191"/>
            <a:ext cx="229435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cs typeface="Calibri"/>
              </a:rPr>
              <a:t>A-Level Exams</a:t>
            </a:r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2909266-AAD9-446F-BD2D-014852DD449F}"/>
              </a:ext>
            </a:extLst>
          </p:cNvPr>
          <p:cNvSpPr txBox="1"/>
          <p:nvPr/>
        </p:nvSpPr>
        <p:spPr>
          <a:xfrm>
            <a:off x="4764504" y="201884"/>
            <a:ext cx="1811150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/>
              <a:t>A </a:t>
            </a:r>
            <a:r>
              <a:rPr lang="en-GB" dirty="0"/>
              <a:t>Mathematics </a:t>
            </a:r>
          </a:p>
        </p:txBody>
      </p:sp>
    </p:spTree>
    <p:extLst>
      <p:ext uri="{BB962C8B-B14F-4D97-AF65-F5344CB8AC3E}">
        <p14:creationId xmlns:p14="http://schemas.microsoft.com/office/powerpoint/2010/main" val="33738660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5C397B0DBDDF4EB7540FEC25494737" ma:contentTypeVersion="17" ma:contentTypeDescription="Create a new document." ma:contentTypeScope="" ma:versionID="9d6db741e3ec0fb516eb40429314d2ee">
  <xsd:schema xmlns:xsd="http://www.w3.org/2001/XMLSchema" xmlns:xs="http://www.w3.org/2001/XMLSchema" xmlns:p="http://schemas.microsoft.com/office/2006/metadata/properties" xmlns:ns2="8e7f4680-ba74-400e-9986-f9541bd51691" xmlns:ns3="189acabf-49b9-4aac-9cc1-96780c22ec8e" targetNamespace="http://schemas.microsoft.com/office/2006/metadata/properties" ma:root="true" ma:fieldsID="df5bbd81d1d1526b53abcc40d31ac98a" ns2:_="" ns3:_="">
    <xsd:import namespace="8e7f4680-ba74-400e-9986-f9541bd51691"/>
    <xsd:import namespace="189acabf-49b9-4aac-9cc1-96780c22ec8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7f4680-ba74-400e-9986-f9541bd516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9acabf-49b9-4aac-9cc1-96780c22ec8e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d250df63-03ff-461f-a470-5284353ba86f}" ma:internalName="TaxCatchAll" ma:showField="CatchAllData" ma:web="189acabf-49b9-4aac-9cc1-96780c22ec8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e7f4680-ba74-400e-9986-f9541bd51691">
      <Terms xmlns="http://schemas.microsoft.com/office/infopath/2007/PartnerControls"/>
    </lcf76f155ced4ddcb4097134ff3c332f>
    <TaxCatchAll xmlns="189acabf-49b9-4aac-9cc1-96780c22ec8e" xsi:nil="true"/>
    <SharedWithUsers xmlns="189acabf-49b9-4aac-9cc1-96780c22ec8e">
      <UserInfo>
        <DisplayName>A Okono</DisplayName>
        <AccountId>814</AccountId>
        <AccountType/>
      </UserInfo>
      <UserInfo>
        <DisplayName>J Moring</DisplayName>
        <AccountId>1062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B847E701-CF9A-48B8-9681-C5D9FFF1533D}">
  <ds:schemaRefs>
    <ds:schemaRef ds:uri="189acabf-49b9-4aac-9cc1-96780c22ec8e"/>
    <ds:schemaRef ds:uri="8e7f4680-ba74-400e-9986-f9541bd5169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3AAC5BBE-AC72-428B-8289-1918F3A459F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39A13B-1922-430B-9D99-32FD460C42E3}">
  <ds:schemaRefs>
    <ds:schemaRef ds:uri="http://purl.org/dc/elements/1.1/"/>
    <ds:schemaRef ds:uri="http://schemas.microsoft.com/office/2006/metadata/properties"/>
    <ds:schemaRef ds:uri="189acabf-49b9-4aac-9cc1-96780c22ec8e"/>
    <ds:schemaRef ds:uri="http://schemas.microsoft.com/office/infopath/2007/PartnerControls"/>
    <ds:schemaRef ds:uri="8e7f4680-ba74-400e-9986-f9541bd51691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6234</TotalTime>
  <Words>1384</Words>
  <Application>Microsoft Office PowerPoint</Application>
  <PresentationFormat>A3 Paper (297x420 mm)</PresentationFormat>
  <Paragraphs>374</Paragraphs>
  <Slides>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 Paul</dc:creator>
  <cp:lastModifiedBy>A Okono</cp:lastModifiedBy>
  <cp:revision>10</cp:revision>
  <dcterms:created xsi:type="dcterms:W3CDTF">2022-06-17T14:30:45Z</dcterms:created>
  <dcterms:modified xsi:type="dcterms:W3CDTF">2026-07-14T09:51:26Z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2022-06-17T14:46:18Z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7404e286-9d6e-49a6-97b5-01f531af2b81</vt:lpwstr>
  </property>
  <property fmtid="{D5CDD505-2E9C-101B-9397-08002B2CF9AE}" pid="8" name="MSIP_Label_f9d133d5-5401-4903-95cd-de83b334d2cb_ContentBits">
    <vt:lpwstr>0</vt:lpwstr>
  </property>
  <property fmtid="{D5CDD505-2E9C-101B-9397-08002B2CF9AE}" pid="9" name="ContentTypeId">
    <vt:lpwstr>0x010100505C397B0DBDDF4EB7540FEC25494737</vt:lpwstr>
  </property>
  <property fmtid="{D5CDD505-2E9C-101B-9397-08002B2CF9AE}" pid="10" name="MediaServiceImageTags">
    <vt:lpwstr/>
  </property>
</Properties>
</file>