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Override1.xml" ContentType="application/vnd.openxmlformats-officedocument.themeOverr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98" r:id="rId5"/>
    <p:sldId id="302" r:id="rId6"/>
    <p:sldId id="303" r:id="rId7"/>
    <p:sldId id="307" r:id="rId8"/>
    <p:sldId id="304" r:id="rId9"/>
    <p:sldId id="306" r:id="rId10"/>
    <p:sldId id="308"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49A38CD-C0DA-4C6F-9AC4-A9C192E5F455}" v="29" dt="2021-03-18T12:24:00.70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78" autoAdjust="0"/>
    <p:restoredTop sz="94619" autoAdjust="0"/>
  </p:normalViewPr>
  <p:slideViewPr>
    <p:cSldViewPr snapToGrid="0">
      <p:cViewPr varScale="1">
        <p:scale>
          <a:sx n="76" d="100"/>
          <a:sy n="76" d="100"/>
        </p:scale>
        <p:origin x="63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3/22/2022</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234375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3/22/2022</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404659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3/22/2022</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7627835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3/22/2022</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5883595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3/22/2022</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9639257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3/22/2022</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685433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3/22/2022</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333937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3/22/2022</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37711844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3/22/2022</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016137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800">
                <a:solidFill>
                  <a:srgbClr val="FFFFFF"/>
                </a:solidFill>
              </a:defRPr>
            </a:lvl1pPr>
          </a:lstStyle>
          <a:p>
            <a:fld id="{62D6E202-B606-4609-B914-27C9371A1F6D}" type="datetime1">
              <a:rPr lang="en-US" smtClean="0"/>
              <a:t>3/22/2022</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8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8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6030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hf sldNum="0" hdr="0" ftr="0" dt="0"/>
  <p:txStyles>
    <p:titleStyle>
      <a:lvl1pPr algn="l" defTabSz="914400" rtl="0" eaLnBrk="1" latinLnBrk="0" hangingPunct="1">
        <a:lnSpc>
          <a:spcPct val="90000"/>
        </a:lnSpc>
        <a:spcBef>
          <a:spcPct val="0"/>
        </a:spcBef>
        <a:buNone/>
        <a:defRPr sz="4700" i="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youtube.com/watch?v=C20EvKtdJwQ"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2" name="Rectangle 43">
            <a:extLst>
              <a:ext uri="{FF2B5EF4-FFF2-40B4-BE49-F238E27FC236}">
                <a16:creationId xmlns:a16="http://schemas.microsoft.com/office/drawing/2014/main" id="{2FDF0794-1B86-42B2-B8C7-F60123E638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726" cy="6858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close up of a piece of paper with a pencil laying on top">
            <a:extLst>
              <a:ext uri="{FF2B5EF4-FFF2-40B4-BE49-F238E27FC236}">
                <a16:creationId xmlns:a16="http://schemas.microsoft.com/office/drawing/2014/main" id="{65810330-F0B5-43C9-BC34-094FFB5C052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975"/>
            <a:ext cx="12191980" cy="6858000"/>
          </a:xfrm>
          <a:prstGeom prst="rect">
            <a:avLst/>
          </a:prstGeom>
        </p:spPr>
      </p:pic>
      <p:sp>
        <p:nvSpPr>
          <p:cNvPr id="53" name="Rectangle 45">
            <a:extLst>
              <a:ext uri="{FF2B5EF4-FFF2-40B4-BE49-F238E27FC236}">
                <a16:creationId xmlns:a16="http://schemas.microsoft.com/office/drawing/2014/main" id="{C5373426-E26E-431D-959C-5DB96C0B62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12607" y="1238442"/>
            <a:ext cx="3635926" cy="4355751"/>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B2EA78-AEB3-469B-9025-3B17201A457B}"/>
              </a:ext>
            </a:extLst>
          </p:cNvPr>
          <p:cNvSpPr>
            <a:spLocks noGrp="1"/>
          </p:cNvSpPr>
          <p:nvPr>
            <p:ph type="ctrTitle"/>
          </p:nvPr>
        </p:nvSpPr>
        <p:spPr>
          <a:xfrm>
            <a:off x="8123416" y="1475234"/>
            <a:ext cx="3214307" cy="2901694"/>
          </a:xfrm>
        </p:spPr>
        <p:txBody>
          <a:bodyPr anchor="b">
            <a:normAutofit fontScale="90000"/>
          </a:bodyPr>
          <a:lstStyle/>
          <a:p>
            <a:r>
              <a:rPr lang="en-US" sz="4400" dirty="0">
                <a:solidFill>
                  <a:schemeClr val="tx1"/>
                </a:solidFill>
              </a:rPr>
              <a:t>How do I  make effective revision notes?</a:t>
            </a:r>
          </a:p>
        </p:txBody>
      </p:sp>
      <p:sp>
        <p:nvSpPr>
          <p:cNvPr id="3" name="Subtitle 2">
            <a:extLst>
              <a:ext uri="{FF2B5EF4-FFF2-40B4-BE49-F238E27FC236}">
                <a16:creationId xmlns:a16="http://schemas.microsoft.com/office/drawing/2014/main" id="{255E1F2F-E259-4EA8-9FFD-3A10AF541859}"/>
              </a:ext>
            </a:extLst>
          </p:cNvPr>
          <p:cNvSpPr>
            <a:spLocks noGrp="1"/>
          </p:cNvSpPr>
          <p:nvPr>
            <p:ph type="subTitle" idx="1"/>
          </p:nvPr>
        </p:nvSpPr>
        <p:spPr>
          <a:xfrm>
            <a:off x="8127750" y="4608576"/>
            <a:ext cx="3205640" cy="774186"/>
          </a:xfrm>
        </p:spPr>
        <p:txBody>
          <a:bodyPr anchor="t">
            <a:normAutofit/>
          </a:bodyPr>
          <a:lstStyle/>
          <a:p>
            <a:endParaRPr lang="en-US" sz="2000" dirty="0"/>
          </a:p>
        </p:txBody>
      </p:sp>
      <p:cxnSp>
        <p:nvCxnSpPr>
          <p:cNvPr id="54" name="Straight Connector 47">
            <a:extLst>
              <a:ext uri="{FF2B5EF4-FFF2-40B4-BE49-F238E27FC236}">
                <a16:creationId xmlns:a16="http://schemas.microsoft.com/office/drawing/2014/main" id="{96D07482-83A3-4451-943C-B469610829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76090" y="4508519"/>
            <a:ext cx="310896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5" name="!!footer rectangle">
            <a:extLst>
              <a:ext uri="{FF2B5EF4-FFF2-40B4-BE49-F238E27FC236}">
                <a16:creationId xmlns:a16="http://schemas.microsoft.com/office/drawing/2014/main" id="{EDC90921-9082-491B-940E-827D679F34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93143965"/>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8B02B-3B3E-4084-832E-8A304E898DCF}"/>
              </a:ext>
            </a:extLst>
          </p:cNvPr>
          <p:cNvSpPr>
            <a:spLocks noGrp="1"/>
          </p:cNvSpPr>
          <p:nvPr>
            <p:ph type="title"/>
          </p:nvPr>
        </p:nvSpPr>
        <p:spPr/>
        <p:txBody>
          <a:bodyPr/>
          <a:lstStyle/>
          <a:p>
            <a:r>
              <a:rPr lang="en-GB" dirty="0"/>
              <a:t>Note Taking - The Evidence</a:t>
            </a:r>
          </a:p>
        </p:txBody>
      </p:sp>
      <p:sp>
        <p:nvSpPr>
          <p:cNvPr id="3" name="Content Placeholder 2">
            <a:extLst>
              <a:ext uri="{FF2B5EF4-FFF2-40B4-BE49-F238E27FC236}">
                <a16:creationId xmlns:a16="http://schemas.microsoft.com/office/drawing/2014/main" id="{D828C0C7-80AA-4F62-A2F7-4A8A37428204}"/>
              </a:ext>
            </a:extLst>
          </p:cNvPr>
          <p:cNvSpPr>
            <a:spLocks noGrp="1"/>
          </p:cNvSpPr>
          <p:nvPr>
            <p:ph idx="1"/>
          </p:nvPr>
        </p:nvSpPr>
        <p:spPr/>
        <p:txBody>
          <a:bodyPr>
            <a:normAutofit/>
          </a:bodyPr>
          <a:lstStyle/>
          <a:p>
            <a:r>
              <a:rPr lang="en-GB" sz="2400" dirty="0"/>
              <a:t>The University of California conducted a 30 year study on the impact of note taking for revision.</a:t>
            </a:r>
          </a:p>
          <a:p>
            <a:r>
              <a:rPr lang="en-GB" sz="2400" dirty="0"/>
              <a:t>Students who took notes during a lesson performed </a:t>
            </a:r>
            <a:r>
              <a:rPr lang="en-GB" sz="2400" dirty="0">
                <a:solidFill>
                  <a:srgbClr val="FF0000"/>
                </a:solidFill>
              </a:rPr>
              <a:t>12% </a:t>
            </a:r>
            <a:r>
              <a:rPr lang="en-GB" sz="2400" dirty="0"/>
              <a:t>better on a problem solving paper than those who took no notes.</a:t>
            </a:r>
          </a:p>
          <a:p>
            <a:r>
              <a:rPr lang="en-GB" sz="2400" b="1" dirty="0">
                <a:solidFill>
                  <a:srgbClr val="FF0000"/>
                </a:solidFill>
              </a:rPr>
              <a:t>But </a:t>
            </a:r>
            <a:r>
              <a:rPr lang="en-GB" sz="2400" dirty="0"/>
              <a:t>those students who made no notes did marginally better on questions that asked students to recall facts, statistics and quotes.</a:t>
            </a:r>
          </a:p>
          <a:p>
            <a:pPr algn="ctr"/>
            <a:r>
              <a:rPr lang="en-GB" sz="3200" dirty="0">
                <a:solidFill>
                  <a:srgbClr val="FF0000"/>
                </a:solidFill>
              </a:rPr>
              <a:t>So to note take or not to note take – that is the question?</a:t>
            </a:r>
          </a:p>
          <a:p>
            <a:endParaRPr lang="en-GB" sz="2400" dirty="0"/>
          </a:p>
        </p:txBody>
      </p:sp>
    </p:spTree>
    <p:extLst>
      <p:ext uri="{BB962C8B-B14F-4D97-AF65-F5344CB8AC3E}">
        <p14:creationId xmlns:p14="http://schemas.microsoft.com/office/powerpoint/2010/main" val="8035383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DDBE5-F867-4DBE-B6C8-707DD5569A6F}"/>
              </a:ext>
            </a:extLst>
          </p:cNvPr>
          <p:cNvSpPr>
            <a:spLocks noGrp="1"/>
          </p:cNvSpPr>
          <p:nvPr>
            <p:ph type="title"/>
          </p:nvPr>
        </p:nvSpPr>
        <p:spPr/>
        <p:txBody>
          <a:bodyPr/>
          <a:lstStyle/>
          <a:p>
            <a:pPr algn="ctr"/>
            <a:r>
              <a:rPr lang="en-GB" dirty="0"/>
              <a:t>Note taking can have an impact if they are completed effectively:</a:t>
            </a:r>
          </a:p>
        </p:txBody>
      </p:sp>
      <p:sp>
        <p:nvSpPr>
          <p:cNvPr id="3" name="Content Placeholder 2">
            <a:extLst>
              <a:ext uri="{FF2B5EF4-FFF2-40B4-BE49-F238E27FC236}">
                <a16:creationId xmlns:a16="http://schemas.microsoft.com/office/drawing/2014/main" id="{E046305A-308E-453F-A6F3-82DD528E2DE5}"/>
              </a:ext>
            </a:extLst>
          </p:cNvPr>
          <p:cNvSpPr>
            <a:spLocks noGrp="1"/>
          </p:cNvSpPr>
          <p:nvPr>
            <p:ph idx="1"/>
          </p:nvPr>
        </p:nvSpPr>
        <p:spPr/>
        <p:txBody>
          <a:bodyPr>
            <a:normAutofit lnSpcReduction="10000"/>
          </a:bodyPr>
          <a:lstStyle/>
          <a:p>
            <a:r>
              <a:rPr lang="en-GB" sz="2400" dirty="0"/>
              <a:t>Students who made their own notes at the end of each topic did </a:t>
            </a:r>
            <a:r>
              <a:rPr lang="en-GB" sz="2400" dirty="0">
                <a:solidFill>
                  <a:srgbClr val="FF0000"/>
                </a:solidFill>
              </a:rPr>
              <a:t>10-15% </a:t>
            </a:r>
            <a:r>
              <a:rPr lang="en-GB" sz="2400" dirty="0"/>
              <a:t>better on problem solving questions and </a:t>
            </a:r>
            <a:r>
              <a:rPr lang="en-GB" sz="2400" dirty="0">
                <a:solidFill>
                  <a:srgbClr val="FF0000"/>
                </a:solidFill>
              </a:rPr>
              <a:t>13-17% </a:t>
            </a:r>
            <a:r>
              <a:rPr lang="en-GB" sz="2400" dirty="0"/>
              <a:t>better on recalling facts than those who just took notes in the lesson.</a:t>
            </a:r>
          </a:p>
          <a:p>
            <a:pPr algn="ctr"/>
            <a:r>
              <a:rPr lang="en-GB" sz="4000" dirty="0">
                <a:solidFill>
                  <a:srgbClr val="FF0000"/>
                </a:solidFill>
              </a:rPr>
              <a:t>Why??</a:t>
            </a:r>
          </a:p>
          <a:p>
            <a:r>
              <a:rPr lang="en-GB" sz="2400" dirty="0"/>
              <a:t>Taking notes at the end of the topic means you are going over material that is already </a:t>
            </a:r>
            <a:r>
              <a:rPr lang="en-GB" sz="2400" dirty="0">
                <a:solidFill>
                  <a:srgbClr val="FF0000"/>
                </a:solidFill>
              </a:rPr>
              <a:t>familiar</a:t>
            </a:r>
            <a:r>
              <a:rPr lang="en-GB" sz="2400" dirty="0"/>
              <a:t> to you (it’s in your </a:t>
            </a:r>
            <a:r>
              <a:rPr lang="en-GB" sz="2400" dirty="0">
                <a:solidFill>
                  <a:srgbClr val="FF0000"/>
                </a:solidFill>
              </a:rPr>
              <a:t>working memory</a:t>
            </a:r>
            <a:r>
              <a:rPr lang="en-GB" sz="2400" dirty="0"/>
              <a:t>) and you are able to join the information together and make connections so that it is reinforced and eventually stored in your </a:t>
            </a:r>
            <a:r>
              <a:rPr lang="en-GB" sz="2400" dirty="0">
                <a:solidFill>
                  <a:srgbClr val="FF0000"/>
                </a:solidFill>
              </a:rPr>
              <a:t>long term memory</a:t>
            </a:r>
            <a:r>
              <a:rPr lang="en-GB" sz="2400" dirty="0"/>
              <a:t>.</a:t>
            </a:r>
          </a:p>
        </p:txBody>
      </p:sp>
    </p:spTree>
    <p:extLst>
      <p:ext uri="{BB962C8B-B14F-4D97-AF65-F5344CB8AC3E}">
        <p14:creationId xmlns:p14="http://schemas.microsoft.com/office/powerpoint/2010/main" val="3450472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874A6CC-FD06-49C6-8072-CEC47511ECE6}"/>
              </a:ext>
            </a:extLst>
          </p:cNvPr>
          <p:cNvPicPr>
            <a:picLocks noChangeAspect="1"/>
          </p:cNvPicPr>
          <p:nvPr/>
        </p:nvPicPr>
        <p:blipFill rotWithShape="1">
          <a:blip r:embed="rId2"/>
          <a:srcRect l="1162" t="13573" r="-1162"/>
          <a:stretch/>
        </p:blipFill>
        <p:spPr>
          <a:xfrm>
            <a:off x="2484285" y="1881051"/>
            <a:ext cx="6944753" cy="4237503"/>
          </a:xfrm>
          <a:prstGeom prst="rect">
            <a:avLst/>
          </a:prstGeom>
        </p:spPr>
      </p:pic>
      <p:sp>
        <p:nvSpPr>
          <p:cNvPr id="2" name="TextBox 1">
            <a:extLst>
              <a:ext uri="{FF2B5EF4-FFF2-40B4-BE49-F238E27FC236}">
                <a16:creationId xmlns:a16="http://schemas.microsoft.com/office/drawing/2014/main" id="{A0ED14F8-4A29-4928-82F8-05E93BC49056}"/>
              </a:ext>
            </a:extLst>
          </p:cNvPr>
          <p:cNvSpPr txBox="1"/>
          <p:nvPr/>
        </p:nvSpPr>
        <p:spPr>
          <a:xfrm>
            <a:off x="222068" y="2508222"/>
            <a:ext cx="2325189" cy="369332"/>
          </a:xfrm>
          <a:prstGeom prst="rect">
            <a:avLst/>
          </a:prstGeom>
          <a:noFill/>
        </p:spPr>
        <p:txBody>
          <a:bodyPr wrap="square" rtlCol="0">
            <a:spAutoFit/>
          </a:bodyPr>
          <a:lstStyle/>
          <a:p>
            <a:r>
              <a:rPr lang="en-GB" dirty="0">
                <a:solidFill>
                  <a:srgbClr val="FF0000"/>
                </a:solidFill>
              </a:rPr>
              <a:t>1. Revision text book</a:t>
            </a:r>
          </a:p>
        </p:txBody>
      </p:sp>
      <p:sp>
        <p:nvSpPr>
          <p:cNvPr id="3" name="TextBox 2">
            <a:extLst>
              <a:ext uri="{FF2B5EF4-FFF2-40B4-BE49-F238E27FC236}">
                <a16:creationId xmlns:a16="http://schemas.microsoft.com/office/drawing/2014/main" id="{DF6F1A8F-0460-4A2C-AD05-E4BC40518F78}"/>
              </a:ext>
            </a:extLst>
          </p:cNvPr>
          <p:cNvSpPr txBox="1"/>
          <p:nvPr/>
        </p:nvSpPr>
        <p:spPr>
          <a:xfrm rot="10800000" flipH="1" flipV="1">
            <a:off x="2666672" y="476897"/>
            <a:ext cx="5449716" cy="923330"/>
          </a:xfrm>
          <a:prstGeom prst="rect">
            <a:avLst/>
          </a:prstGeom>
          <a:noFill/>
        </p:spPr>
        <p:txBody>
          <a:bodyPr wrap="square" rtlCol="0">
            <a:spAutoFit/>
          </a:bodyPr>
          <a:lstStyle/>
          <a:p>
            <a:r>
              <a:rPr lang="en-GB" dirty="0">
                <a:solidFill>
                  <a:srgbClr val="FF0000"/>
                </a:solidFill>
              </a:rPr>
              <a:t>2. Stays in your working memory but will be forgotten if you don’t learn it.  Learning means it gets stored in the long term memory.</a:t>
            </a:r>
          </a:p>
        </p:txBody>
      </p:sp>
      <p:sp>
        <p:nvSpPr>
          <p:cNvPr id="5" name="TextBox 4">
            <a:extLst>
              <a:ext uri="{FF2B5EF4-FFF2-40B4-BE49-F238E27FC236}">
                <a16:creationId xmlns:a16="http://schemas.microsoft.com/office/drawing/2014/main" id="{6C0F078E-A1FF-4442-A00A-6BC2D3E0FD86}"/>
              </a:ext>
            </a:extLst>
          </p:cNvPr>
          <p:cNvSpPr txBox="1"/>
          <p:nvPr/>
        </p:nvSpPr>
        <p:spPr>
          <a:xfrm>
            <a:off x="9337440" y="476896"/>
            <a:ext cx="2159726" cy="1754326"/>
          </a:xfrm>
          <a:prstGeom prst="rect">
            <a:avLst/>
          </a:prstGeom>
          <a:noFill/>
        </p:spPr>
        <p:txBody>
          <a:bodyPr wrap="square" rtlCol="0">
            <a:spAutoFit/>
          </a:bodyPr>
          <a:lstStyle/>
          <a:p>
            <a:pPr marL="342900" indent="-342900">
              <a:buAutoNum type="arabicPeriod" startAt="3"/>
            </a:pPr>
            <a:r>
              <a:rPr lang="en-GB" dirty="0">
                <a:solidFill>
                  <a:srgbClr val="FF0000"/>
                </a:solidFill>
              </a:rPr>
              <a:t>As long as you keep returning to your learning it will stay in your long term memory.</a:t>
            </a:r>
          </a:p>
        </p:txBody>
      </p:sp>
      <p:sp>
        <p:nvSpPr>
          <p:cNvPr id="6" name="TextBox 5">
            <a:extLst>
              <a:ext uri="{FF2B5EF4-FFF2-40B4-BE49-F238E27FC236}">
                <a16:creationId xmlns:a16="http://schemas.microsoft.com/office/drawing/2014/main" id="{D5CCDA19-15A8-49EA-AFF8-E431039515E7}"/>
              </a:ext>
            </a:extLst>
          </p:cNvPr>
          <p:cNvSpPr txBox="1"/>
          <p:nvPr/>
        </p:nvSpPr>
        <p:spPr>
          <a:xfrm rot="10800000" flipH="1" flipV="1">
            <a:off x="9547616" y="2733953"/>
            <a:ext cx="1830971" cy="1754326"/>
          </a:xfrm>
          <a:prstGeom prst="rect">
            <a:avLst/>
          </a:prstGeom>
          <a:noFill/>
        </p:spPr>
        <p:txBody>
          <a:bodyPr wrap="square" rtlCol="0">
            <a:spAutoFit/>
          </a:bodyPr>
          <a:lstStyle/>
          <a:p>
            <a:r>
              <a:rPr lang="en-GB" dirty="0">
                <a:solidFill>
                  <a:srgbClr val="FF0000"/>
                </a:solidFill>
              </a:rPr>
              <a:t>4. Knowledge that is not revisited will be forgotten as if it was never learnt in the first place.</a:t>
            </a:r>
            <a:r>
              <a:rPr lang="en-GB" dirty="0"/>
              <a:t> </a:t>
            </a:r>
          </a:p>
        </p:txBody>
      </p:sp>
      <p:cxnSp>
        <p:nvCxnSpPr>
          <p:cNvPr id="8" name="Straight Arrow Connector 7">
            <a:extLst>
              <a:ext uri="{FF2B5EF4-FFF2-40B4-BE49-F238E27FC236}">
                <a16:creationId xmlns:a16="http://schemas.microsoft.com/office/drawing/2014/main" id="{A4D44BD5-6F1D-40BC-9469-DDE40EA8099A}"/>
              </a:ext>
            </a:extLst>
          </p:cNvPr>
          <p:cNvCxnSpPr>
            <a:cxnSpLocks/>
          </p:cNvCxnSpPr>
          <p:nvPr/>
        </p:nvCxnSpPr>
        <p:spPr>
          <a:xfrm>
            <a:off x="1132114" y="2877554"/>
            <a:ext cx="1227909" cy="893257"/>
          </a:xfrm>
          <a:prstGeom prst="straightConnector1">
            <a:avLst/>
          </a:prstGeom>
          <a:ln w="38100">
            <a:solidFill>
              <a:schemeClr val="tx2"/>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923280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F9311F-DD66-439C-9649-C91C5154938C}"/>
              </a:ext>
            </a:extLst>
          </p:cNvPr>
          <p:cNvSpPr>
            <a:spLocks noGrp="1"/>
          </p:cNvSpPr>
          <p:nvPr>
            <p:ph type="title"/>
          </p:nvPr>
        </p:nvSpPr>
        <p:spPr>
          <a:xfrm>
            <a:off x="1097280" y="286604"/>
            <a:ext cx="10058400" cy="1115476"/>
          </a:xfrm>
        </p:spPr>
        <p:txBody>
          <a:bodyPr/>
          <a:lstStyle/>
          <a:p>
            <a:r>
              <a:rPr lang="en-GB" dirty="0"/>
              <a:t>Typed or written?</a:t>
            </a:r>
          </a:p>
        </p:txBody>
      </p:sp>
      <p:sp>
        <p:nvSpPr>
          <p:cNvPr id="3" name="Content Placeholder 2">
            <a:extLst>
              <a:ext uri="{FF2B5EF4-FFF2-40B4-BE49-F238E27FC236}">
                <a16:creationId xmlns:a16="http://schemas.microsoft.com/office/drawing/2014/main" id="{B5E6E337-18E9-4A50-A6DE-F3B45BF35982}"/>
              </a:ext>
            </a:extLst>
          </p:cNvPr>
          <p:cNvSpPr>
            <a:spLocks noGrp="1"/>
          </p:cNvSpPr>
          <p:nvPr>
            <p:ph idx="1"/>
          </p:nvPr>
        </p:nvSpPr>
        <p:spPr>
          <a:xfrm>
            <a:off x="1097280" y="1828187"/>
            <a:ext cx="10058400" cy="3760891"/>
          </a:xfrm>
        </p:spPr>
        <p:txBody>
          <a:bodyPr>
            <a:noAutofit/>
          </a:bodyPr>
          <a:lstStyle/>
          <a:p>
            <a:r>
              <a:rPr lang="en-GB" sz="2000" dirty="0"/>
              <a:t>Writing notes on your laptop means you are more likely to copy what has already been written.</a:t>
            </a:r>
          </a:p>
          <a:p>
            <a:r>
              <a:rPr lang="en-GB" sz="2000" dirty="0"/>
              <a:t>Students who wrote notes on a laptop wrote </a:t>
            </a:r>
            <a:r>
              <a:rPr lang="en-GB" sz="2000" dirty="0">
                <a:solidFill>
                  <a:srgbClr val="FF0000"/>
                </a:solidFill>
              </a:rPr>
              <a:t>30% more </a:t>
            </a:r>
            <a:r>
              <a:rPr lang="en-GB" sz="2000" dirty="0"/>
              <a:t>words than those who used paper. </a:t>
            </a:r>
          </a:p>
          <a:p>
            <a:r>
              <a:rPr lang="en-GB" sz="2000" dirty="0"/>
              <a:t>Laptop note taking leads to </a:t>
            </a:r>
            <a:r>
              <a:rPr lang="en-GB" sz="2000" dirty="0">
                <a:solidFill>
                  <a:srgbClr val="FF0000"/>
                </a:solidFill>
              </a:rPr>
              <a:t>shallower learning </a:t>
            </a:r>
            <a:r>
              <a:rPr lang="en-GB" sz="2000" dirty="0"/>
              <a:t>as you are not thinking about what you are typing.</a:t>
            </a:r>
          </a:p>
          <a:p>
            <a:r>
              <a:rPr lang="en-GB" sz="2000" dirty="0"/>
              <a:t>Using paper and pen means you are more likely to use your own words which helps your understanding.  Also you go slower when writing so are more likely to select more important information which makes your revision more efficient.</a:t>
            </a:r>
          </a:p>
          <a:p>
            <a:r>
              <a:rPr lang="en-GB" sz="2000" dirty="0"/>
              <a:t>Using your own words means you are making an emotional connection to the content.  The more emotionally powerful a memory is the more likely it is to be stored in the long-term memory.</a:t>
            </a:r>
          </a:p>
        </p:txBody>
      </p:sp>
    </p:spTree>
    <p:extLst>
      <p:ext uri="{BB962C8B-B14F-4D97-AF65-F5344CB8AC3E}">
        <p14:creationId xmlns:p14="http://schemas.microsoft.com/office/powerpoint/2010/main" val="24594829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873ECEC8-0F24-45B8-950F-35FC94BCEA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B5ACB8B-A6F1-4A24-B9E7-607DD2945FBE}"/>
              </a:ext>
            </a:extLst>
          </p:cNvPr>
          <p:cNvSpPr>
            <a:spLocks noGrp="1"/>
          </p:cNvSpPr>
          <p:nvPr>
            <p:ph type="title"/>
          </p:nvPr>
        </p:nvSpPr>
        <p:spPr>
          <a:xfrm>
            <a:off x="642257" y="634946"/>
            <a:ext cx="3690257" cy="1450757"/>
          </a:xfrm>
        </p:spPr>
        <p:txBody>
          <a:bodyPr>
            <a:normAutofit/>
          </a:bodyPr>
          <a:lstStyle/>
          <a:p>
            <a:pPr algn="ctr"/>
            <a:r>
              <a:rPr lang="en-GB" sz="3600" dirty="0"/>
              <a:t>The curse of the highlighter</a:t>
            </a:r>
          </a:p>
        </p:txBody>
      </p:sp>
      <p:cxnSp>
        <p:nvCxnSpPr>
          <p:cNvPr id="22" name="Straight Connector 21">
            <a:extLst>
              <a:ext uri="{FF2B5EF4-FFF2-40B4-BE49-F238E27FC236}">
                <a16:creationId xmlns:a16="http://schemas.microsoft.com/office/drawing/2014/main" id="{89EB8C68-FF1B-4849-867B-32D29B19F10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0797" y="2250460"/>
            <a:ext cx="34747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8" name="Content Placeholder 7">
            <a:extLst>
              <a:ext uri="{FF2B5EF4-FFF2-40B4-BE49-F238E27FC236}">
                <a16:creationId xmlns:a16="http://schemas.microsoft.com/office/drawing/2014/main" id="{23188413-660C-447F-8F47-62C5ECE24F99}"/>
              </a:ext>
            </a:extLst>
          </p:cNvPr>
          <p:cNvSpPr>
            <a:spLocks noGrp="1"/>
          </p:cNvSpPr>
          <p:nvPr>
            <p:ph idx="1"/>
          </p:nvPr>
        </p:nvSpPr>
        <p:spPr>
          <a:xfrm>
            <a:off x="642257" y="2407436"/>
            <a:ext cx="3690257" cy="3461658"/>
          </a:xfrm>
        </p:spPr>
        <p:txBody>
          <a:bodyPr>
            <a:normAutofit fontScale="85000" lnSpcReduction="20000"/>
          </a:bodyPr>
          <a:lstStyle/>
          <a:p>
            <a:pPr marL="0" indent="0">
              <a:buNone/>
            </a:pPr>
            <a:r>
              <a:rPr lang="en-US" dirty="0"/>
              <a:t>Highlighters can give a false sense of security.  </a:t>
            </a:r>
          </a:p>
          <a:p>
            <a:pPr marL="0" indent="0">
              <a:buNone/>
            </a:pPr>
            <a:r>
              <a:rPr lang="en-US" dirty="0"/>
              <a:t>Highlighting large chunks of text makes you feel you are doing something, but it is an ineffective revision tool when used in isolation.</a:t>
            </a:r>
          </a:p>
          <a:p>
            <a:pPr marL="0" indent="0">
              <a:buNone/>
            </a:pPr>
            <a:r>
              <a:rPr lang="en-US" dirty="0"/>
              <a:t>Ideally highlighters should be used to identify </a:t>
            </a:r>
            <a:r>
              <a:rPr lang="en-US" dirty="0">
                <a:highlight>
                  <a:srgbClr val="FFFF00"/>
                </a:highlight>
              </a:rPr>
              <a:t>key words </a:t>
            </a:r>
            <a:r>
              <a:rPr lang="en-US" dirty="0"/>
              <a:t>that you can use for flash cards.</a:t>
            </a:r>
            <a:endParaRPr lang="en-US" dirty="0">
              <a:highlight>
                <a:srgbClr val="FFFF00"/>
              </a:highlight>
            </a:endParaRPr>
          </a:p>
          <a:p>
            <a:pPr marL="0" indent="0">
              <a:buNone/>
            </a:pPr>
            <a:r>
              <a:rPr lang="en-US" dirty="0"/>
              <a:t>If you can’t break your highlighting habit, ensure that you highlight </a:t>
            </a:r>
            <a:r>
              <a:rPr lang="en-US" dirty="0">
                <a:highlight>
                  <a:srgbClr val="FFFF00"/>
                </a:highlight>
              </a:rPr>
              <a:t>no more than one sentence per paragraph.</a:t>
            </a:r>
          </a:p>
          <a:p>
            <a:pPr marL="0" indent="0">
              <a:buNone/>
            </a:pPr>
            <a:endParaRPr lang="en-US" dirty="0"/>
          </a:p>
        </p:txBody>
      </p:sp>
      <p:pic>
        <p:nvPicPr>
          <p:cNvPr id="4" name="Content Placeholder 3">
            <a:extLst>
              <a:ext uri="{FF2B5EF4-FFF2-40B4-BE49-F238E27FC236}">
                <a16:creationId xmlns:a16="http://schemas.microsoft.com/office/drawing/2014/main" id="{7D4E7541-A7DC-414F-B114-65F0F299D6C5}"/>
              </a:ext>
            </a:extLst>
          </p:cNvPr>
          <p:cNvPicPr>
            <a:picLocks noChangeAspect="1"/>
          </p:cNvPicPr>
          <p:nvPr/>
        </p:nvPicPr>
        <p:blipFill rotWithShape="1">
          <a:blip r:embed="rId2"/>
          <a:srcRect t="8139" r="3" b="14952"/>
          <a:stretch/>
        </p:blipFill>
        <p:spPr>
          <a:xfrm>
            <a:off x="4648201" y="640081"/>
            <a:ext cx="6909801" cy="5314406"/>
          </a:xfrm>
          <a:prstGeom prst="rect">
            <a:avLst/>
          </a:prstGeom>
        </p:spPr>
      </p:pic>
      <p:sp>
        <p:nvSpPr>
          <p:cNvPr id="24" name="Rectangle 23">
            <a:extLst>
              <a:ext uri="{FF2B5EF4-FFF2-40B4-BE49-F238E27FC236}">
                <a16:creationId xmlns:a16="http://schemas.microsoft.com/office/drawing/2014/main" id="{8B53612E-ADB2-4457-9688-89506397AF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1479221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B0358-8EB8-4FF5-833E-5B1D1B5343A8}"/>
              </a:ext>
            </a:extLst>
          </p:cNvPr>
          <p:cNvSpPr>
            <a:spLocks noGrp="1"/>
          </p:cNvSpPr>
          <p:nvPr>
            <p:ph type="title"/>
          </p:nvPr>
        </p:nvSpPr>
        <p:spPr/>
        <p:txBody>
          <a:bodyPr/>
          <a:lstStyle/>
          <a:p>
            <a:r>
              <a:rPr lang="en-GB" dirty="0"/>
              <a:t>Effective use of Flash Cards</a:t>
            </a:r>
          </a:p>
        </p:txBody>
      </p:sp>
      <p:sp>
        <p:nvSpPr>
          <p:cNvPr id="3" name="Content Placeholder 2">
            <a:extLst>
              <a:ext uri="{FF2B5EF4-FFF2-40B4-BE49-F238E27FC236}">
                <a16:creationId xmlns:a16="http://schemas.microsoft.com/office/drawing/2014/main" id="{99251C27-77EE-41B1-95C1-22522CE00E5A}"/>
              </a:ext>
            </a:extLst>
          </p:cNvPr>
          <p:cNvSpPr>
            <a:spLocks noGrp="1"/>
          </p:cNvSpPr>
          <p:nvPr>
            <p:ph idx="1"/>
          </p:nvPr>
        </p:nvSpPr>
        <p:spPr/>
        <p:txBody>
          <a:bodyPr/>
          <a:lstStyle/>
          <a:p>
            <a:r>
              <a:rPr lang="en-GB" dirty="0"/>
              <a:t>Highlight your notes to help create flash cards.  A flash card should have a question on the front and the answer on the other side.  </a:t>
            </a:r>
          </a:p>
          <a:p>
            <a:r>
              <a:rPr lang="en-GB" dirty="0"/>
              <a:t>They can be used to memorise dates, vocab, formulas etc.</a:t>
            </a:r>
          </a:p>
          <a:p>
            <a:r>
              <a:rPr lang="en-GB" dirty="0"/>
              <a:t>When you have created your flash cards use them to ensure the key knowledge is embedded in your long term memory by using the Leitner System.</a:t>
            </a:r>
          </a:p>
          <a:p>
            <a:r>
              <a:rPr lang="en-GB" dirty="0">
                <a:hlinkClick r:id="rId2"/>
              </a:rPr>
              <a:t>Leitner System </a:t>
            </a:r>
            <a:endParaRPr lang="en-GB" dirty="0"/>
          </a:p>
        </p:txBody>
      </p:sp>
    </p:spTree>
    <p:extLst>
      <p:ext uri="{BB962C8B-B14F-4D97-AF65-F5344CB8AC3E}">
        <p14:creationId xmlns:p14="http://schemas.microsoft.com/office/powerpoint/2010/main" val="2587019928"/>
      </p:ext>
    </p:extLst>
  </p:cSld>
  <p:clrMapOvr>
    <a:masterClrMapping/>
  </p:clrMapOvr>
</p:sld>
</file>

<file path=ppt/theme/theme1.xml><?xml version="1.0" encoding="utf-8"?>
<a:theme xmlns:a="http://schemas.openxmlformats.org/drawingml/2006/main" name="1_RetrospectVTI">
  <a:themeElements>
    <a:clrScheme name="Custom 34">
      <a:dk1>
        <a:sysClr val="windowText" lastClr="000000"/>
      </a:dk1>
      <a:lt1>
        <a:sysClr val="window" lastClr="FFFFFF"/>
      </a:lt1>
      <a:dk2>
        <a:srgbClr val="39302A"/>
      </a:dk2>
      <a:lt2>
        <a:srgbClr val="E5DEDB"/>
      </a:lt2>
      <a:accent1>
        <a:srgbClr val="EC7016"/>
      </a:accent1>
      <a:accent2>
        <a:srgbClr val="F8931D"/>
      </a:accent2>
      <a:accent3>
        <a:srgbClr val="CE8D3E"/>
      </a:accent3>
      <a:accent4>
        <a:srgbClr val="E64823"/>
      </a:accent4>
      <a:accent5>
        <a:srgbClr val="FFCA08"/>
      </a:accent5>
      <a:accent6>
        <a:srgbClr val="9C6A6A"/>
      </a:accent6>
      <a:hlink>
        <a:srgbClr val="2998E3"/>
      </a:hlink>
      <a:folHlink>
        <a:srgbClr val="7F723D"/>
      </a:folHlink>
    </a:clrScheme>
    <a:fontScheme name="Retrospect">
      <a:majorFont>
        <a:latin typeface="Bookman Old Style"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Override1.xml><?xml version="1.0" encoding="utf-8"?>
<a:themeOverride xmlns:a="http://schemas.openxmlformats.org/drawingml/2006/main">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03EEFF0-FB57-4CB4-8BFC-DF397689E2ED}">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93932EF5-314F-409E-8020-FEE5FA0795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A3F7EDC-E5B4-4BBC-9D2A-CBE6D46C37A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1528</TotalTime>
  <Words>552</Words>
  <Application>Microsoft Office PowerPoint</Application>
  <PresentationFormat>Widescreen</PresentationFormat>
  <Paragraphs>30</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Bookman Old Style</vt:lpstr>
      <vt:lpstr>Calibri</vt:lpstr>
      <vt:lpstr>Franklin Gothic Book</vt:lpstr>
      <vt:lpstr>1_RetrospectVTI</vt:lpstr>
      <vt:lpstr>How do I  make effective revision notes?</vt:lpstr>
      <vt:lpstr>Note Taking - The Evidence</vt:lpstr>
      <vt:lpstr>Note taking can have an impact if they are completed effectively:</vt:lpstr>
      <vt:lpstr>PowerPoint Presentation</vt:lpstr>
      <vt:lpstr>Typed or written?</vt:lpstr>
      <vt:lpstr>The curse of the highlighter</vt:lpstr>
      <vt:lpstr>Effective use of Flash Cards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to make effective notes</dc:title>
  <dc:creator>K Martindale</dc:creator>
  <cp:lastModifiedBy>J Benson</cp:lastModifiedBy>
  <cp:revision>3</cp:revision>
  <dcterms:created xsi:type="dcterms:W3CDTF">2021-03-17T10:57:52Z</dcterms:created>
  <dcterms:modified xsi:type="dcterms:W3CDTF">2022-03-22T10:38:54Z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71dda7c5-96ca-48e3-9e3a-5c391aea2853_Enabled">
    <vt:lpwstr>True</vt:lpwstr>
  </property>
  <property fmtid="{D5CDD505-2E9C-101B-9397-08002B2CF9AE}" pid="3" name="MSIP_Label_71dda7c5-96ca-48e3-9e3a-5c391aea2853_SiteId">
    <vt:lpwstr>a091745a-b7d8-4d7a-b2a6-1359053d4510</vt:lpwstr>
  </property>
  <property fmtid="{D5CDD505-2E9C-101B-9397-08002B2CF9AE}" pid="4" name="MSIP_Label_71dda7c5-96ca-48e3-9e3a-5c391aea2853_Ref">
    <vt:lpwstr>https://api.informationprotection.azure.com/api/a091745a-b7d8-4d7a-b2a6-1359053d4510</vt:lpwstr>
  </property>
  <property fmtid="{D5CDD505-2E9C-101B-9397-08002B2CF9AE}" pid="5" name="MSIP_Label_71dda7c5-96ca-48e3-9e3a-5c391aea2853_SetBy">
    <vt:lpwstr>kmartindale@kingswoodsecondaryacademy.org</vt:lpwstr>
  </property>
  <property fmtid="{D5CDD505-2E9C-101B-9397-08002B2CF9AE}" pid="6" name="MSIP_Label_71dda7c5-96ca-48e3-9e3a-5c391aea2853_SetDate">
    <vt:lpwstr>2021-03-17T11:04:53.3051521+00:00</vt:lpwstr>
  </property>
  <property fmtid="{D5CDD505-2E9C-101B-9397-08002B2CF9AE}" pid="7" name="MSIP_Label_71dda7c5-96ca-48e3-9e3a-5c391aea2853_Name">
    <vt:lpwstr>General</vt:lpwstr>
  </property>
  <property fmtid="{D5CDD505-2E9C-101B-9397-08002B2CF9AE}" pid="8" name="MSIP_Label_71dda7c5-96ca-48e3-9e3a-5c391aea2853_Application">
    <vt:lpwstr>Microsoft Azure Information Protection</vt:lpwstr>
  </property>
  <property fmtid="{D5CDD505-2E9C-101B-9397-08002B2CF9AE}" pid="9" name="MSIP_Label_71dda7c5-96ca-48e3-9e3a-5c391aea2853_Extended_MSFT_Method">
    <vt:lpwstr>Automatic</vt:lpwstr>
  </property>
  <property fmtid="{D5CDD505-2E9C-101B-9397-08002B2CF9AE}" pid="10" name="Sensitivity">
    <vt:lpwstr>General</vt:lpwstr>
  </property>
</Properties>
</file>