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57" r:id="rId5"/>
    <p:sldId id="258" r:id="rId6"/>
    <p:sldId id="260" r:id="rId7"/>
    <p:sldId id="261" r:id="rId8"/>
    <p:sldId id="259" r:id="rId9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C020"/>
    <a:srgbClr val="454D55"/>
    <a:srgbClr val="E8611D"/>
    <a:srgbClr val="81BF3B"/>
    <a:srgbClr val="F39D21"/>
    <a:srgbClr val="BAC82F"/>
    <a:srgbClr val="6F0066"/>
    <a:srgbClr val="403474"/>
    <a:srgbClr val="571B6D"/>
    <a:srgbClr val="0C6D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94E48D-B645-46EB-80D1-EEF12715246D}" v="1" dt="2026-07-06T09:04:29.418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35" autoAdjust="0"/>
  </p:normalViewPr>
  <p:slideViewPr>
    <p:cSldViewPr snapToGrid="0" showGuides="1">
      <p:cViewPr varScale="1">
        <p:scale>
          <a:sx n="82" d="100"/>
          <a:sy n="82" d="100"/>
        </p:scale>
        <p:origin x="67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7223B-3EA1-4C33-B934-FE8908DA0F68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71C06-22B2-4805-8A74-E63609FE6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AEBD5-8370-46D7-B855-682A6B1AF981}" type="datetimeFigureOut">
              <a:rPr lang="en-US" noProof="0" smtClean="0"/>
              <a:t>7/6/2026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14970C-3301-4DD8-87C8-448E3F893981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142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40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41" y="2079876"/>
            <a:ext cx="3052087" cy="1475598"/>
          </a:xfr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US" noProof="0"/>
              <a:t>CLICK TO EDIT</a:t>
            </a:r>
            <a:br>
              <a:rPr lang="en-US" noProof="0"/>
            </a:br>
            <a:r>
              <a:rPr lang="en-US" noProof="0"/>
              <a:t>MASTER TITLE</a:t>
            </a:r>
            <a:br>
              <a:rPr lang="en-US" noProof="0"/>
            </a:br>
            <a:r>
              <a:rPr lang="en-US" noProof="0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6" y="3587773"/>
            <a:ext cx="1726129" cy="29159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6" y="3927199"/>
            <a:ext cx="1726129" cy="378571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8" y="436306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7" y="618760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4" y="202587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2" y="220832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4" y="437795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3" y="618760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6" y="202587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4" y="220832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3" y="407339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72" y="425584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3" y="2505648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92" y="2688102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81" y="407339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80" y="425584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201" y="2505648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200" y="2688102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60" y="4567759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8" y="4750213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6" y="6121335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6" y="6303789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52" y="4567759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50" y="4750213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8" y="6121335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8" y="6303789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/>
          <a:lstStyle/>
          <a:p>
            <a:fld id="{3C0CF00A-9858-44C5-A274-708397ADDD47}" type="datetime1">
              <a:rPr lang="en-US" noProof="0" smtClean="0"/>
              <a:t>7/6/2026</a:t>
            </a:fld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1428B-5ACF-4E79-A091-05E2328DA75D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fld id="{25234FFC-0DB4-433F-B372-975212D9B002}" type="datetime1">
              <a:rPr lang="en-US" noProof="0" smtClean="0"/>
              <a:t>7/6/2026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73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5" y="392473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fld id="{93C1428B-5ACF-4E79-A091-05E2328DA75D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sldNum="0"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jp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19.jpeg"/><Relationship Id="rId12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14.png"/><Relationship Id="rId5" Type="http://schemas.openxmlformats.org/officeDocument/2006/relationships/image" Target="../media/image17.png"/><Relationship Id="rId10" Type="http://schemas.openxmlformats.org/officeDocument/2006/relationships/image" Target="../media/image22.jpg"/><Relationship Id="rId4" Type="http://schemas.openxmlformats.org/officeDocument/2006/relationships/image" Target="../media/image16.jpeg"/><Relationship Id="rId9" Type="http://schemas.openxmlformats.org/officeDocument/2006/relationships/image" Target="../media/image2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1.png"/><Relationship Id="rId7" Type="http://schemas.openxmlformats.org/officeDocument/2006/relationships/image" Target="../media/image28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9.jpeg"/><Relationship Id="rId7" Type="http://schemas.openxmlformats.org/officeDocument/2006/relationships/image" Target="../media/image1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10" Type="http://schemas.openxmlformats.org/officeDocument/2006/relationships/image" Target="../media/image45.jpeg"/><Relationship Id="rId4" Type="http://schemas.openxmlformats.org/officeDocument/2006/relationships/image" Target="../media/image40.jpeg"/><Relationship Id="rId9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6CB4C-B5E1-4756-815D-BC6EC8E78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528" y="155706"/>
            <a:ext cx="3052087" cy="681884"/>
          </a:xfrm>
        </p:spPr>
        <p:txBody>
          <a:bodyPr>
            <a:normAutofit/>
          </a:bodyPr>
          <a:lstStyle/>
          <a:p>
            <a:r>
              <a:rPr lang="en-US" sz="1800" dirty="0"/>
              <a:t>KEY STAGE 3</a:t>
            </a:r>
            <a:br>
              <a:rPr lang="en-US" sz="1800" dirty="0"/>
            </a:br>
            <a:r>
              <a:rPr lang="en-US" sz="1800" dirty="0"/>
              <a:t>ENGLISH CURRICULUM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AB47DC31-EE68-48D8-9468-C2B842A23804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/>
          <a:lstStyle/>
          <a:p>
            <a:r>
              <a:rPr lang="en-US" dirty="0"/>
              <a:t>YEAR 7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954842DC-5569-4421-BEE9-EC5D80DF6E5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726531" y="209102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AUTUMN TERM 1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390D17E-2D62-4E5F-B6C7-00133606296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3716419" y="441213"/>
            <a:ext cx="1726129" cy="289973"/>
          </a:xfrm>
        </p:spPr>
        <p:txBody>
          <a:bodyPr>
            <a:normAutofit/>
          </a:bodyPr>
          <a:lstStyle/>
          <a:p>
            <a:r>
              <a:rPr lang="en-US" dirty="0"/>
              <a:t> ‘’Treasure Island”</a:t>
            </a:r>
          </a:p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E894C19-9FAB-43B1-85B9-CB0B890E7C0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Q2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6368F96B-C4DE-44C0-B817-D7856E67522E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601018" y="209102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AUTUMN TERM 2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04B1980E-9DD3-42DE-8F61-F99D5543C47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5601018" y="448969"/>
            <a:ext cx="1726129" cy="176047"/>
          </a:xfrm>
        </p:spPr>
        <p:txBody>
          <a:bodyPr/>
          <a:lstStyle/>
          <a:p>
            <a:r>
              <a:rPr lang="en-US" dirty="0"/>
              <a:t>Myths and Legends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B193253-F94A-4164-AE5D-6B3931AE17C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475503" y="18819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SPRING TERM 1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574B2B85-AD22-4077-83F1-E8A029BDD2A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485615" y="411423"/>
            <a:ext cx="3195641" cy="175980"/>
          </a:xfrm>
        </p:spPr>
        <p:txBody>
          <a:bodyPr/>
          <a:lstStyle/>
          <a:p>
            <a:r>
              <a:rPr lang="en-US" dirty="0"/>
              <a:t>Shakespeare ‘The Tempest’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84F2613F-DCC0-4A1F-9B48-C279DDE0C201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9201632" y="173643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SPRING TERM 2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5D376EC-609C-46F1-A4A6-22B3BCBA9777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9385955" y="2471350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SUMMER TERM 1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1F3490A6-CE9A-4C91-9932-EEF33F6A61DE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9337614" y="2650349"/>
            <a:ext cx="1726129" cy="176047"/>
          </a:xfrm>
        </p:spPr>
        <p:txBody>
          <a:bodyPr>
            <a:normAutofit/>
          </a:bodyPr>
          <a:lstStyle/>
          <a:p>
            <a:r>
              <a:rPr lang="en-US" dirty="0"/>
              <a:t>Detective Fiction‘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BB5D9C5D-1FCA-4D88-ADCB-481D203B8465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6281139" y="2375502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SUMMER TERM 2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AEBAB8-BDEB-4E4A-B443-829D3C340CA6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1280587" y="3323911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AUTUMN TERM 2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856138" y="3563607"/>
            <a:ext cx="1726129" cy="289211"/>
          </a:xfrm>
        </p:spPr>
        <p:txBody>
          <a:bodyPr>
            <a:normAutofit/>
          </a:bodyPr>
          <a:lstStyle/>
          <a:p>
            <a:r>
              <a:rPr lang="en-US" sz="900" dirty="0"/>
              <a:t>Allegory and Rhetoric: ‘Animal Farm’ by George Orwell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1435C51-CB8E-41E5-8C00-34ADCC273A3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3180103" y="2467161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AUTUMN TERM 1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946F0E31-A00A-4287-813C-109216A59865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180103" y="2686684"/>
            <a:ext cx="1726129" cy="176047"/>
          </a:xfrm>
        </p:spPr>
        <p:txBody>
          <a:bodyPr>
            <a:noAutofit/>
          </a:bodyPr>
          <a:lstStyle/>
          <a:p>
            <a:r>
              <a:rPr lang="en-US" sz="900" dirty="0"/>
              <a:t>The Art of Rhetoric</a:t>
            </a:r>
          </a:p>
        </p:txBody>
      </p:sp>
      <p:sp>
        <p:nvSpPr>
          <p:cNvPr id="95" name="Text Placeholder 94">
            <a:extLst>
              <a:ext uri="{FF2B5EF4-FFF2-40B4-BE49-F238E27FC236}">
                <a16:creationId xmlns:a16="http://schemas.microsoft.com/office/drawing/2014/main" id="{7C0ECD94-A4CB-4FB7-A7F7-AA32C0ED85D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549533" y="2851175"/>
            <a:ext cx="1044000" cy="1044000"/>
          </a:xfrm>
        </p:spPr>
        <p:txBody>
          <a:bodyPr/>
          <a:lstStyle/>
          <a:p>
            <a:r>
              <a:rPr lang="en-US" dirty="0"/>
              <a:t>YEAR 8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DF4A9D67-1B01-4CF8-AC0D-C7E518691F63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3132011" y="6068423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SPRING TERM 1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D7DFA977-B8C8-428F-BA2B-EFF078C726CF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3068043" y="6272701"/>
            <a:ext cx="1726129" cy="27257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‘Shakespeare, ‘A Midsummer Night’s Dream’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D183E534-6B6A-4814-BF59-57A6E38C5B02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4952803" y="6072447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SPRING TERM 2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075CE6EC-954F-4DE1-BFD8-21E7D92FDE1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4913527" y="6303786"/>
            <a:ext cx="1726129" cy="241492"/>
          </a:xfrm>
        </p:spPr>
        <p:txBody>
          <a:bodyPr>
            <a:normAutofit/>
          </a:bodyPr>
          <a:lstStyle/>
          <a:p>
            <a:r>
              <a:rPr lang="en-US" dirty="0"/>
              <a:t>Bram Stoker ‘Dracula’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96FA5D30-6CB0-4EEA-AB74-670C4C1A6E0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6718208" y="607656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SUMMER TERM 1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2439FE52-3A9A-43A5-9827-31AEC68BEE7A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6718208" y="6304768"/>
            <a:ext cx="1726129" cy="176047"/>
          </a:xfrm>
        </p:spPr>
        <p:txBody>
          <a:bodyPr/>
          <a:lstStyle/>
          <a:p>
            <a:r>
              <a:rPr lang="en-US" dirty="0"/>
              <a:t>Dystopian Fiction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22CF05B5-E92D-4FD2-A21C-956D8E8321A7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8522890" y="610885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SUMMER TERM 2</a:t>
            </a: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80356F4D-EF6F-4CA4-9F12-1144AB06B635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/>
        <p:txBody>
          <a:bodyPr/>
          <a:lstStyle/>
          <a:p>
            <a:r>
              <a:rPr lang="en-US" dirty="0"/>
              <a:t>YEAR 9</a:t>
            </a:r>
          </a:p>
        </p:txBody>
      </p:sp>
      <p:pic>
        <p:nvPicPr>
          <p:cNvPr id="49" name="Picture 9" descr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23" y="-17882"/>
            <a:ext cx="985363" cy="1029059"/>
          </a:xfrm>
          <a:prstGeom prst="rect">
            <a:avLst/>
          </a:prstGeom>
          <a:ln w="12700">
            <a:miter lim="400000"/>
          </a:ln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9645" y="787415"/>
            <a:ext cx="1328387" cy="12381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8987" y="623593"/>
            <a:ext cx="2682472" cy="150889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4558" y="797353"/>
            <a:ext cx="1717989" cy="13462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2984" y="2843810"/>
            <a:ext cx="1551152" cy="131462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6" name="Picture 65"/>
          <p:cNvPicPr>
            <a:picLocks noChangeAspect="1"/>
          </p:cNvPicPr>
          <p:nvPr/>
        </p:nvPicPr>
        <p:blipFill rotWithShape="1">
          <a:blip r:embed="rId8"/>
          <a:srcRect l="10819" t="10415" r="8817" b="11538"/>
          <a:stretch/>
        </p:blipFill>
        <p:spPr>
          <a:xfrm>
            <a:off x="2348256" y="3541801"/>
            <a:ext cx="1206976" cy="12895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95174" y="4724129"/>
            <a:ext cx="1346029" cy="12950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1" name="Picture 70"/>
          <p:cNvPicPr>
            <a:picLocks noChangeAspect="1"/>
          </p:cNvPicPr>
          <p:nvPr/>
        </p:nvPicPr>
        <p:blipFill rotWithShape="1">
          <a:blip r:embed="rId10"/>
          <a:srcRect l="1" t="19771" r="652"/>
          <a:stretch/>
        </p:blipFill>
        <p:spPr>
          <a:xfrm flipH="1">
            <a:off x="6914181" y="4801352"/>
            <a:ext cx="1334181" cy="11406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6" name="TextBox 75"/>
          <p:cNvSpPr txBox="1"/>
          <p:nvPr/>
        </p:nvSpPr>
        <p:spPr>
          <a:xfrm>
            <a:off x="24107" y="4098944"/>
            <a:ext cx="2014152" cy="2769989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</a:rPr>
              <a:t>Whilst studying these texts you will: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Think about how authors create meanings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Think about how texts relate to the world around you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Talk about the ideas and viewpoints in the texts you read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Write creatively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Write presenting your own perspective</a:t>
            </a:r>
          </a:p>
          <a:p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77" name="Notched Right Arrow 76"/>
          <p:cNvSpPr/>
          <p:nvPr/>
        </p:nvSpPr>
        <p:spPr>
          <a:xfrm>
            <a:off x="11634388" y="5461078"/>
            <a:ext cx="420131" cy="45719"/>
          </a:xfrm>
          <a:prstGeom prst="notchedRightArrow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Oxford Playscripts: Oliver Twist: Oxford University Press">
            <a:extLst>
              <a:ext uri="{FF2B5EF4-FFF2-40B4-BE49-F238E27FC236}">
                <a16:creationId xmlns:a16="http://schemas.microsoft.com/office/drawing/2014/main" id="{531AAD20-4D9B-45D5-B921-03D62F5A7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3303" y="835736"/>
            <a:ext cx="1895475" cy="10998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F85B9FD-975F-426A-B770-E11D977D4F2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21164" y="4496585"/>
            <a:ext cx="1436753" cy="14696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5623D8A-F2C4-9D49-EEC5-4CFB255CCB64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10331500" y="473837"/>
            <a:ext cx="1726129" cy="176047"/>
          </a:xfrm>
        </p:spPr>
        <p:txBody>
          <a:bodyPr/>
          <a:lstStyle/>
          <a:p>
            <a:r>
              <a:rPr lang="en-GB" dirty="0"/>
              <a:t>The Play of‘ ‘Oliver Twist’ </a:t>
            </a:r>
          </a:p>
        </p:txBody>
      </p:sp>
      <p:pic>
        <p:nvPicPr>
          <p:cNvPr id="10" name="Picture 2" descr="What is Rhetoric? - Department of Writing and Rhetoric">
            <a:extLst>
              <a:ext uri="{FF2B5EF4-FFF2-40B4-BE49-F238E27FC236}">
                <a16:creationId xmlns:a16="http://schemas.microsoft.com/office/drawing/2014/main" id="{D67A789C-F1C2-25DA-07E0-B56F2E6FF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408" y="2968579"/>
            <a:ext cx="1599679" cy="15144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x Kowalski Didn't Mean It">
            <a:extLst>
              <a:ext uri="{FF2B5EF4-FFF2-40B4-BE49-F238E27FC236}">
                <a16:creationId xmlns:a16="http://schemas.microsoft.com/office/drawing/2014/main" id="{4E530FD2-905A-C251-9ACA-18E579219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105" y="2863828"/>
            <a:ext cx="1779659" cy="14290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0259757-38B3-ECA1-D474-AC07F76A5AEA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8417206" y="6319191"/>
            <a:ext cx="1937493" cy="24149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Family Relationships: Poetry and 19</a:t>
            </a:r>
            <a:r>
              <a:rPr lang="en-GB" baseline="30000" dirty="0"/>
              <a:t>th</a:t>
            </a:r>
            <a:r>
              <a:rPr lang="en-GB" dirty="0"/>
              <a:t> Century Fiction</a:t>
            </a:r>
          </a:p>
        </p:txBody>
      </p:sp>
      <p:sp>
        <p:nvSpPr>
          <p:cNvPr id="12" name="Text Placeholder 43">
            <a:extLst>
              <a:ext uri="{FF2B5EF4-FFF2-40B4-BE49-F238E27FC236}">
                <a16:creationId xmlns:a16="http://schemas.microsoft.com/office/drawing/2014/main" id="{00E93532-CE49-4B9B-B7CE-189B4CACB360}"/>
              </a:ext>
            </a:extLst>
          </p:cNvPr>
          <p:cNvSpPr txBox="1">
            <a:spLocks/>
          </p:cNvSpPr>
          <p:nvPr/>
        </p:nvSpPr>
        <p:spPr>
          <a:xfrm>
            <a:off x="6273581" y="2663970"/>
            <a:ext cx="1779659" cy="241492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‘Max Kowalski Didn't  Mean It’ by Susie Day</a:t>
            </a:r>
          </a:p>
        </p:txBody>
      </p:sp>
      <p:pic>
        <p:nvPicPr>
          <p:cNvPr id="18" name="Picture 17" descr="Heart and house paper cutout on a white wood background">
            <a:extLst>
              <a:ext uri="{FF2B5EF4-FFF2-40B4-BE49-F238E27FC236}">
                <a16:creationId xmlns:a16="http://schemas.microsoft.com/office/drawing/2014/main" id="{E5A99834-8820-D3D5-2A0F-EF3E23E5381E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r="36652"/>
          <a:stretch/>
        </p:blipFill>
        <p:spPr>
          <a:xfrm>
            <a:off x="8606703" y="4745635"/>
            <a:ext cx="1328387" cy="11963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A9F47F-DEAB-7E4B-4488-5799CAD6797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1827" y="1750365"/>
            <a:ext cx="1855760" cy="1140519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 Placeholder 28">
            <a:extLst>
              <a:ext uri="{FF2B5EF4-FFF2-40B4-BE49-F238E27FC236}">
                <a16:creationId xmlns:a16="http://schemas.microsoft.com/office/drawing/2014/main" id="{B767155B-B624-6035-ED77-7289374172F5}"/>
              </a:ext>
            </a:extLst>
          </p:cNvPr>
          <p:cNvSpPr txBox="1">
            <a:spLocks/>
          </p:cNvSpPr>
          <p:nvPr/>
        </p:nvSpPr>
        <p:spPr>
          <a:xfrm>
            <a:off x="87840" y="2996572"/>
            <a:ext cx="1726129" cy="204276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6F0066"/>
                </a:solidFill>
                <a:latin typeface="+mj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B050"/>
                </a:solidFill>
              </a:rPr>
              <a:t>SPOKEN LANGUAGE</a:t>
            </a:r>
          </a:p>
        </p:txBody>
      </p:sp>
    </p:spTree>
    <p:extLst>
      <p:ext uri="{BB962C8B-B14F-4D97-AF65-F5344CB8AC3E}">
        <p14:creationId xmlns:p14="http://schemas.microsoft.com/office/powerpoint/2010/main" val="25771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90"/>
    </mc:Choice>
    <mc:Fallback xmlns="">
      <p:transition spd="slow" advTm="369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55F22-E164-45E4-808C-636BB4303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5868" y="182551"/>
            <a:ext cx="2237891" cy="560479"/>
          </a:xfrm>
        </p:spPr>
        <p:txBody>
          <a:bodyPr>
            <a:normAutofit/>
          </a:bodyPr>
          <a:lstStyle/>
          <a:p>
            <a:r>
              <a:rPr lang="en-GB" sz="2000" dirty="0"/>
              <a:t>YEAR 9 </a:t>
            </a:r>
            <a:br>
              <a:rPr lang="en-GB" sz="2000" dirty="0"/>
            </a:br>
            <a:r>
              <a:rPr lang="en-GB" sz="2000" dirty="0"/>
              <a:t>English Curriculum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7B780-2695-45BC-A66A-AC049B0EB95C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>
            <a:normAutofit/>
          </a:bodyPr>
          <a:lstStyle/>
          <a:p>
            <a:r>
              <a:rPr lang="en-GB" dirty="0"/>
              <a:t>Terms 1 &amp; 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403D35-2133-4C24-A507-41C99FB1932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Genre Study: Gothic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260854B-C030-4308-A5B7-90C5345A121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31220" y="852047"/>
            <a:ext cx="1044000" cy="1044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9390174-FC65-492D-AC30-B90B52B4C8B5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5943600" y="336917"/>
            <a:ext cx="1937043" cy="422811"/>
          </a:xfrm>
        </p:spPr>
        <p:txBody>
          <a:bodyPr>
            <a:normAutofit/>
          </a:bodyPr>
          <a:lstStyle/>
          <a:p>
            <a:r>
              <a:rPr lang="en-GB" dirty="0"/>
              <a:t>Susan Hill ‘The Woman in Black’</a:t>
            </a: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6F5DA60F-82C4-43C9-A639-B77298F6FA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375" t="7934" r="8575"/>
          <a:stretch/>
        </p:blipFill>
        <p:spPr>
          <a:xfrm>
            <a:off x="8382719" y="932075"/>
            <a:ext cx="1108755" cy="11598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C578D94-60C1-4427-A95D-798C23AEED32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486405" y="508401"/>
            <a:ext cx="2246981" cy="621861"/>
          </a:xfrm>
        </p:spPr>
        <p:txBody>
          <a:bodyPr>
            <a:normAutofit/>
          </a:bodyPr>
          <a:lstStyle/>
          <a:p>
            <a:r>
              <a:rPr lang="en-GB" dirty="0"/>
              <a:t>Modern Poetry: Disturbed Voices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487B2CA-FDA7-4972-9B09-A23B2E34B4D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>
            <a:normAutofit/>
          </a:bodyPr>
          <a:lstStyle/>
          <a:p>
            <a:r>
              <a:rPr lang="en-GB" dirty="0"/>
              <a:t>Terms 3 &amp; 4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DC41C8E3-E372-41FE-8581-57D2D32F3C8C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7622914" y="2495751"/>
            <a:ext cx="2736083" cy="357177"/>
          </a:xfrm>
        </p:spPr>
        <p:txBody>
          <a:bodyPr>
            <a:normAutofit/>
          </a:bodyPr>
          <a:lstStyle/>
          <a:p>
            <a:r>
              <a:rPr lang="en-GB" dirty="0"/>
              <a:t>Shakespeare: Romeo and Juliet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C2EEE72-8EF1-402F-9D7C-18741A2A5807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4069863" y="2392659"/>
            <a:ext cx="3415688" cy="336723"/>
          </a:xfrm>
        </p:spPr>
        <p:txBody>
          <a:bodyPr>
            <a:normAutofit fontScale="92500"/>
          </a:bodyPr>
          <a:lstStyle/>
          <a:p>
            <a:r>
              <a:rPr lang="en-GB" dirty="0"/>
              <a:t>Viewpoints &amp; Perspectives: Hidden Voices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461EA27-DA0E-40C7-91B6-D9B054972AC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025863" y="2885955"/>
            <a:ext cx="1044000" cy="1044000"/>
          </a:xfrm>
        </p:spPr>
        <p:txBody>
          <a:bodyPr/>
          <a:lstStyle/>
          <a:p>
            <a:r>
              <a:rPr lang="en-GB" dirty="0"/>
              <a:t>Terms 5 &amp; 6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C06E53F5-CD12-477C-8C25-1741959A9A2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33CB10D-2843-4B93-9C76-DA09A2500E2E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3829879" y="4465344"/>
            <a:ext cx="1971908" cy="442920"/>
          </a:xfrm>
        </p:spPr>
        <p:txBody>
          <a:bodyPr>
            <a:normAutofit/>
          </a:bodyPr>
          <a:lstStyle/>
          <a:p>
            <a:r>
              <a:rPr lang="en-GB" dirty="0"/>
              <a:t>Jewell Parker Rhodes ‘Ghost Boys’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445B8068-3CD4-4CAB-B8A5-7FA70DB976F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029DD11E-60AB-4B31-9778-E3677076313E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5423466" y="6121337"/>
            <a:ext cx="1726131" cy="432807"/>
          </a:xfrm>
        </p:spPr>
        <p:txBody>
          <a:bodyPr>
            <a:normAutofit/>
          </a:bodyPr>
          <a:lstStyle/>
          <a:p>
            <a:r>
              <a:rPr lang="en-GB" dirty="0"/>
              <a:t>John Steinbeck ‘Of Mice and Men’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28B2185E-F475-4384-81EF-2BA5F6CEA9B0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877CBD1-F1EA-4998-97D2-92E0D9AD0EA7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6759852" y="4567759"/>
            <a:ext cx="1687623" cy="37575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Prejudice and Discrimination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F39EDFD9-56C9-4872-8C7D-788314A4472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19776B89-ED7E-4F93-80ED-EF4C45E39D00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8127888" y="6234161"/>
            <a:ext cx="2165544" cy="275363"/>
          </a:xfrm>
        </p:spPr>
        <p:txBody>
          <a:bodyPr>
            <a:normAutofit fontScale="92500"/>
          </a:bodyPr>
          <a:lstStyle/>
          <a:p>
            <a:r>
              <a:rPr lang="en-GB" dirty="0"/>
              <a:t>Poetry of the Natural World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61ABCF8-669C-41D3-ABA2-E2D6FE07506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1091754" y="4940589"/>
            <a:ext cx="1044000" cy="1044000"/>
          </a:xfrm>
        </p:spPr>
        <p:txBody>
          <a:bodyPr/>
          <a:lstStyle/>
          <a:p>
            <a:r>
              <a:rPr lang="en-GB" dirty="0"/>
              <a:t>Year 10 </a:t>
            </a:r>
          </a:p>
        </p:txBody>
      </p:sp>
      <p:pic>
        <p:nvPicPr>
          <p:cNvPr id="49" name="Picture 9" descr="Picture 9">
            <a:extLst>
              <a:ext uri="{FF2B5EF4-FFF2-40B4-BE49-F238E27FC236}">
                <a16:creationId xmlns:a16="http://schemas.microsoft.com/office/drawing/2014/main" id="{95137FAE-2212-4B29-9130-B20BE4849F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85" y="54658"/>
            <a:ext cx="985363" cy="1029059"/>
          </a:xfrm>
          <a:prstGeom prst="rect">
            <a:avLst/>
          </a:prstGeom>
          <a:ln w="12700">
            <a:miter lim="400000"/>
          </a:ln>
        </p:spPr>
      </p:pic>
      <p:pic>
        <p:nvPicPr>
          <p:cNvPr id="2052" name="Picture 4" descr="Gothic Tales in Year 7 | The Beacon School">
            <a:extLst>
              <a:ext uri="{FF2B5EF4-FFF2-40B4-BE49-F238E27FC236}">
                <a16:creationId xmlns:a16="http://schemas.microsoft.com/office/drawing/2014/main" id="{A2584DC5-4809-4BC7-9963-98503C301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461" y="852050"/>
            <a:ext cx="1173508" cy="12158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F798DE13-26C2-4D5D-A25C-A8E2ED5AE6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3575" y="2738692"/>
            <a:ext cx="1912673" cy="12408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 descr="Ghost Boys by Jewell Parker Rhodes">
            <a:extLst>
              <a:ext uri="{FF2B5EF4-FFF2-40B4-BE49-F238E27FC236}">
                <a16:creationId xmlns:a16="http://schemas.microsoft.com/office/drawing/2014/main" id="{A8FD120E-54BE-4957-80CC-88F286A6F0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18" r="31426"/>
          <a:stretch/>
        </p:blipFill>
        <p:spPr bwMode="auto">
          <a:xfrm>
            <a:off x="4414968" y="4943519"/>
            <a:ext cx="1044000" cy="109768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f Mice and Men: Amazon.co.uk: John Steinbeck: 9780582461468: Books">
            <a:extLst>
              <a:ext uri="{FF2B5EF4-FFF2-40B4-BE49-F238E27FC236}">
                <a16:creationId xmlns:a16="http://schemas.microsoft.com/office/drawing/2014/main" id="{0256302A-02CE-40C1-8262-449637D15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138" y="4943519"/>
            <a:ext cx="1076029" cy="11481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56EFF3-29A0-44E1-AEA1-592DF7E50F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3307" y="4992803"/>
            <a:ext cx="1044001" cy="10440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D13BA029-BC0E-4047-8920-B06A9E9A5757}"/>
              </a:ext>
            </a:extLst>
          </p:cNvPr>
          <p:cNvSpPr/>
          <p:nvPr/>
        </p:nvSpPr>
        <p:spPr>
          <a:xfrm>
            <a:off x="10036501" y="5238941"/>
            <a:ext cx="978408" cy="484632"/>
          </a:xfrm>
          <a:prstGeom prst="rightArrow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0566F43-5DC1-4CEC-AAF8-8DB40D7C0060}"/>
              </a:ext>
            </a:extLst>
          </p:cNvPr>
          <p:cNvSpPr txBox="1"/>
          <p:nvPr/>
        </p:nvSpPr>
        <p:spPr>
          <a:xfrm>
            <a:off x="183915" y="3882663"/>
            <a:ext cx="2014152" cy="2769989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</a:rPr>
              <a:t>Whilst studying these texts you will: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Think about how authors create meanings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Think about how texts relate to the world around you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Talk about the ideas and viewpoints in the texts you read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Write creatively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7030A0"/>
                </a:solidFill>
              </a:rPr>
              <a:t>Write presenting your own perspective</a:t>
            </a:r>
          </a:p>
          <a:p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7" name="Picture 6" descr="Thunderstorm lightning with a dark cloudy sky">
            <a:extLst>
              <a:ext uri="{FF2B5EF4-FFF2-40B4-BE49-F238E27FC236}">
                <a16:creationId xmlns:a16="http://schemas.microsoft.com/office/drawing/2014/main" id="{0D33E289-8B7C-0792-FE0C-089F30916A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26573" y="4874513"/>
            <a:ext cx="1283323" cy="12134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9" descr="People and speech bubbles">
            <a:extLst>
              <a:ext uri="{FF2B5EF4-FFF2-40B4-BE49-F238E27FC236}">
                <a16:creationId xmlns:a16="http://schemas.microsoft.com/office/drawing/2014/main" id="{95A7B0B3-EB8C-6122-2970-55CE3398D1B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84443" y="2651635"/>
            <a:ext cx="1849627" cy="1553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B49E0F-B65F-5063-D25D-9E00E868537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1827" y="1750365"/>
            <a:ext cx="1855760" cy="1140519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 Placeholder 28">
            <a:extLst>
              <a:ext uri="{FF2B5EF4-FFF2-40B4-BE49-F238E27FC236}">
                <a16:creationId xmlns:a16="http://schemas.microsoft.com/office/drawing/2014/main" id="{98DBA1ED-AB9F-4877-599B-93E0BD160C1A}"/>
              </a:ext>
            </a:extLst>
          </p:cNvPr>
          <p:cNvSpPr txBox="1">
            <a:spLocks/>
          </p:cNvSpPr>
          <p:nvPr/>
        </p:nvSpPr>
        <p:spPr>
          <a:xfrm>
            <a:off x="87840" y="2996572"/>
            <a:ext cx="1726129" cy="204276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6F0066"/>
                </a:solidFill>
                <a:latin typeface="+mj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B050"/>
                </a:solidFill>
              </a:rPr>
              <a:t>SPOKEN LANGUAGE</a:t>
            </a:r>
          </a:p>
        </p:txBody>
      </p:sp>
      <p:sp>
        <p:nvSpPr>
          <p:cNvPr id="12" name="AutoShape 4" descr="Image result for the woman in black susan hill">
            <a:extLst>
              <a:ext uri="{FF2B5EF4-FFF2-40B4-BE49-F238E27FC236}">
                <a16:creationId xmlns:a16="http://schemas.microsoft.com/office/drawing/2014/main" id="{A3327010-FE76-30BC-9BD5-FED3856CC0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BC534F2-844B-9735-A009-78214954976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50366" y="839270"/>
            <a:ext cx="1195307" cy="12134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645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41"/>
    </mc:Choice>
    <mc:Fallback xmlns="">
      <p:transition spd="slow" advTm="6114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A9DF2-2C93-DCE0-72F0-A39A398A6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GCSE ENGLISH LANGUAGE &amp; LITERATURE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467F1A-55F2-FB2B-E21F-A5D30A53F0F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GB" dirty="0"/>
              <a:t>2 YEAR PLAN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98B0E86-D7F8-0F05-DC86-9565046D6E8D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>
            <a:normAutofit/>
          </a:bodyPr>
          <a:lstStyle/>
          <a:p>
            <a:r>
              <a:rPr lang="en-GB" dirty="0"/>
              <a:t>YEAR 10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935D6A0-E1E4-706B-AA4C-C1741613D52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‘’AN INSPECTOR CALLS’’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3F80715-45F6-B8E7-F657-668DAF8F429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4DF112F-1623-CDCC-5F8A-1DEF19E8ADD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377179" y="2125493"/>
            <a:ext cx="1726129" cy="204276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‘A CHRISTMAS CAROL’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D366990-B750-85F1-EFDD-7479010E5DE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8B028B7-6425-A708-897F-110BD0D8C325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‘MACBETH’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64FF5127-3912-CFDB-C7A7-0D69DEAA2DC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330205F-8D0E-B92A-B7F9-8CC32427AEE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325551" y="1997779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POWER &amp; CONFLICT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A0767A2-5BE5-4E7E-7A27-4DBFCE37644F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0260927" y="1147910"/>
            <a:ext cx="1044000" cy="1044000"/>
          </a:xfrm>
        </p:spPr>
        <p:txBody>
          <a:bodyPr/>
          <a:lstStyle/>
          <a:p>
            <a:r>
              <a:rPr lang="en-GB" dirty="0"/>
              <a:t>LANG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4B47F481-272A-9B84-664A-AB0595F18F8F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9919862" y="3777976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PAPER 1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C68B3F4-7494-395E-1ED6-6C0B6140B0D5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969472" y="4022836"/>
            <a:ext cx="3168077" cy="204276"/>
          </a:xfrm>
        </p:spPr>
        <p:txBody>
          <a:bodyPr>
            <a:normAutofit/>
          </a:bodyPr>
          <a:lstStyle/>
          <a:p>
            <a:r>
              <a:rPr lang="en-GB" dirty="0"/>
              <a:t>Explorations in Creative Reading and Writing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D69FB1BB-9060-8BA2-880F-304D2BACE4AC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PAPER 2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D5B37919-13B6-71AA-3D34-C9F87E5331DA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/>
        <p:txBody>
          <a:bodyPr>
            <a:normAutofit/>
          </a:bodyPr>
          <a:lstStyle/>
          <a:p>
            <a:r>
              <a:rPr lang="en-GB" dirty="0"/>
              <a:t>Viewpoints and Perspectives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9C1F528E-AC0E-6F70-2E68-DACD270595E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179899" y="2770763"/>
            <a:ext cx="1044000" cy="10440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PPE 1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9824A3D6-F49D-23EE-B79E-370935B802B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/>
          </a:bodyPr>
          <a:lstStyle/>
          <a:p>
            <a:r>
              <a:rPr lang="en-GB" dirty="0"/>
              <a:t>YEAR 11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06982F76-CD65-B68B-D216-4058F7ABA27B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2905890" y="640659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Paper 2 Revision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2F7E51C8-77FC-6526-D5ED-88B50AFCCFA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74000" y="4941949"/>
            <a:ext cx="1044000" cy="10440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PPE2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C83CFEC0-64DB-F7A4-DA1B-9A85FF1B1FD3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4869352" y="6159073"/>
            <a:ext cx="2061980" cy="38771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Lang Paper 2 and Lit Paper 1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5DC91207-2256-AE6D-FC34-45B290C65BF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320800" y="4982144"/>
            <a:ext cx="1044000" cy="1044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B9935B19-C047-10AC-E867-A25595D3CCE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7069234" y="4540433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Paper 1&amp;2 Revision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8586AFF0-E3C8-A961-5D06-C9F904FD914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007677" y="4950356"/>
            <a:ext cx="1044000" cy="10440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PPE 3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F942BA92-B9AC-01A9-AE31-2D9499BA8643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8627172" y="6056934"/>
            <a:ext cx="1867468" cy="349661"/>
          </a:xfrm>
        </p:spPr>
        <p:txBody>
          <a:bodyPr>
            <a:normAutofit fontScale="92500"/>
          </a:bodyPr>
          <a:lstStyle/>
          <a:p>
            <a:r>
              <a:rPr lang="en-GB" dirty="0"/>
              <a:t>Lang P1 and Lit Paper 2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336A9E0E-0FF9-9D2F-CEBA-6644DF414AE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0293435" y="4973439"/>
            <a:ext cx="1209455" cy="1044000"/>
          </a:xfrm>
        </p:spPr>
        <p:txBody>
          <a:bodyPr>
            <a:normAutofit fontScale="92500"/>
          </a:bodyPr>
          <a:lstStyle/>
          <a:p>
            <a:r>
              <a:rPr lang="en-GB" dirty="0"/>
              <a:t>FINAL EXAMS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BCB767F7-6562-9E13-07B9-058919E83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5643" y="2846831"/>
            <a:ext cx="1115665" cy="1115665"/>
          </a:xfrm>
          <a:prstGeom prst="rect">
            <a:avLst/>
          </a:prstGeom>
        </p:spPr>
      </p:pic>
      <p:pic>
        <p:nvPicPr>
          <p:cNvPr id="50" name="Picture 9" descr="Picture 9">
            <a:extLst>
              <a:ext uri="{FF2B5EF4-FFF2-40B4-BE49-F238E27FC236}">
                <a16:creationId xmlns:a16="http://schemas.microsoft.com/office/drawing/2014/main" id="{FC527912-2199-78D4-CB4C-C6AC4F42E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44" y="23914"/>
            <a:ext cx="985363" cy="1029059"/>
          </a:xfrm>
          <a:prstGeom prst="rect">
            <a:avLst/>
          </a:prstGeom>
          <a:ln w="12700">
            <a:miter lim="400000"/>
          </a:ln>
        </p:spPr>
      </p:pic>
      <p:pic>
        <p:nvPicPr>
          <p:cNvPr id="52" name="Picture 2" descr="An Inspector Calls and Other Plays ...">
            <a:extLst>
              <a:ext uri="{FF2B5EF4-FFF2-40B4-BE49-F238E27FC236}">
                <a16:creationId xmlns:a16="http://schemas.microsoft.com/office/drawing/2014/main" id="{465A30A4-8658-32E1-8006-567942DD01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38" b="24659"/>
          <a:stretch/>
        </p:blipFill>
        <p:spPr bwMode="auto">
          <a:xfrm>
            <a:off x="4136089" y="763120"/>
            <a:ext cx="1216568" cy="11402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 Christmas Carol - Buy in Bulk Online ...">
            <a:extLst>
              <a:ext uri="{FF2B5EF4-FFF2-40B4-BE49-F238E27FC236}">
                <a16:creationId xmlns:a16="http://schemas.microsoft.com/office/drawing/2014/main" id="{A1B8EA0A-B17C-7292-52D3-00AF8A8671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94" b="9245"/>
          <a:stretch/>
        </p:blipFill>
        <p:spPr bwMode="auto">
          <a:xfrm>
            <a:off x="5597611" y="719923"/>
            <a:ext cx="1318759" cy="12618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Macbeth eBook by William Shakespeare ...">
            <a:extLst>
              <a:ext uri="{FF2B5EF4-FFF2-40B4-BE49-F238E27FC236}">
                <a16:creationId xmlns:a16="http://schemas.microsoft.com/office/drawing/2014/main" id="{CF129FB9-E4CF-8194-367B-BB13D012D5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0" b="6345"/>
          <a:stretch/>
        </p:blipFill>
        <p:spPr bwMode="auto">
          <a:xfrm>
            <a:off x="7042071" y="665322"/>
            <a:ext cx="1279703" cy="12584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ower and Conflict Poetry – Imogen Foxell">
            <a:extLst>
              <a:ext uri="{FF2B5EF4-FFF2-40B4-BE49-F238E27FC236}">
                <a16:creationId xmlns:a16="http://schemas.microsoft.com/office/drawing/2014/main" id="{5177D9E5-7E8D-3DCF-7E6B-CBBAF2DE2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551" y="686179"/>
            <a:ext cx="1362195" cy="12778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reative Writing Word Cloud, Made with ...">
            <a:extLst>
              <a:ext uri="{FF2B5EF4-FFF2-40B4-BE49-F238E27FC236}">
                <a16:creationId xmlns:a16="http://schemas.microsoft.com/office/drawing/2014/main" id="{58DD4862-31FB-5217-043E-3FF1EEDE5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4302" y="2313503"/>
            <a:ext cx="2686771" cy="13476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ersuasive Word Cloud – Word cloud ...">
            <a:extLst>
              <a:ext uri="{FF2B5EF4-FFF2-40B4-BE49-F238E27FC236}">
                <a16:creationId xmlns:a16="http://schemas.microsoft.com/office/drawing/2014/main" id="{DA7A34E5-D0BA-027A-8201-65E8D3F3B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11" y="2643647"/>
            <a:ext cx="2798436" cy="13476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Revision Word Cloud Concept Stock ...">
            <a:extLst>
              <a:ext uri="{FF2B5EF4-FFF2-40B4-BE49-F238E27FC236}">
                <a16:creationId xmlns:a16="http://schemas.microsoft.com/office/drawing/2014/main" id="{18864987-B1E7-9D8B-2EEC-40054AE2A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607" y="4772038"/>
            <a:ext cx="2061980" cy="14918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0" descr="Revision Word Cloud Concept Stock ...">
            <a:extLst>
              <a:ext uri="{FF2B5EF4-FFF2-40B4-BE49-F238E27FC236}">
                <a16:creationId xmlns:a16="http://schemas.microsoft.com/office/drawing/2014/main" id="{CDA9AB4B-F3FE-B268-ABB3-1025041FC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258" y="4829747"/>
            <a:ext cx="2061980" cy="14918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itle 1">
            <a:extLst>
              <a:ext uri="{FF2B5EF4-FFF2-40B4-BE49-F238E27FC236}">
                <a16:creationId xmlns:a16="http://schemas.microsoft.com/office/drawing/2014/main" id="{A9B0154D-CEC5-D368-613B-7EAD96259A8E}"/>
              </a:ext>
            </a:extLst>
          </p:cNvPr>
          <p:cNvSpPr txBox="1">
            <a:spLocks/>
          </p:cNvSpPr>
          <p:nvPr/>
        </p:nvSpPr>
        <p:spPr>
          <a:xfrm>
            <a:off x="1158528" y="155706"/>
            <a:ext cx="3052087" cy="68188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KEY STAGE 4</a:t>
            </a:r>
            <a:br>
              <a:rPr lang="en-US" sz="1800" dirty="0"/>
            </a:br>
            <a:r>
              <a:rPr lang="en-US" sz="1800" dirty="0"/>
              <a:t>ENGLISH CURRICULUM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89010003-7A02-432B-D275-A1CB63578801}"/>
              </a:ext>
            </a:extLst>
          </p:cNvPr>
          <p:cNvSpPr/>
          <p:nvPr/>
        </p:nvSpPr>
        <p:spPr>
          <a:xfrm>
            <a:off x="3710936" y="2958709"/>
            <a:ext cx="914400" cy="9144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33">
            <a:extLst>
              <a:ext uri="{FF2B5EF4-FFF2-40B4-BE49-F238E27FC236}">
                <a16:creationId xmlns:a16="http://schemas.microsoft.com/office/drawing/2014/main" id="{426E6270-8A4F-3AE6-7FD2-E7EDFF55BEC6}"/>
              </a:ext>
            </a:extLst>
          </p:cNvPr>
          <p:cNvSpPr txBox="1">
            <a:spLocks/>
          </p:cNvSpPr>
          <p:nvPr/>
        </p:nvSpPr>
        <p:spPr>
          <a:xfrm>
            <a:off x="3202190" y="2635519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SPOKEN LANGUAGE</a:t>
            </a:r>
          </a:p>
        </p:txBody>
      </p:sp>
      <p:pic>
        <p:nvPicPr>
          <p:cNvPr id="2070" name="Picture 22" descr="Spoken Word Stock Illustrations – 472 ...">
            <a:extLst>
              <a:ext uri="{FF2B5EF4-FFF2-40B4-BE49-F238E27FC236}">
                <a16:creationId xmlns:a16="http://schemas.microsoft.com/office/drawing/2014/main" id="{0C428978-8528-9E2E-5CA9-E10B2E5332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5" t="9972" b="18572"/>
          <a:stretch/>
        </p:blipFill>
        <p:spPr bwMode="auto">
          <a:xfrm>
            <a:off x="3101436" y="2854204"/>
            <a:ext cx="1799912" cy="13476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40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436"/>
    </mc:Choice>
    <mc:Fallback xmlns="">
      <p:transition spd="slow" advTm="6143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26CD7-A688-1D63-F4B7-B47756C97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5" y="1955480"/>
            <a:ext cx="3641295" cy="1475599"/>
          </a:xfrm>
        </p:spPr>
        <p:txBody>
          <a:bodyPr>
            <a:normAutofit fontScale="90000"/>
          </a:bodyPr>
          <a:lstStyle/>
          <a:p>
            <a:r>
              <a:rPr lang="en-GB" dirty="0"/>
              <a:t>AQA A LEVEL ENGLISH LANGUAGE &amp; LITERATURE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9CC12-AA85-0ACD-0103-9FFF13EF88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GB" dirty="0"/>
              <a:t>2 YEAR PLAN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70CE931-9F72-73D3-8662-3E1165F208E9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>
            <a:normAutofit/>
          </a:bodyPr>
          <a:lstStyle/>
          <a:p>
            <a:r>
              <a:rPr lang="en-GB" dirty="0"/>
              <a:t>SEPT YR 12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3EA80A4-37FD-33AD-4C95-47F911E5CB1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217451" y="235885"/>
            <a:ext cx="1974687" cy="406189"/>
          </a:xfrm>
        </p:spPr>
        <p:txBody>
          <a:bodyPr>
            <a:normAutofit/>
          </a:bodyPr>
          <a:lstStyle/>
          <a:p>
            <a:r>
              <a:rPr lang="en-GB" dirty="0"/>
              <a:t>PARIS ANTHOLOGY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CAECF3E-F783-32E3-CEEC-C99BF565A0A8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168974" y="2350491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SEAMUS HEANEY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D36903A-6349-426D-0AD7-AE76D48DA9B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>
            <a:normAutofit/>
          </a:bodyPr>
          <a:lstStyle/>
          <a:p>
            <a:r>
              <a:rPr lang="en-GB" dirty="0"/>
              <a:t>JUNE YR 12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18EF19B-0D72-0355-B9FE-DA03ACB782C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856455" y="2876955"/>
            <a:ext cx="1044000" cy="1044000"/>
          </a:xfrm>
        </p:spPr>
        <p:txBody>
          <a:bodyPr/>
          <a:lstStyle/>
          <a:p>
            <a:r>
              <a:rPr lang="en-GB" dirty="0"/>
              <a:t>NEA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5446FDEC-5B48-BB60-B550-08F29AB619D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/>
          </a:bodyPr>
          <a:lstStyle/>
          <a:p>
            <a:r>
              <a:rPr lang="en-GB" dirty="0"/>
              <a:t>SEPT YR 13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EC67FC2-064C-3F56-4DF9-13E0BDA19AFF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3289688" y="3937071"/>
            <a:ext cx="1974687" cy="466265"/>
          </a:xfrm>
        </p:spPr>
        <p:txBody>
          <a:bodyPr>
            <a:normAutofit/>
          </a:bodyPr>
          <a:lstStyle/>
          <a:p>
            <a:r>
              <a:rPr lang="en-GB" dirty="0"/>
              <a:t>‘A STREETCAR NAMED DESIRE’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43FC70BD-30F4-24B3-8C90-42276ADF78A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004555" y="5017595"/>
            <a:ext cx="1044000" cy="1044000"/>
          </a:xfrm>
        </p:spPr>
        <p:txBody>
          <a:bodyPr/>
          <a:lstStyle/>
          <a:p>
            <a:r>
              <a:rPr lang="en-GB" dirty="0"/>
              <a:t>NEA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32FC2426-1DC1-9658-E7E5-D99CD9DB7DB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5321966" y="3960861"/>
            <a:ext cx="1974685" cy="311251"/>
          </a:xfrm>
        </p:spPr>
        <p:txBody>
          <a:bodyPr>
            <a:normAutofit/>
          </a:bodyPr>
          <a:lstStyle/>
          <a:p>
            <a:r>
              <a:rPr lang="en-GB" dirty="0"/>
              <a:t>‘THE GREAT GATSBY’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CE277F16-12C4-3509-5F9C-D3F875E0611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68CA2415-9FE1-75B1-6822-B96F31806DEB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8312564" y="6297471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REVISION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6E65F41-99DB-E5B7-6766-D28A510FEF3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/>
        <p:txBody>
          <a:bodyPr>
            <a:normAutofit/>
          </a:bodyPr>
          <a:lstStyle/>
          <a:p>
            <a:r>
              <a:rPr lang="en-GB" dirty="0"/>
              <a:t>JUNEYR 13</a:t>
            </a:r>
          </a:p>
        </p:txBody>
      </p:sp>
      <p:pic>
        <p:nvPicPr>
          <p:cNvPr id="57" name="Picture 9" descr="Picture 9">
            <a:extLst>
              <a:ext uri="{FF2B5EF4-FFF2-40B4-BE49-F238E27FC236}">
                <a16:creationId xmlns:a16="http://schemas.microsoft.com/office/drawing/2014/main" id="{8F0F81EA-792A-57C6-7100-42506A1150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2" y="50573"/>
            <a:ext cx="985363" cy="1029059"/>
          </a:xfrm>
          <a:prstGeom prst="rect">
            <a:avLst/>
          </a:prstGeom>
          <a:ln w="12700">
            <a:miter lim="400000"/>
          </a:ln>
        </p:spPr>
      </p:pic>
      <p:sp>
        <p:nvSpPr>
          <p:cNvPr id="58" name="Title 1">
            <a:extLst>
              <a:ext uri="{FF2B5EF4-FFF2-40B4-BE49-F238E27FC236}">
                <a16:creationId xmlns:a16="http://schemas.microsoft.com/office/drawing/2014/main" id="{F0E0E5B6-897C-C852-3E04-B3F1406F3337}"/>
              </a:ext>
            </a:extLst>
          </p:cNvPr>
          <p:cNvSpPr txBox="1">
            <a:spLocks/>
          </p:cNvSpPr>
          <p:nvPr/>
        </p:nvSpPr>
        <p:spPr>
          <a:xfrm>
            <a:off x="1158528" y="155706"/>
            <a:ext cx="2437091" cy="681884"/>
          </a:xfrm>
          <a:prstGeom prst="rect">
            <a:avLst/>
          </a:prstGeom>
        </p:spPr>
        <p:txBody>
          <a:bodyPr vert="horz" lIns="0" tIns="0" rIns="0" bIns="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KEY STAGE 5: A LEVEL</a:t>
            </a:r>
            <a:br>
              <a:rPr lang="en-US" sz="1800" dirty="0"/>
            </a:br>
            <a:r>
              <a:rPr lang="en-US" sz="1800" dirty="0"/>
              <a:t>ENGLISH LANGUAGE &amp; LITERATURE</a:t>
            </a:r>
          </a:p>
        </p:txBody>
      </p:sp>
      <p:pic>
        <p:nvPicPr>
          <p:cNvPr id="1026" name="Picture 2" descr="Eiffel Tower - Wikipedia">
            <a:extLst>
              <a:ext uri="{FF2B5EF4-FFF2-40B4-BE49-F238E27FC236}">
                <a16:creationId xmlns:a16="http://schemas.microsoft.com/office/drawing/2014/main" id="{08A990B1-1B63-BC1F-988A-3DC528FC8A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2" b="19160"/>
          <a:stretch/>
        </p:blipFill>
        <p:spPr bwMode="auto">
          <a:xfrm>
            <a:off x="4319360" y="591227"/>
            <a:ext cx="1657351" cy="20258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Lovely Bones: A Novel / Alice Sebold ...">
            <a:extLst>
              <a:ext uri="{FF2B5EF4-FFF2-40B4-BE49-F238E27FC236}">
                <a16:creationId xmlns:a16="http://schemas.microsoft.com/office/drawing/2014/main" id="{2312D24B-2B65-E8D4-608C-BE6D3A23D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047" y="577440"/>
            <a:ext cx="1391483" cy="20533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6C1EC714-38F2-0432-DAA0-CE578389F708}"/>
              </a:ext>
            </a:extLst>
          </p:cNvPr>
          <p:cNvSpPr txBox="1">
            <a:spLocks/>
          </p:cNvSpPr>
          <p:nvPr/>
        </p:nvSpPr>
        <p:spPr>
          <a:xfrm>
            <a:off x="6300607" y="216474"/>
            <a:ext cx="1974687" cy="40618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BAC82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‘THE LOVELY BONES’</a:t>
            </a:r>
          </a:p>
        </p:txBody>
      </p:sp>
      <p:pic>
        <p:nvPicPr>
          <p:cNvPr id="1030" name="Picture 6" descr="A Portrait By Irish Artist Tom Byrne ...">
            <a:extLst>
              <a:ext uri="{FF2B5EF4-FFF2-40B4-BE49-F238E27FC236}">
                <a16:creationId xmlns:a16="http://schemas.microsoft.com/office/drawing/2014/main" id="{AA5629AA-DD6F-214A-A899-44FD5806D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87" y="458395"/>
            <a:ext cx="1456068" cy="174728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Streetcar Named Desire">
            <a:extLst>
              <a:ext uri="{FF2B5EF4-FFF2-40B4-BE49-F238E27FC236}">
                <a16:creationId xmlns:a16="http://schemas.microsoft.com/office/drawing/2014/main" id="{C981E1AB-DBCC-0078-CA81-7EA595596C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2" b="11034"/>
          <a:stretch/>
        </p:blipFill>
        <p:spPr bwMode="auto">
          <a:xfrm>
            <a:off x="3308798" y="4435483"/>
            <a:ext cx="1724025" cy="22551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The Great Gatsby - Wikipedia">
            <a:extLst>
              <a:ext uri="{FF2B5EF4-FFF2-40B4-BE49-F238E27FC236}">
                <a16:creationId xmlns:a16="http://schemas.microsoft.com/office/drawing/2014/main" id="{C4422473-39B0-958E-1ACF-53B2BEDA7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872" y="4368930"/>
            <a:ext cx="1657351" cy="234133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0" descr="Revision Word Cloud Concept Stock ...">
            <a:extLst>
              <a:ext uri="{FF2B5EF4-FFF2-40B4-BE49-F238E27FC236}">
                <a16:creationId xmlns:a16="http://schemas.microsoft.com/office/drawing/2014/main" id="{A9CD1357-42C3-A40A-F8DF-3964DE968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355" y="4629527"/>
            <a:ext cx="2061980" cy="14918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89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67"/>
    </mc:Choice>
    <mc:Fallback xmlns="">
      <p:transition spd="slow" advTm="4636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26CD7-A688-1D63-F4B7-B47756C97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" y="1846356"/>
            <a:ext cx="3052087" cy="1475599"/>
          </a:xfrm>
        </p:spPr>
        <p:txBody>
          <a:bodyPr>
            <a:normAutofit fontScale="90000"/>
          </a:bodyPr>
          <a:lstStyle/>
          <a:p>
            <a:r>
              <a:rPr lang="en-GB" dirty="0"/>
              <a:t>AQA A LEVEL ENGLISH LITERATURE</a:t>
            </a:r>
            <a:br>
              <a:rPr lang="en-GB" dirty="0"/>
            </a:br>
            <a:r>
              <a:rPr lang="en-GB" dirty="0"/>
              <a:t>SPEC B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9CC12-AA85-0ACD-0103-9FFF13EF88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169" y="3774419"/>
            <a:ext cx="1726129" cy="378571"/>
          </a:xfrm>
        </p:spPr>
        <p:txBody>
          <a:bodyPr/>
          <a:lstStyle/>
          <a:p>
            <a:r>
              <a:rPr lang="en-GB" dirty="0"/>
              <a:t>2 YEAR PLAN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70CE931-9F72-73D3-8662-3E1165F208E9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2292629" y="863644"/>
            <a:ext cx="1316503" cy="1044000"/>
          </a:xfrm>
        </p:spPr>
        <p:txBody>
          <a:bodyPr/>
          <a:lstStyle/>
          <a:p>
            <a:r>
              <a:rPr lang="en-GB" dirty="0"/>
              <a:t>PAPER 1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3EA80A4-37FD-33AD-4C95-47F911E5CB1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829881" y="234396"/>
            <a:ext cx="1974687" cy="40618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ASPECTS OF TRAGEDY ‘OTHELLO’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D09919B-D242-1AF5-35FB-4BCF7F37EB2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751098" y="2534623"/>
            <a:ext cx="1726129" cy="204276"/>
          </a:xfrm>
        </p:spPr>
        <p:txBody>
          <a:bodyPr>
            <a:normAutofit fontScale="92500"/>
          </a:bodyPr>
          <a:lstStyle/>
          <a:p>
            <a:r>
              <a:rPr lang="en-GB" dirty="0"/>
              <a:t>CRITICAL ANTHOLOGY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BDA5E7B-6F0B-05D4-5924-C9D2D188780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6286530" y="297235"/>
            <a:ext cx="1726131" cy="305641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‘DEATH OF A SALESMAN’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CAECF3E-F783-32E3-CEEC-C99BF565A0A8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394131" y="299254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JOHN KEATS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D25EE7CC-742E-BF3A-5CFE-B987CD94ABC2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3670281" y="3729096"/>
            <a:ext cx="2402829" cy="38739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ELEMENTS OF CRIME WRITING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5446FDEC-5B48-BB60-B550-08F29AB619D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908315" y="3979528"/>
            <a:ext cx="1323779" cy="1044000"/>
          </a:xfrm>
        </p:spPr>
        <p:txBody>
          <a:bodyPr/>
          <a:lstStyle/>
          <a:p>
            <a:r>
              <a:rPr lang="en-GB" dirty="0"/>
              <a:t>PAPER 2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05CD67BD-4198-10F6-6FE4-A998B7C0D00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EC67FC2-064C-3F56-4DF9-13E0BDA19AFF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3824672" y="4538906"/>
            <a:ext cx="1974687" cy="285586"/>
          </a:xfrm>
        </p:spPr>
        <p:txBody>
          <a:bodyPr>
            <a:normAutofit/>
          </a:bodyPr>
          <a:lstStyle/>
          <a:p>
            <a:r>
              <a:rPr lang="en-GB" dirty="0"/>
              <a:t>‘ATONEMENT’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D8D60CDC-6B86-2468-C67B-FDEBCA050EA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C93813F5-DC09-8975-C6E8-ABAD8DDE311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5174910" y="6121335"/>
            <a:ext cx="1974685" cy="466264"/>
          </a:xfrm>
        </p:spPr>
        <p:txBody>
          <a:bodyPr>
            <a:normAutofit/>
          </a:bodyPr>
          <a:lstStyle/>
          <a:p>
            <a:r>
              <a:rPr lang="en-GB" dirty="0"/>
              <a:t>‘THE RIME OF THE ANCIENT MARINER’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43FC70BD-30F4-24B3-8C90-42276ADF78A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32FC2426-1DC1-9658-E7E5-D99CD9DB7DB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6511296" y="4460787"/>
            <a:ext cx="1974685" cy="311251"/>
          </a:xfrm>
        </p:spPr>
        <p:txBody>
          <a:bodyPr>
            <a:normAutofit/>
          </a:bodyPr>
          <a:lstStyle/>
          <a:p>
            <a:r>
              <a:rPr lang="en-GB" dirty="0"/>
              <a:t>‘HAMLET’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CE277F16-12C4-3509-5F9C-D3F875E0611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68CA2415-9FE1-75B1-6822-B96F31806DEB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UNSEEN PROSE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6E65F41-99DB-E5B7-6766-D28A510FEF3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/>
        <p:txBody>
          <a:bodyPr>
            <a:normAutofit/>
          </a:bodyPr>
          <a:lstStyle/>
          <a:p>
            <a:r>
              <a:rPr lang="en-GB" dirty="0"/>
              <a:t>JUNE</a:t>
            </a:r>
          </a:p>
          <a:p>
            <a:r>
              <a:rPr lang="en-GB" dirty="0"/>
              <a:t>YR 13</a:t>
            </a:r>
          </a:p>
        </p:txBody>
      </p:sp>
      <p:pic>
        <p:nvPicPr>
          <p:cNvPr id="1028" name="Picture 4" descr="The corrosive nature of desire in Othello – Eng-quiring minds">
            <a:extLst>
              <a:ext uri="{FF2B5EF4-FFF2-40B4-BE49-F238E27FC236}">
                <a16:creationId xmlns:a16="http://schemas.microsoft.com/office/drawing/2014/main" id="{4ADE6A91-16D6-BBA9-6307-F37E1E8F8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496" y="772864"/>
            <a:ext cx="1094375" cy="10943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iterary Critical Theory An Overview of ...">
            <a:extLst>
              <a:ext uri="{FF2B5EF4-FFF2-40B4-BE49-F238E27FC236}">
                <a16:creationId xmlns:a16="http://schemas.microsoft.com/office/drawing/2014/main" id="{EFF86DD1-E10B-EFD2-E49A-4CF5466EC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351" y="2864870"/>
            <a:ext cx="1109907" cy="10988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eath of a Salesman by Arthur Miller ...">
            <a:extLst>
              <a:ext uri="{FF2B5EF4-FFF2-40B4-BE49-F238E27FC236}">
                <a16:creationId xmlns:a16="http://schemas.microsoft.com/office/drawing/2014/main" id="{BF8BA6D1-FDA8-667B-CF9C-ED599A793C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5" b="16888"/>
          <a:stretch/>
        </p:blipFill>
        <p:spPr bwMode="auto">
          <a:xfrm>
            <a:off x="6570332" y="800023"/>
            <a:ext cx="1158527" cy="11448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9F16A731-EE2F-576D-EDA6-FDFC2F9C04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7" r="32114" b="45941"/>
          <a:stretch/>
        </p:blipFill>
        <p:spPr bwMode="auto">
          <a:xfrm>
            <a:off x="8677147" y="684424"/>
            <a:ext cx="1222228" cy="11776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The Rime of the Ancient Mariner (Dover ...">
            <a:extLst>
              <a:ext uri="{FF2B5EF4-FFF2-40B4-BE49-F238E27FC236}">
                <a16:creationId xmlns:a16="http://schemas.microsoft.com/office/drawing/2014/main" id="{9EC2AB21-666B-7F68-08E8-07AA70E98B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1" t="26114" r="6587" b="10778"/>
          <a:stretch/>
        </p:blipFill>
        <p:spPr bwMode="auto">
          <a:xfrm>
            <a:off x="5677966" y="4860690"/>
            <a:ext cx="1136243" cy="11719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9" descr="Picture 9">
            <a:extLst>
              <a:ext uri="{FF2B5EF4-FFF2-40B4-BE49-F238E27FC236}">
                <a16:creationId xmlns:a16="http://schemas.microsoft.com/office/drawing/2014/main" id="{8F0F81EA-792A-57C6-7100-42506A1150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69" y="54658"/>
            <a:ext cx="985363" cy="1029059"/>
          </a:xfrm>
          <a:prstGeom prst="rect">
            <a:avLst/>
          </a:prstGeom>
          <a:ln w="12700">
            <a:miter lim="400000"/>
          </a:ln>
        </p:spPr>
      </p:pic>
      <p:pic>
        <p:nvPicPr>
          <p:cNvPr id="1048" name="Picture 24" descr="Pin page">
            <a:extLst>
              <a:ext uri="{FF2B5EF4-FFF2-40B4-BE49-F238E27FC236}">
                <a16:creationId xmlns:a16="http://schemas.microsoft.com/office/drawing/2014/main" id="{523AF921-67B5-CDE6-3780-DD14A2F5E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31" y="4896681"/>
            <a:ext cx="1111888" cy="11475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itle 1">
            <a:extLst>
              <a:ext uri="{FF2B5EF4-FFF2-40B4-BE49-F238E27FC236}">
                <a16:creationId xmlns:a16="http://schemas.microsoft.com/office/drawing/2014/main" id="{F0E0E5B6-897C-C852-3E04-B3F1406F3337}"/>
              </a:ext>
            </a:extLst>
          </p:cNvPr>
          <p:cNvSpPr txBox="1">
            <a:spLocks/>
          </p:cNvSpPr>
          <p:nvPr/>
        </p:nvSpPr>
        <p:spPr>
          <a:xfrm>
            <a:off x="1158528" y="155706"/>
            <a:ext cx="2437091" cy="68188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KEY STAGE 5: A LEVEL</a:t>
            </a:r>
            <a:br>
              <a:rPr lang="en-US" sz="1800" dirty="0"/>
            </a:br>
            <a:r>
              <a:rPr lang="en-US" sz="1800" dirty="0"/>
              <a:t>ENGLISH LITERATURE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BF313E0-F704-4893-C603-083779C8790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705255" y="2872733"/>
            <a:ext cx="1044000" cy="1044000"/>
          </a:xfrm>
        </p:spPr>
        <p:txBody>
          <a:bodyPr/>
          <a:lstStyle/>
          <a:p>
            <a:r>
              <a:rPr lang="en-GB" dirty="0"/>
              <a:t>NEA</a:t>
            </a:r>
          </a:p>
        </p:txBody>
      </p:sp>
      <p:pic>
        <p:nvPicPr>
          <p:cNvPr id="1026" name="Picture 2" descr="Atonement (novel) - Wikipedia">
            <a:extLst>
              <a:ext uri="{FF2B5EF4-FFF2-40B4-BE49-F238E27FC236}">
                <a16:creationId xmlns:a16="http://schemas.microsoft.com/office/drawing/2014/main" id="{1F7E3B6D-E855-8E09-68A7-F5F9A82CF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962" y="4871377"/>
            <a:ext cx="1213579" cy="12137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6" descr="Image result for HAMLET IMAGE tennan">
            <a:extLst>
              <a:ext uri="{FF2B5EF4-FFF2-40B4-BE49-F238E27FC236}">
                <a16:creationId xmlns:a16="http://schemas.microsoft.com/office/drawing/2014/main" id="{862652D2-A937-A655-0CA9-87FCC7F394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Review: Hamlet, Starring David Tennant and Patrick Stewart, on BBC DVD ...">
            <a:extLst>
              <a:ext uri="{FF2B5EF4-FFF2-40B4-BE49-F238E27FC236}">
                <a16:creationId xmlns:a16="http://schemas.microsoft.com/office/drawing/2014/main" id="{6E7D1E37-1821-A792-E4AA-D1E4941E0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304" y="4904482"/>
            <a:ext cx="1065302" cy="11475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Placeholder 39">
            <a:extLst>
              <a:ext uri="{FF2B5EF4-FFF2-40B4-BE49-F238E27FC236}">
                <a16:creationId xmlns:a16="http://schemas.microsoft.com/office/drawing/2014/main" id="{C3A4C694-6850-3599-BFEE-E910F656F99D}"/>
              </a:ext>
            </a:extLst>
          </p:cNvPr>
          <p:cNvSpPr txBox="1">
            <a:spLocks/>
          </p:cNvSpPr>
          <p:nvPr/>
        </p:nvSpPr>
        <p:spPr>
          <a:xfrm>
            <a:off x="9720932" y="4468009"/>
            <a:ext cx="1974685" cy="31125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E8611D"/>
                </a:solidFill>
                <a:latin typeface="+mj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FINAL EXAMS</a:t>
            </a:r>
          </a:p>
        </p:txBody>
      </p:sp>
    </p:spTree>
    <p:extLst>
      <p:ext uri="{BB962C8B-B14F-4D97-AF65-F5344CB8AC3E}">
        <p14:creationId xmlns:p14="http://schemas.microsoft.com/office/powerpoint/2010/main" val="113375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00"/>
    </mc:Choice>
    <mc:Fallback xmlns="">
      <p:transition spd="slow" advTm="61600"/>
    </mc:Fallback>
  </mc:AlternateContent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M16411242_Colorful product roadmap timeline_SL_V1.pptx" id="{6D8823AB-3E34-4E8D-AE3C-7D7916AE70B3}" vid="{BC540765-6631-455E-9814-9685D6B351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2" ma:contentTypeDescription="Create a new document." ma:contentTypeScope="" ma:versionID="034aca370643116ae5776e521e34d103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ce1c5d03894618fe95272afe2189387c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8e7f4680-ba74-400e-9986-f9541bd5169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A2E6A9C-6ABE-4830-A46F-A6AB9481C6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AAB77C9-F236-42C1-829A-F94CF9ADFAB4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89acabf-49b9-4aac-9cc1-96780c22ec8e"/>
    <ds:schemaRef ds:uri="8e7f4680-ba74-400e-9986-f9541bd51691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Colorful product roadmap timeline </Template>
  <TotalTime>2301</TotalTime>
  <Words>475</Words>
  <Application>Microsoft Office PowerPoint</Application>
  <PresentationFormat>Widescreen</PresentationFormat>
  <Paragraphs>113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Franklin Gothic Demi</vt:lpstr>
      <vt:lpstr>Segoe UI</vt:lpstr>
      <vt:lpstr>Office Theme</vt:lpstr>
      <vt:lpstr>KEY STAGE 3 ENGLISH CURRICULUM</vt:lpstr>
      <vt:lpstr>YEAR 9  English Curriculum</vt:lpstr>
      <vt:lpstr>GCSE ENGLISH LANGUAGE &amp; LITERATURE</vt:lpstr>
      <vt:lpstr>AQA A LEVEL ENGLISH LANGUAGE &amp; LITERATURE</vt:lpstr>
      <vt:lpstr>AQA A LEVEL ENGLISH LITERATURE SPEC B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C Wood</cp:lastModifiedBy>
  <cp:revision>3</cp:revision>
  <cp:lastPrinted>2025-10-09T13:57:10Z</cp:lastPrinted>
  <dcterms:created xsi:type="dcterms:W3CDTF">2020-02-27T14:41:39Z</dcterms:created>
  <dcterms:modified xsi:type="dcterms:W3CDTF">2026-07-06T09:06:19Z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0x010100505C397B0DBDDF4EB7540FEC25494737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cwood@kingswoodsecondaryacademy.org</vt:lpwstr>
  </property>
  <property fmtid="{D5CDD505-2E9C-101B-9397-08002B2CF9AE}" pid="7" name="MSIP_Label_71dda7c5-96ca-48e3-9e3a-5c391aea2853_SetDate">
    <vt:lpwstr>2020-02-27T16:33:28.2317857+00:00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