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32"/>
  </p:notesMasterIdLst>
  <p:handoutMasterIdLst>
    <p:handoutMasterId r:id="rId33"/>
  </p:handoutMasterIdLst>
  <p:sldIdLst>
    <p:sldId id="256" r:id="rId4"/>
    <p:sldId id="280" r:id="rId5"/>
    <p:sldId id="323" r:id="rId6"/>
    <p:sldId id="462" r:id="rId7"/>
    <p:sldId id="621" r:id="rId8"/>
    <p:sldId id="626" r:id="rId9"/>
    <p:sldId id="625" r:id="rId10"/>
    <p:sldId id="624" r:id="rId11"/>
    <p:sldId id="325" r:id="rId12"/>
    <p:sldId id="330" r:id="rId13"/>
    <p:sldId id="331" r:id="rId14"/>
    <p:sldId id="326" r:id="rId15"/>
    <p:sldId id="327" r:id="rId16"/>
    <p:sldId id="619" r:id="rId17"/>
    <p:sldId id="328" r:id="rId18"/>
    <p:sldId id="310" r:id="rId19"/>
    <p:sldId id="332" r:id="rId20"/>
    <p:sldId id="339" r:id="rId21"/>
    <p:sldId id="618" r:id="rId22"/>
    <p:sldId id="629" r:id="rId23"/>
    <p:sldId id="257" r:id="rId24"/>
    <p:sldId id="617" r:id="rId25"/>
    <p:sldId id="628" r:id="rId26"/>
    <p:sldId id="333" r:id="rId27"/>
    <p:sldId id="335" r:id="rId28"/>
    <p:sldId id="336" r:id="rId29"/>
    <p:sldId id="337" r:id="rId30"/>
    <p:sldId id="338" r:id="rId31"/>
  </p:sldIdLst>
  <p:sldSz cx="9144000" cy="6858000" type="screen4x3"/>
  <p:notesSz cx="6797675" cy="9926638"/>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BE5100-0797-9F14-14BF-B662BDDD0D32}" v="1" dt="2026-06-18T15:51:13.703"/>
    <p1510:client id="{72116527-BC66-DAA0-F395-D5CD8CB81141}" v="450" dt="2026-06-18T15:50:00.858"/>
    <p1510:client id="{CF86D428-33A3-B31C-A953-3434A7CA268D}" v="210" dt="2026-06-17T15:43:53.5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1614" y="7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handoutMaster" Target="handoutMasters/handoutMaster1.xml"/><Relationship Id="rId38"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400" cy="496888"/>
          </a:xfrm>
          <a:prstGeom prst="rect">
            <a:avLst/>
          </a:prstGeom>
        </p:spPr>
        <p:txBody>
          <a:bodyPr vert="horz" lIns="91430" tIns="45716" rIns="91430" bIns="45716" rtlCol="0"/>
          <a:lstStyle>
            <a:lvl1pPr algn="l">
              <a:defRPr sz="1200"/>
            </a:lvl1pPr>
          </a:lstStyle>
          <a:p>
            <a:pPr>
              <a:defRPr/>
            </a:pPr>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30" tIns="45716" rIns="91430" bIns="45716" rtlCol="0"/>
          <a:lstStyle>
            <a:lvl1pPr algn="r">
              <a:defRPr sz="1200"/>
            </a:lvl1pPr>
          </a:lstStyle>
          <a:p>
            <a:pPr>
              <a:defRPr/>
            </a:pPr>
            <a:fld id="{22FFA115-C48E-4D10-B390-50D718DB66B7}" type="datetimeFigureOut">
              <a:rPr lang="en-GB"/>
              <a:pPr>
                <a:defRPr/>
              </a:pPr>
              <a:t>25/06/2026</a:t>
            </a:fld>
            <a:endParaRPr lang="en-GB"/>
          </a:p>
        </p:txBody>
      </p:sp>
      <p:sp>
        <p:nvSpPr>
          <p:cNvPr id="4" name="Footer Placeholder 3"/>
          <p:cNvSpPr>
            <a:spLocks noGrp="1"/>
          </p:cNvSpPr>
          <p:nvPr>
            <p:ph type="ftr" sz="quarter" idx="2"/>
          </p:nvPr>
        </p:nvSpPr>
        <p:spPr>
          <a:xfrm>
            <a:off x="1" y="9428163"/>
            <a:ext cx="2946400" cy="496887"/>
          </a:xfrm>
          <a:prstGeom prst="rect">
            <a:avLst/>
          </a:prstGeom>
        </p:spPr>
        <p:txBody>
          <a:bodyPr vert="horz" lIns="91430" tIns="45716" rIns="91430" bIns="45716" rtlCol="0" anchor="b"/>
          <a:lstStyle>
            <a:lvl1pPr algn="l">
              <a:defRPr sz="1200"/>
            </a:lvl1pPr>
          </a:lstStyle>
          <a:p>
            <a:pPr>
              <a:defRPr/>
            </a:pPr>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30" tIns="45716" rIns="91430" bIns="45716" rtlCol="0" anchor="b"/>
          <a:lstStyle>
            <a:lvl1pPr algn="r">
              <a:defRPr sz="1200"/>
            </a:lvl1pPr>
          </a:lstStyle>
          <a:p>
            <a:pPr>
              <a:defRPr/>
            </a:pPr>
            <a:fld id="{3727467C-793A-4DEC-9580-310A28D51CE5}" type="slidenum">
              <a:rPr lang="en-GB"/>
              <a:pPr>
                <a:defRPr/>
              </a:pPr>
              <a:t>‹#›</a:t>
            </a:fld>
            <a:endParaRPr lang="en-GB"/>
          </a:p>
        </p:txBody>
      </p:sp>
    </p:spTree>
    <p:extLst>
      <p:ext uri="{BB962C8B-B14F-4D97-AF65-F5344CB8AC3E}">
        <p14:creationId xmlns:p14="http://schemas.microsoft.com/office/powerpoint/2010/main" val="13781400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400" cy="496888"/>
          </a:xfrm>
          <a:prstGeom prst="rect">
            <a:avLst/>
          </a:prstGeom>
        </p:spPr>
        <p:txBody>
          <a:bodyPr vert="horz" lIns="91430" tIns="45716" rIns="91430" bIns="45716"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30" tIns="45716" rIns="91430" bIns="45716" rtlCol="0"/>
          <a:lstStyle>
            <a:lvl1pPr algn="r">
              <a:defRPr sz="1200"/>
            </a:lvl1pPr>
          </a:lstStyle>
          <a:p>
            <a:fld id="{E9596553-3914-415A-9C13-F886717C8A10}" type="datetimeFigureOut">
              <a:rPr lang="en-GB" smtClean="0"/>
              <a:pPr/>
              <a:t>25/06/2026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30" tIns="45716" rIns="91430" bIns="45716" rtlCol="0" anchor="ctr"/>
          <a:lstStyle/>
          <a:p>
            <a:endParaRPr lang="en-GB"/>
          </a:p>
        </p:txBody>
      </p:sp>
      <p:sp>
        <p:nvSpPr>
          <p:cNvPr id="5" name="Notes Placeholder 4"/>
          <p:cNvSpPr>
            <a:spLocks noGrp="1"/>
          </p:cNvSpPr>
          <p:nvPr>
            <p:ph type="body" sz="quarter" idx="3"/>
          </p:nvPr>
        </p:nvSpPr>
        <p:spPr>
          <a:xfrm>
            <a:off x="679451" y="4714876"/>
            <a:ext cx="5438775" cy="4467225"/>
          </a:xfrm>
          <a:prstGeom prst="rect">
            <a:avLst/>
          </a:prstGeom>
        </p:spPr>
        <p:txBody>
          <a:bodyPr vert="horz" lIns="91430" tIns="45716" rIns="91430"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163"/>
            <a:ext cx="2946400" cy="496887"/>
          </a:xfrm>
          <a:prstGeom prst="rect">
            <a:avLst/>
          </a:prstGeom>
        </p:spPr>
        <p:txBody>
          <a:bodyPr vert="horz" lIns="91430" tIns="45716" rIns="91430"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30" tIns="45716" rIns="91430" bIns="45716" rtlCol="0" anchor="b"/>
          <a:lstStyle>
            <a:lvl1pPr algn="r">
              <a:defRPr sz="1200"/>
            </a:lvl1pPr>
          </a:lstStyle>
          <a:p>
            <a:fld id="{8ED27633-CD42-415D-A74C-6E387703AB9B}" type="slidenum">
              <a:rPr lang="en-GB" smtClean="0"/>
              <a:pPr/>
              <a:t>‹#›</a:t>
            </a:fld>
            <a:endParaRPr lang="en-GB"/>
          </a:p>
        </p:txBody>
      </p:sp>
    </p:spTree>
    <p:extLst>
      <p:ext uri="{BB962C8B-B14F-4D97-AF65-F5344CB8AC3E}">
        <p14:creationId xmlns:p14="http://schemas.microsoft.com/office/powerpoint/2010/main" val="3904671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a:p>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6C6A05D-0AAD-45CE-A4F6-F21D7E53724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58925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D27633-CD42-415D-A74C-6E387703AB9B}" type="slidenum">
              <a:rPr lang="en-GB" smtClean="0"/>
              <a:pPr/>
              <a:t>2</a:t>
            </a:fld>
            <a:endParaRPr lang="en-GB"/>
          </a:p>
        </p:txBody>
      </p:sp>
    </p:spTree>
    <p:extLst>
      <p:ext uri="{BB962C8B-B14F-4D97-AF65-F5344CB8AC3E}">
        <p14:creationId xmlns:p14="http://schemas.microsoft.com/office/powerpoint/2010/main" val="39391599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Alex</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6C6A05D-0AAD-45CE-A4F6-F21D7E53724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079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Presenter - MG</a:t>
            </a:r>
          </a:p>
          <a:p>
            <a:endParaRPr lang="en-GB"/>
          </a:p>
        </p:txBody>
      </p:sp>
      <p:sp>
        <p:nvSpPr>
          <p:cNvPr id="4" name="Slide Number Placeholder 3"/>
          <p:cNvSpPr>
            <a:spLocks noGrp="1"/>
          </p:cNvSpPr>
          <p:nvPr>
            <p:ph type="sldNum" sz="quarter" idx="10"/>
          </p:nvPr>
        </p:nvSpPr>
        <p:spPr/>
        <p:txBody>
          <a:bodyPr/>
          <a:lstStyle/>
          <a:p>
            <a:fld id="{16C6A05D-0AAD-45CE-A4F6-F21D7E53724D}" type="slidenum">
              <a:rPr lang="en-GB" smtClean="0"/>
              <a:t>4</a:t>
            </a:fld>
            <a:endParaRPr lang="en-GB"/>
          </a:p>
        </p:txBody>
      </p:sp>
    </p:spTree>
    <p:extLst>
      <p:ext uri="{BB962C8B-B14F-4D97-AF65-F5344CB8AC3E}">
        <p14:creationId xmlns:p14="http://schemas.microsoft.com/office/powerpoint/2010/main" val="19281701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B817C-1CF9-F855-E417-3045881597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EC4D32-EC25-A001-4A2A-11BB28569F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7F635A-E8AF-A703-6344-920F947C687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Presenter - MG</a:t>
            </a:r>
          </a:p>
          <a:p>
            <a:endParaRPr lang="en-GB"/>
          </a:p>
        </p:txBody>
      </p:sp>
      <p:sp>
        <p:nvSpPr>
          <p:cNvPr id="4" name="Slide Number Placeholder 3">
            <a:extLst>
              <a:ext uri="{FF2B5EF4-FFF2-40B4-BE49-F238E27FC236}">
                <a16:creationId xmlns:a16="http://schemas.microsoft.com/office/drawing/2014/main" id="{1E7B99AB-0966-CAD2-E372-97C4E28842EC}"/>
              </a:ext>
            </a:extLst>
          </p:cNvPr>
          <p:cNvSpPr>
            <a:spLocks noGrp="1"/>
          </p:cNvSpPr>
          <p:nvPr>
            <p:ph type="sldNum" sz="quarter" idx="10"/>
          </p:nvPr>
        </p:nvSpPr>
        <p:spPr/>
        <p:txBody>
          <a:bodyPr/>
          <a:lstStyle/>
          <a:p>
            <a:fld id="{16C6A05D-0AAD-45CE-A4F6-F21D7E53724D}" type="slidenum">
              <a:rPr lang="en-GB" smtClean="0"/>
              <a:t>5</a:t>
            </a:fld>
            <a:endParaRPr lang="en-GB"/>
          </a:p>
        </p:txBody>
      </p:sp>
    </p:spTree>
    <p:extLst>
      <p:ext uri="{BB962C8B-B14F-4D97-AF65-F5344CB8AC3E}">
        <p14:creationId xmlns:p14="http://schemas.microsoft.com/office/powerpoint/2010/main" val="33052405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5093D-8F6E-9574-8500-039148A92A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D22034-E7D9-AC1E-46EB-46E1AF9001BA}"/>
              </a:ext>
            </a:extLst>
          </p:cNvPr>
          <p:cNvSpPr>
            <a:spLocks noGrp="1" noRot="1" noChangeAspect="1"/>
          </p:cNvSpPr>
          <p:nvPr>
            <p:ph type="sldImg"/>
          </p:nvPr>
        </p:nvSpPr>
        <p:spPr>
          <a:xfrm>
            <a:off x="1371600" y="1143000"/>
            <a:ext cx="4114800" cy="3086100"/>
          </a:xfrm>
        </p:spPr>
      </p:sp>
      <p:sp>
        <p:nvSpPr>
          <p:cNvPr id="3" name="Notes Placeholder 2">
            <a:extLst>
              <a:ext uri="{FF2B5EF4-FFF2-40B4-BE49-F238E27FC236}">
                <a16:creationId xmlns:a16="http://schemas.microsoft.com/office/drawing/2014/main" id="{519A9D86-26EF-B632-C479-D3C8A3B0D373}"/>
              </a:ext>
            </a:extLst>
          </p:cNvPr>
          <p:cNvSpPr>
            <a:spLocks noGrp="1"/>
          </p:cNvSpPr>
          <p:nvPr>
            <p:ph type="body" idx="1"/>
          </p:nvPr>
        </p:nvSpPr>
        <p:spPr/>
        <p:txBody>
          <a:bodyPr/>
          <a:lstStyle/>
          <a:p>
            <a:r>
              <a:rPr lang="en-GB"/>
              <a:t>MG</a:t>
            </a:r>
          </a:p>
        </p:txBody>
      </p:sp>
      <p:sp>
        <p:nvSpPr>
          <p:cNvPr id="4" name="Slide Number Placeholder 3">
            <a:extLst>
              <a:ext uri="{FF2B5EF4-FFF2-40B4-BE49-F238E27FC236}">
                <a16:creationId xmlns:a16="http://schemas.microsoft.com/office/drawing/2014/main" id="{B68923E0-865E-4B92-4936-8406D2EC1766}"/>
              </a:ext>
            </a:extLst>
          </p:cNvPr>
          <p:cNvSpPr>
            <a:spLocks noGrp="1"/>
          </p:cNvSpPr>
          <p:nvPr>
            <p:ph type="sldNum" sz="quarter" idx="10"/>
          </p:nvPr>
        </p:nvSpPr>
        <p:spPr/>
        <p:txBody>
          <a:bodyPr/>
          <a:lstStyle/>
          <a:p>
            <a:fld id="{16C6A05D-0AAD-45CE-A4F6-F21D7E53724D}" type="slidenum">
              <a:rPr lang="en-GB" smtClean="0"/>
              <a:t>6</a:t>
            </a:fld>
            <a:endParaRPr lang="en-GB"/>
          </a:p>
        </p:txBody>
      </p:sp>
    </p:spTree>
    <p:extLst>
      <p:ext uri="{BB962C8B-B14F-4D97-AF65-F5344CB8AC3E}">
        <p14:creationId xmlns:p14="http://schemas.microsoft.com/office/powerpoint/2010/main" val="13449252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2D1B7-68D5-318A-E5A5-2F830677C0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9CE327-6D46-1E40-72FC-88C44FFEAC69}"/>
              </a:ext>
            </a:extLst>
          </p:cNvPr>
          <p:cNvSpPr>
            <a:spLocks noGrp="1" noRot="1" noChangeAspect="1"/>
          </p:cNvSpPr>
          <p:nvPr>
            <p:ph type="sldImg"/>
          </p:nvPr>
        </p:nvSpPr>
        <p:spPr>
          <a:xfrm>
            <a:off x="1371600" y="1143000"/>
            <a:ext cx="4114800" cy="3086100"/>
          </a:xfrm>
        </p:spPr>
      </p:sp>
      <p:sp>
        <p:nvSpPr>
          <p:cNvPr id="3" name="Notes Placeholder 2">
            <a:extLst>
              <a:ext uri="{FF2B5EF4-FFF2-40B4-BE49-F238E27FC236}">
                <a16:creationId xmlns:a16="http://schemas.microsoft.com/office/drawing/2014/main" id="{E66E5151-94AC-995C-BF8B-9CFA85028522}"/>
              </a:ext>
            </a:extLst>
          </p:cNvPr>
          <p:cNvSpPr>
            <a:spLocks noGrp="1"/>
          </p:cNvSpPr>
          <p:nvPr>
            <p:ph type="body" idx="1"/>
          </p:nvPr>
        </p:nvSpPr>
        <p:spPr/>
        <p:txBody>
          <a:bodyPr/>
          <a:lstStyle/>
          <a:p>
            <a:r>
              <a:rPr lang="en-GB"/>
              <a:t>MG</a:t>
            </a:r>
          </a:p>
        </p:txBody>
      </p:sp>
      <p:sp>
        <p:nvSpPr>
          <p:cNvPr id="4" name="Slide Number Placeholder 3">
            <a:extLst>
              <a:ext uri="{FF2B5EF4-FFF2-40B4-BE49-F238E27FC236}">
                <a16:creationId xmlns:a16="http://schemas.microsoft.com/office/drawing/2014/main" id="{9E311828-5780-C9CB-12DF-51482A777357}"/>
              </a:ext>
            </a:extLst>
          </p:cNvPr>
          <p:cNvSpPr>
            <a:spLocks noGrp="1"/>
          </p:cNvSpPr>
          <p:nvPr>
            <p:ph type="sldNum" sz="quarter" idx="10"/>
          </p:nvPr>
        </p:nvSpPr>
        <p:spPr/>
        <p:txBody>
          <a:bodyPr/>
          <a:lstStyle/>
          <a:p>
            <a:fld id="{16C6A05D-0AAD-45CE-A4F6-F21D7E53724D}" type="slidenum">
              <a:rPr lang="en-GB" smtClean="0"/>
              <a:t>7</a:t>
            </a:fld>
            <a:endParaRPr lang="en-GB"/>
          </a:p>
        </p:txBody>
      </p:sp>
    </p:spTree>
    <p:extLst>
      <p:ext uri="{BB962C8B-B14F-4D97-AF65-F5344CB8AC3E}">
        <p14:creationId xmlns:p14="http://schemas.microsoft.com/office/powerpoint/2010/main" val="22880972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398053-5565-356F-3F80-FD3A82EF35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6DBD0D-D7B6-460A-13C6-E61DB862D57B}"/>
              </a:ext>
            </a:extLst>
          </p:cNvPr>
          <p:cNvSpPr>
            <a:spLocks noGrp="1" noRot="1" noChangeAspect="1"/>
          </p:cNvSpPr>
          <p:nvPr>
            <p:ph type="sldImg"/>
          </p:nvPr>
        </p:nvSpPr>
        <p:spPr>
          <a:xfrm>
            <a:off x="1371600" y="1143000"/>
            <a:ext cx="4114800" cy="3086100"/>
          </a:xfrm>
        </p:spPr>
      </p:sp>
      <p:sp>
        <p:nvSpPr>
          <p:cNvPr id="3" name="Notes Placeholder 2">
            <a:extLst>
              <a:ext uri="{FF2B5EF4-FFF2-40B4-BE49-F238E27FC236}">
                <a16:creationId xmlns:a16="http://schemas.microsoft.com/office/drawing/2014/main" id="{6B6D7B17-8445-88F6-2E13-844A76B5868F}"/>
              </a:ext>
            </a:extLst>
          </p:cNvPr>
          <p:cNvSpPr>
            <a:spLocks noGrp="1"/>
          </p:cNvSpPr>
          <p:nvPr>
            <p:ph type="body" idx="1"/>
          </p:nvPr>
        </p:nvSpPr>
        <p:spPr/>
        <p:txBody>
          <a:bodyPr/>
          <a:lstStyle/>
          <a:p>
            <a:r>
              <a:rPr lang="en-GB"/>
              <a:t>MG</a:t>
            </a:r>
          </a:p>
        </p:txBody>
      </p:sp>
      <p:sp>
        <p:nvSpPr>
          <p:cNvPr id="4" name="Slide Number Placeholder 3">
            <a:extLst>
              <a:ext uri="{FF2B5EF4-FFF2-40B4-BE49-F238E27FC236}">
                <a16:creationId xmlns:a16="http://schemas.microsoft.com/office/drawing/2014/main" id="{EECF6D66-D430-23E0-D004-7D58AC051C35}"/>
              </a:ext>
            </a:extLst>
          </p:cNvPr>
          <p:cNvSpPr>
            <a:spLocks noGrp="1"/>
          </p:cNvSpPr>
          <p:nvPr>
            <p:ph type="sldNum" sz="quarter" idx="10"/>
          </p:nvPr>
        </p:nvSpPr>
        <p:spPr/>
        <p:txBody>
          <a:bodyPr/>
          <a:lstStyle/>
          <a:p>
            <a:fld id="{16C6A05D-0AAD-45CE-A4F6-F21D7E53724D}" type="slidenum">
              <a:rPr lang="en-GB" smtClean="0"/>
              <a:t>8</a:t>
            </a:fld>
            <a:endParaRPr lang="en-GB"/>
          </a:p>
        </p:txBody>
      </p:sp>
    </p:spTree>
    <p:extLst>
      <p:ext uri="{BB962C8B-B14F-4D97-AF65-F5344CB8AC3E}">
        <p14:creationId xmlns:p14="http://schemas.microsoft.com/office/powerpoint/2010/main" val="17366429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ABO</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6C6A05D-0AAD-45CE-A4F6-F21D7E53724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37704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6C6A05D-0AAD-45CE-A4F6-F21D7E53724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51981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6C6A05D-0AAD-45CE-A4F6-F21D7E53724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45568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err="1"/>
              <a:t>ABo</a:t>
            </a:r>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6C6A05D-0AAD-45CE-A4F6-F21D7E53724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90249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6C6A05D-0AAD-45CE-A4F6-F21D7E53724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2634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err="1"/>
              <a:t>ABo</a:t>
            </a:r>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6C6A05D-0AAD-45CE-A4F6-F21D7E53724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82555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6C6A05D-0AAD-45CE-A4F6-F21D7E53724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20772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LD</a:t>
            </a:r>
          </a:p>
          <a:p>
            <a:endParaRPr lang="en-GB"/>
          </a:p>
        </p:txBody>
      </p:sp>
      <p:sp>
        <p:nvSpPr>
          <p:cNvPr id="4" name="Slide Number Placeholder 3"/>
          <p:cNvSpPr>
            <a:spLocks noGrp="1"/>
          </p:cNvSpPr>
          <p:nvPr>
            <p:ph type="sldNum" sz="quarter" idx="10"/>
          </p:nvPr>
        </p:nvSpPr>
        <p:spPr/>
        <p:txBody>
          <a:bodyPr/>
          <a:lstStyle/>
          <a:p>
            <a:fld id="{16C6A05D-0AAD-45CE-A4F6-F21D7E53724D}" type="slidenum">
              <a:rPr lang="en-GB" smtClean="0"/>
              <a:t>16</a:t>
            </a:fld>
            <a:endParaRPr lang="en-GB"/>
          </a:p>
        </p:txBody>
      </p:sp>
    </p:spTree>
    <p:extLst>
      <p:ext uri="{BB962C8B-B14F-4D97-AF65-F5344CB8AC3E}">
        <p14:creationId xmlns:p14="http://schemas.microsoft.com/office/powerpoint/2010/main" val="9033683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6C6A05D-0AAD-45CE-A4F6-F21D7E53724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90429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6C6A05D-0AAD-45CE-A4F6-F21D7E53724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80082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endParaRPr lang="en-GB"/>
          </a:p>
        </p:txBody>
      </p:sp>
      <p:sp>
        <p:nvSpPr>
          <p:cNvPr id="4" name="Slide Number Placeholder 3"/>
          <p:cNvSpPr>
            <a:spLocks noGrp="1"/>
          </p:cNvSpPr>
          <p:nvPr>
            <p:ph type="sldNum" sz="quarter" idx="10"/>
          </p:nvPr>
        </p:nvSpPr>
        <p:spPr/>
        <p:txBody>
          <a:bodyPr/>
          <a:lstStyle/>
          <a:p>
            <a:fld id="{16C6A05D-0AAD-45CE-A4F6-F21D7E53724D}" type="slidenum">
              <a:rPr lang="en-GB" smtClean="0"/>
              <a:t>19</a:t>
            </a:fld>
            <a:endParaRPr lang="en-GB"/>
          </a:p>
        </p:txBody>
      </p:sp>
    </p:spTree>
    <p:extLst>
      <p:ext uri="{BB962C8B-B14F-4D97-AF65-F5344CB8AC3E}">
        <p14:creationId xmlns:p14="http://schemas.microsoft.com/office/powerpoint/2010/main" val="27267136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LD</a:t>
            </a:r>
          </a:p>
        </p:txBody>
      </p:sp>
      <p:sp>
        <p:nvSpPr>
          <p:cNvPr id="4" name="Slide Number Placeholder 3"/>
          <p:cNvSpPr>
            <a:spLocks noGrp="1"/>
          </p:cNvSpPr>
          <p:nvPr>
            <p:ph type="sldNum" sz="quarter" idx="5"/>
          </p:nvPr>
        </p:nvSpPr>
        <p:spPr/>
        <p:txBody>
          <a:bodyPr/>
          <a:lstStyle/>
          <a:p>
            <a:fld id="{8ED27633-CD42-415D-A74C-6E387703AB9B}" type="slidenum">
              <a:rPr lang="en-GB" smtClean="0"/>
              <a:pPr/>
              <a:t>20</a:t>
            </a:fld>
            <a:endParaRPr lang="en-GB"/>
          </a:p>
        </p:txBody>
      </p:sp>
    </p:spTree>
    <p:extLst>
      <p:ext uri="{BB962C8B-B14F-4D97-AF65-F5344CB8AC3E}">
        <p14:creationId xmlns:p14="http://schemas.microsoft.com/office/powerpoint/2010/main" val="6947753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LD</a:t>
            </a:r>
          </a:p>
        </p:txBody>
      </p:sp>
      <p:sp>
        <p:nvSpPr>
          <p:cNvPr id="4" name="Slide Number Placeholder 3"/>
          <p:cNvSpPr>
            <a:spLocks noGrp="1"/>
          </p:cNvSpPr>
          <p:nvPr>
            <p:ph type="sldNum" sz="quarter" idx="5"/>
          </p:nvPr>
        </p:nvSpPr>
        <p:spPr/>
        <p:txBody>
          <a:bodyPr/>
          <a:lstStyle/>
          <a:p>
            <a:fld id="{8ED27633-CD42-415D-A74C-6E387703AB9B}" type="slidenum">
              <a:rPr lang="en-GB" smtClean="0"/>
              <a:pPr/>
              <a:t>21</a:t>
            </a:fld>
            <a:endParaRPr lang="en-GB"/>
          </a:p>
        </p:txBody>
      </p:sp>
    </p:spTree>
    <p:extLst>
      <p:ext uri="{BB962C8B-B14F-4D97-AF65-F5344CB8AC3E}">
        <p14:creationId xmlns:p14="http://schemas.microsoft.com/office/powerpoint/2010/main" val="36788374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RO</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6C6A05D-0AAD-45CE-A4F6-F21D7E53724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60240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3B9227-DB2D-0EDA-DBB1-0FC75ED5B2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6991B0-67A1-E834-318A-0F7B75F669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EDFB9A-96D0-A642-6710-B30A70B887A5}"/>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9AACC54-7C35-7E3E-8012-541153E5F4C9}"/>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6C6A05D-0AAD-45CE-A4F6-F21D7E53724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38659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RO</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6C6A05D-0AAD-45CE-A4F6-F21D7E53724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80397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RO</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6C6A05D-0AAD-45CE-A4F6-F21D7E53724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260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err="1"/>
              <a:t>ABo</a:t>
            </a:r>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6C6A05D-0AAD-45CE-A4F6-F21D7E53724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723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err="1"/>
              <a:t>ABo</a:t>
            </a:r>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6C6A05D-0AAD-45CE-A4F6-F21D7E53724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71249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err="1"/>
              <a:t>ABo</a:t>
            </a:r>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6C6A05D-0AAD-45CE-A4F6-F21D7E53724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43081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grpSp>
        <p:nvGrpSpPr>
          <p:cNvPr id="5" name="Group 15"/>
          <p:cNvGrpSpPr>
            <a:grpSpLocks/>
          </p:cNvGrpSpPr>
          <p:nvPr/>
        </p:nvGrpSpPr>
        <p:grpSpPr bwMode="auto">
          <a:xfrm>
            <a:off x="-3175" y="4953000"/>
            <a:ext cx="9147175" cy="1911350"/>
            <a:chOff x="-3765" y="4832896"/>
            <a:chExt cx="9147765" cy="2032192"/>
          </a:xfrm>
        </p:grpSpPr>
        <p:sp>
          <p:nvSpPr>
            <p:cNvPr id="6" name="Freeform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Lucida Sans Unicode"/>
              </a:endParaRPr>
            </a:p>
          </p:txBody>
        </p:sp>
        <p:sp>
          <p:nvSpPr>
            <p:cNvPr id="7" name="Freeform 18"/>
            <p:cNvSpPr>
              <a:spLocks/>
            </p:cNvSpPr>
            <p:nvPr/>
          </p:nvSpPr>
          <p:spPr bwMode="auto">
            <a:xfrm>
              <a:off x="35926" y="5135025"/>
              <a:ext cx="9108074" cy="838869"/>
            </a:xfrm>
            <a:custGeom>
              <a:avLst/>
              <a:gdLst>
                <a:gd name="T0" fmla="*/ 0 w 5760"/>
                <a:gd name="T1" fmla="*/ 0 h 528"/>
                <a:gd name="T2" fmla="*/ 2147483647 w 5760"/>
                <a:gd name="T3" fmla="*/ 0 h 528"/>
                <a:gd name="T4" fmla="*/ 2147483647 w 5760"/>
                <a:gd name="T5" fmla="*/ 2147483647 h 528"/>
                <a:gd name="T6" fmla="*/ 2147483647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a:solidFill>
                  <a:prstClr val="black"/>
                </a:solidFill>
              </a:endParaRPr>
            </a:p>
          </p:txBody>
        </p:sp>
        <p:sp>
          <p:nvSpPr>
            <p:cNvPr id="8" name="Freeform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10" name="Straight Connector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a:t>Click to edit Master subtitle style</a:t>
            </a:r>
          </a:p>
        </p:txBody>
      </p:sp>
      <p:sp>
        <p:nvSpPr>
          <p:cNvPr id="11" name="Date Placeholder 29"/>
          <p:cNvSpPr>
            <a:spLocks noGrp="1"/>
          </p:cNvSpPr>
          <p:nvPr>
            <p:ph type="dt" sz="half" idx="10"/>
          </p:nvPr>
        </p:nvSpPr>
        <p:spPr/>
        <p:txBody>
          <a:bodyPr/>
          <a:lstStyle>
            <a:lvl1pPr>
              <a:defRPr>
                <a:solidFill>
                  <a:srgbClr val="FFFFFF"/>
                </a:solidFill>
              </a:defRPr>
            </a:lvl1pPr>
            <a:extLst/>
          </a:lstStyle>
          <a:p>
            <a:pPr>
              <a:defRPr/>
            </a:pPr>
            <a:fld id="{82F41B2B-2126-4A00-AB70-8D2B3A9CB32D}" type="datetimeFigureOut">
              <a:rPr lang="en-US"/>
              <a:pPr>
                <a:defRPr/>
              </a:pPr>
              <a:t>6/25/2026</a:t>
            </a:fld>
            <a:endParaRPr lang="en-US"/>
          </a:p>
        </p:txBody>
      </p:sp>
      <p:sp>
        <p:nvSpPr>
          <p:cNvPr id="12"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srgbClr val="7030A0">
                  <a:tint val="20000"/>
                </a:srgbClr>
              </a:solidFill>
            </a:endParaRPr>
          </a:p>
        </p:txBody>
      </p:sp>
      <p:sp>
        <p:nvSpPr>
          <p:cNvPr id="13" name="Slide Number Placeholder 26"/>
          <p:cNvSpPr>
            <a:spLocks noGrp="1"/>
          </p:cNvSpPr>
          <p:nvPr>
            <p:ph type="sldNum" sz="quarter" idx="12"/>
          </p:nvPr>
        </p:nvSpPr>
        <p:spPr/>
        <p:txBody>
          <a:bodyPr/>
          <a:lstStyle>
            <a:lvl1pPr>
              <a:defRPr>
                <a:solidFill>
                  <a:srgbClr val="FFFFFF"/>
                </a:solidFill>
              </a:defRPr>
            </a:lvl1pPr>
            <a:extLst/>
          </a:lstStyle>
          <a:p>
            <a:pPr>
              <a:defRPr/>
            </a:pPr>
            <a:fld id="{EFD1B1CA-3596-4B86-A397-C020B2C58C53}" type="slidenum">
              <a:rPr lang="en-US"/>
              <a:pPr>
                <a:defRPr/>
              </a:pPr>
              <a:t>‹#›</a:t>
            </a:fld>
            <a:endParaRPr lang="en-US"/>
          </a:p>
        </p:txBody>
      </p:sp>
    </p:spTree>
    <p:extLst>
      <p:ext uri="{BB962C8B-B14F-4D97-AF65-F5344CB8AC3E}">
        <p14:creationId xmlns:p14="http://schemas.microsoft.com/office/powerpoint/2010/main" val="20940458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p:cNvSpPr>
            <a:spLocks noGrp="1"/>
          </p:cNvSpPr>
          <p:nvPr>
            <p:ph type="title"/>
          </p:nvPr>
        </p:nvSpPr>
        <p:spPr/>
        <p:txBody>
          <a:bodyPr rtlCol="0"/>
          <a:lstStyle/>
          <a:p>
            <a:r>
              <a:rPr lang="en-US"/>
              <a:t>Click to edit Master title style</a:t>
            </a:r>
          </a:p>
        </p:txBody>
      </p:sp>
      <p:sp>
        <p:nvSpPr>
          <p:cNvPr id="4" name="Date Placeholder 9"/>
          <p:cNvSpPr>
            <a:spLocks noGrp="1"/>
          </p:cNvSpPr>
          <p:nvPr>
            <p:ph type="dt" sz="half" idx="10"/>
          </p:nvPr>
        </p:nvSpPr>
        <p:spPr/>
        <p:txBody>
          <a:bodyPr/>
          <a:lstStyle>
            <a:lvl1pPr>
              <a:defRPr/>
            </a:lvl1pPr>
          </a:lstStyle>
          <a:p>
            <a:pPr>
              <a:defRPr/>
            </a:pPr>
            <a:fld id="{47296605-DBF9-4854-8A5B-2442D67C655F}" type="datetimeFigureOut">
              <a:rPr lang="en-US">
                <a:solidFill>
                  <a:prstClr val="black"/>
                </a:solidFill>
              </a:rPr>
              <a:pPr>
                <a:defRPr/>
              </a:pPr>
              <a:t>6/25/2026</a:t>
            </a:fld>
            <a:endParaRPr lang="en-US">
              <a:solidFill>
                <a:prstClr val="black"/>
              </a:solidFill>
            </a:endParaRPr>
          </a:p>
        </p:txBody>
      </p:sp>
      <p:sp>
        <p:nvSpPr>
          <p:cNvPr id="5" name="Footer Placeholder 21"/>
          <p:cNvSpPr>
            <a:spLocks noGrp="1"/>
          </p:cNvSpPr>
          <p:nvPr>
            <p:ph type="ftr" sz="quarter" idx="11"/>
          </p:nvPr>
        </p:nvSpPr>
        <p:spPr/>
        <p:txBody>
          <a:bodyPr/>
          <a:lstStyle>
            <a:lvl1pPr>
              <a:defRPr/>
            </a:lvl1pPr>
          </a:lstStyle>
          <a:p>
            <a:pPr>
              <a:defRPr/>
            </a:pPr>
            <a:endParaRPr lang="en-US">
              <a:solidFill>
                <a:prstClr val="black"/>
              </a:solidFill>
            </a:endParaRPr>
          </a:p>
        </p:txBody>
      </p:sp>
      <p:sp>
        <p:nvSpPr>
          <p:cNvPr id="6" name="Slide Number Placeholder 17"/>
          <p:cNvSpPr>
            <a:spLocks noGrp="1"/>
          </p:cNvSpPr>
          <p:nvPr>
            <p:ph type="sldNum" sz="quarter" idx="12"/>
          </p:nvPr>
        </p:nvSpPr>
        <p:spPr/>
        <p:txBody>
          <a:bodyPr/>
          <a:lstStyle>
            <a:lvl1pPr>
              <a:defRPr/>
            </a:lvl1pPr>
          </a:lstStyle>
          <a:p>
            <a:pPr>
              <a:defRPr/>
            </a:pPr>
            <a:fld id="{E90C5026-0553-439E-B142-BAF994406BC1}" type="slidenum">
              <a:rPr lang="en-US">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1297506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4" name="Chevron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5" name="Chevron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a:t>Click to edit Master title style</a:t>
            </a:r>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6" name="Date Placeholder 3"/>
          <p:cNvSpPr>
            <a:spLocks noGrp="1"/>
          </p:cNvSpPr>
          <p:nvPr>
            <p:ph type="dt" sz="half" idx="10"/>
          </p:nvPr>
        </p:nvSpPr>
        <p:spPr/>
        <p:txBody>
          <a:bodyPr/>
          <a:lstStyle>
            <a:lvl1pPr>
              <a:defRPr/>
            </a:lvl1pPr>
            <a:extLst/>
          </a:lstStyle>
          <a:p>
            <a:pPr>
              <a:defRPr/>
            </a:pPr>
            <a:fld id="{3AB2C2F1-754E-4059-A030-CA00EBCEECE9}" type="datetimeFigureOut">
              <a:rPr lang="en-US">
                <a:solidFill>
                  <a:prstClr val="white"/>
                </a:solidFill>
              </a:rPr>
              <a:pPr>
                <a:defRPr/>
              </a:pPr>
              <a:t>6/25/2026</a:t>
            </a:fld>
            <a:endParaRPr lang="en-US">
              <a:solidFill>
                <a:prstClr val="white"/>
              </a:solidFill>
            </a:endParaRPr>
          </a:p>
        </p:txBody>
      </p:sp>
      <p:sp>
        <p:nvSpPr>
          <p:cNvPr id="7" name="Footer Placeholder 4"/>
          <p:cNvSpPr>
            <a:spLocks noGrp="1"/>
          </p:cNvSpPr>
          <p:nvPr>
            <p:ph type="ftr" sz="quarter" idx="11"/>
          </p:nvPr>
        </p:nvSpPr>
        <p:spPr/>
        <p:txBody>
          <a:bodyPr/>
          <a:lstStyle>
            <a:lvl1pPr>
              <a:defRPr/>
            </a:lvl1pPr>
            <a:extLst/>
          </a:lstStyle>
          <a:p>
            <a:pPr>
              <a:defRPr/>
            </a:pPr>
            <a:endParaRPr lang="en-US">
              <a:solidFill>
                <a:prstClr val="white"/>
              </a:solidFill>
            </a:endParaRPr>
          </a:p>
        </p:txBody>
      </p:sp>
      <p:sp>
        <p:nvSpPr>
          <p:cNvPr id="8" name="Slide Number Placeholder 5"/>
          <p:cNvSpPr>
            <a:spLocks noGrp="1"/>
          </p:cNvSpPr>
          <p:nvPr>
            <p:ph type="sldNum" sz="quarter" idx="12"/>
          </p:nvPr>
        </p:nvSpPr>
        <p:spPr/>
        <p:txBody>
          <a:bodyPr/>
          <a:lstStyle>
            <a:lvl1pPr>
              <a:defRPr/>
            </a:lvl1pPr>
            <a:extLst/>
          </a:lstStyle>
          <a:p>
            <a:pPr>
              <a:defRPr/>
            </a:pPr>
            <a:fld id="{2751B940-007C-470C-8FA4-E19714067419}" type="slidenum">
              <a:rPr lang="en-US">
                <a:solidFill>
                  <a:prstClr val="white"/>
                </a:solidFill>
              </a:rPr>
              <a:pPr>
                <a:defRPr/>
              </a:pPr>
              <a:t>‹#›</a:t>
            </a:fld>
            <a:endParaRPr lang="en-US">
              <a:solidFill>
                <a:prstClr val="white"/>
              </a:solidFill>
            </a:endParaRPr>
          </a:p>
        </p:txBody>
      </p:sp>
    </p:spTree>
    <p:extLst>
      <p:ext uri="{BB962C8B-B14F-4D97-AF65-F5344CB8AC3E}">
        <p14:creationId xmlns:p14="http://schemas.microsoft.com/office/powerpoint/2010/main" val="361193217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p:cNvSpPr>
            <a:spLocks noGrp="1"/>
          </p:cNvSpPr>
          <p:nvPr>
            <p:ph type="title"/>
          </p:nvPr>
        </p:nvSpPr>
        <p:spPr/>
        <p:txBody>
          <a:bodyPr rtlCol="0"/>
          <a:lstStyle/>
          <a:p>
            <a:r>
              <a:rPr lang="en-US"/>
              <a:t>Click to edit Master title style</a:t>
            </a:r>
          </a:p>
        </p:txBody>
      </p:sp>
      <p:sp>
        <p:nvSpPr>
          <p:cNvPr id="5" name="Date Placeholder 4"/>
          <p:cNvSpPr>
            <a:spLocks noGrp="1"/>
          </p:cNvSpPr>
          <p:nvPr>
            <p:ph type="dt" sz="half" idx="10"/>
          </p:nvPr>
        </p:nvSpPr>
        <p:spPr/>
        <p:txBody>
          <a:bodyPr/>
          <a:lstStyle>
            <a:lvl1pPr>
              <a:defRPr/>
            </a:lvl1pPr>
            <a:extLst/>
          </a:lstStyle>
          <a:p>
            <a:pPr>
              <a:defRPr/>
            </a:pPr>
            <a:fld id="{A43433B3-CDBB-41F4-AA97-A9B3F4D77816}" type="datetimeFigureOut">
              <a:rPr lang="en-US">
                <a:solidFill>
                  <a:prstClr val="white"/>
                </a:solidFill>
              </a:rPr>
              <a:pPr>
                <a:defRPr/>
              </a:pPr>
              <a:t>6/25/2026</a:t>
            </a:fld>
            <a:endParaRPr lang="en-US">
              <a:solidFill>
                <a:prstClr val="white"/>
              </a:solidFill>
            </a:endParaRPr>
          </a:p>
        </p:txBody>
      </p:sp>
      <p:sp>
        <p:nvSpPr>
          <p:cNvPr id="6" name="Footer Placeholder 5"/>
          <p:cNvSpPr>
            <a:spLocks noGrp="1"/>
          </p:cNvSpPr>
          <p:nvPr>
            <p:ph type="ftr" sz="quarter" idx="11"/>
          </p:nvPr>
        </p:nvSpPr>
        <p:spPr/>
        <p:txBody>
          <a:bodyPr/>
          <a:lstStyle>
            <a:lvl1pPr>
              <a:defRPr/>
            </a:lvl1pPr>
            <a:extLst/>
          </a:lstStyle>
          <a:p>
            <a:pPr>
              <a:defRPr/>
            </a:pPr>
            <a:endParaRPr lang="en-US">
              <a:solidFill>
                <a:prstClr val="white"/>
              </a:solidFill>
            </a:endParaRPr>
          </a:p>
        </p:txBody>
      </p:sp>
      <p:sp>
        <p:nvSpPr>
          <p:cNvPr id="7" name="Slide Number Placeholder 6"/>
          <p:cNvSpPr>
            <a:spLocks noGrp="1"/>
          </p:cNvSpPr>
          <p:nvPr>
            <p:ph type="sldNum" sz="quarter" idx="12"/>
          </p:nvPr>
        </p:nvSpPr>
        <p:spPr/>
        <p:txBody>
          <a:bodyPr/>
          <a:lstStyle>
            <a:lvl1pPr>
              <a:defRPr/>
            </a:lvl1pPr>
            <a:extLst/>
          </a:lstStyle>
          <a:p>
            <a:pPr>
              <a:defRPr/>
            </a:pPr>
            <a:fld id="{B8926ED5-979A-4869-B5BC-4641E0EF50B4}" type="slidenum">
              <a:rPr lang="en-US">
                <a:solidFill>
                  <a:prstClr val="white"/>
                </a:solidFill>
              </a:rPr>
              <a:pPr>
                <a:defRPr/>
              </a:pPr>
              <a:t>‹#›</a:t>
            </a:fld>
            <a:endParaRPr lang="en-US">
              <a:solidFill>
                <a:prstClr val="white"/>
              </a:solidFill>
            </a:endParaRPr>
          </a:p>
        </p:txBody>
      </p:sp>
    </p:spTree>
    <p:extLst>
      <p:ext uri="{BB962C8B-B14F-4D97-AF65-F5344CB8AC3E}">
        <p14:creationId xmlns:p14="http://schemas.microsoft.com/office/powerpoint/2010/main" val="1220452660"/>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extLst/>
          </a:lstStyle>
          <a:p>
            <a:pPr>
              <a:defRPr/>
            </a:pPr>
            <a:fld id="{29C59DA4-38A3-4B4D-9F6B-B99DC6F8FB36}" type="datetimeFigureOut">
              <a:rPr lang="en-US">
                <a:solidFill>
                  <a:prstClr val="black"/>
                </a:solidFill>
              </a:rPr>
              <a:pPr>
                <a:defRPr/>
              </a:pPr>
              <a:t>6/25/2026</a:t>
            </a:fld>
            <a:endParaRPr lang="en-US">
              <a:solidFill>
                <a:prstClr val="black"/>
              </a:solidFill>
            </a:endParaRPr>
          </a:p>
        </p:txBody>
      </p:sp>
      <p:sp>
        <p:nvSpPr>
          <p:cNvPr id="8" name="Footer Placeholder 7"/>
          <p:cNvSpPr>
            <a:spLocks noGrp="1"/>
          </p:cNvSpPr>
          <p:nvPr>
            <p:ph type="ftr" sz="quarter" idx="11"/>
          </p:nvPr>
        </p:nvSpPr>
        <p:spPr/>
        <p:txBody>
          <a:bodyPr/>
          <a:lstStyle>
            <a:lvl1pPr>
              <a:defRPr/>
            </a:lvl1pPr>
            <a:extLst/>
          </a:lstStyle>
          <a:p>
            <a:pPr>
              <a:defRPr/>
            </a:pPr>
            <a:endParaRPr lang="en-US">
              <a:solidFill>
                <a:prstClr val="black"/>
              </a:solidFill>
            </a:endParaRPr>
          </a:p>
        </p:txBody>
      </p:sp>
      <p:sp>
        <p:nvSpPr>
          <p:cNvPr id="9" name="Slide Number Placeholder 8"/>
          <p:cNvSpPr>
            <a:spLocks noGrp="1"/>
          </p:cNvSpPr>
          <p:nvPr>
            <p:ph type="sldNum" sz="quarter" idx="12"/>
          </p:nvPr>
        </p:nvSpPr>
        <p:spPr/>
        <p:txBody>
          <a:bodyPr/>
          <a:lstStyle>
            <a:lvl1pPr>
              <a:defRPr/>
            </a:lvl1pPr>
            <a:extLst/>
          </a:lstStyle>
          <a:p>
            <a:pPr>
              <a:defRPr/>
            </a:pPr>
            <a:fld id="{75B597FF-F42D-402F-B310-E1A96E58D894}" type="slidenum">
              <a:rPr lang="en-US">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725069196"/>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p>
            <a:r>
              <a:rPr lang="en-US"/>
              <a:t>Click to edit Master title style</a:t>
            </a:r>
          </a:p>
        </p:txBody>
      </p:sp>
      <p:sp>
        <p:nvSpPr>
          <p:cNvPr id="3" name="Date Placeholder 2"/>
          <p:cNvSpPr>
            <a:spLocks noGrp="1"/>
          </p:cNvSpPr>
          <p:nvPr>
            <p:ph type="dt" sz="half" idx="10"/>
          </p:nvPr>
        </p:nvSpPr>
        <p:spPr/>
        <p:txBody>
          <a:bodyPr/>
          <a:lstStyle>
            <a:lvl1pPr>
              <a:defRPr/>
            </a:lvl1pPr>
            <a:extLst/>
          </a:lstStyle>
          <a:p>
            <a:pPr>
              <a:defRPr/>
            </a:pPr>
            <a:fld id="{468837AB-F093-4FC1-A637-E54C065F9D06}" type="datetimeFigureOut">
              <a:rPr lang="en-US">
                <a:solidFill>
                  <a:prstClr val="white"/>
                </a:solidFill>
              </a:rPr>
              <a:pPr>
                <a:defRPr/>
              </a:pPr>
              <a:t>6/25/2026</a:t>
            </a:fld>
            <a:endParaRPr lang="en-US">
              <a:solidFill>
                <a:prstClr val="white"/>
              </a:solidFill>
            </a:endParaRPr>
          </a:p>
        </p:txBody>
      </p:sp>
      <p:sp>
        <p:nvSpPr>
          <p:cNvPr id="4" name="Footer Placeholder 3"/>
          <p:cNvSpPr>
            <a:spLocks noGrp="1"/>
          </p:cNvSpPr>
          <p:nvPr>
            <p:ph type="ftr" sz="quarter" idx="11"/>
          </p:nvPr>
        </p:nvSpPr>
        <p:spPr/>
        <p:txBody>
          <a:bodyPr/>
          <a:lstStyle>
            <a:lvl1pPr>
              <a:defRPr/>
            </a:lvl1pPr>
            <a:extLst/>
          </a:lstStyle>
          <a:p>
            <a:pPr>
              <a:defRPr/>
            </a:pPr>
            <a:endParaRPr lang="en-US">
              <a:solidFill>
                <a:prstClr val="white"/>
              </a:solidFill>
            </a:endParaRPr>
          </a:p>
        </p:txBody>
      </p:sp>
      <p:sp>
        <p:nvSpPr>
          <p:cNvPr id="5" name="Slide Number Placeholder 4"/>
          <p:cNvSpPr>
            <a:spLocks noGrp="1"/>
          </p:cNvSpPr>
          <p:nvPr>
            <p:ph type="sldNum" sz="quarter" idx="12"/>
          </p:nvPr>
        </p:nvSpPr>
        <p:spPr/>
        <p:txBody>
          <a:bodyPr/>
          <a:lstStyle>
            <a:lvl1pPr>
              <a:defRPr/>
            </a:lvl1pPr>
            <a:extLst/>
          </a:lstStyle>
          <a:p>
            <a:pPr>
              <a:defRPr/>
            </a:pPr>
            <a:fld id="{BDA97D4E-4855-44F6-9A2D-95D436328F8C}" type="slidenum">
              <a:rPr lang="en-US">
                <a:solidFill>
                  <a:prstClr val="white"/>
                </a:solidFill>
              </a:rPr>
              <a:pPr>
                <a:defRPr/>
              </a:pPr>
              <a:t>‹#›</a:t>
            </a:fld>
            <a:endParaRPr lang="en-US">
              <a:solidFill>
                <a:prstClr val="white"/>
              </a:solidFill>
            </a:endParaRPr>
          </a:p>
        </p:txBody>
      </p:sp>
    </p:spTree>
    <p:extLst>
      <p:ext uri="{BB962C8B-B14F-4D97-AF65-F5344CB8AC3E}">
        <p14:creationId xmlns:p14="http://schemas.microsoft.com/office/powerpoint/2010/main" val="1115587015"/>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01F76E92-588C-451C-8456-F59CAB0AB851}" type="datetimeFigureOut">
              <a:rPr lang="en-US">
                <a:solidFill>
                  <a:prstClr val="black"/>
                </a:solidFill>
              </a:rPr>
              <a:pPr>
                <a:defRPr/>
              </a:pPr>
              <a:t>6/25/2026</a:t>
            </a:fld>
            <a:endParaRPr lang="en-US">
              <a:solidFill>
                <a:prstClr val="black"/>
              </a:solidFill>
            </a:endParaRPr>
          </a:p>
        </p:txBody>
      </p:sp>
      <p:sp>
        <p:nvSpPr>
          <p:cNvPr id="3" name="Footer Placeholder 21"/>
          <p:cNvSpPr>
            <a:spLocks noGrp="1"/>
          </p:cNvSpPr>
          <p:nvPr>
            <p:ph type="ftr" sz="quarter" idx="11"/>
          </p:nvPr>
        </p:nvSpPr>
        <p:spPr/>
        <p:txBody>
          <a:bodyPr/>
          <a:lstStyle>
            <a:lvl1pPr>
              <a:defRPr/>
            </a:lvl1pPr>
          </a:lstStyle>
          <a:p>
            <a:pPr>
              <a:defRPr/>
            </a:pPr>
            <a:endParaRPr lang="en-US">
              <a:solidFill>
                <a:prstClr val="black"/>
              </a:solidFill>
            </a:endParaRPr>
          </a:p>
        </p:txBody>
      </p:sp>
      <p:sp>
        <p:nvSpPr>
          <p:cNvPr id="4" name="Slide Number Placeholder 17"/>
          <p:cNvSpPr>
            <a:spLocks noGrp="1"/>
          </p:cNvSpPr>
          <p:nvPr>
            <p:ph type="sldNum" sz="quarter" idx="12"/>
          </p:nvPr>
        </p:nvSpPr>
        <p:spPr/>
        <p:txBody>
          <a:bodyPr/>
          <a:lstStyle>
            <a:lvl1pPr>
              <a:defRPr/>
            </a:lvl1pPr>
          </a:lstStyle>
          <a:p>
            <a:pPr>
              <a:defRPr/>
            </a:pPr>
            <a:fld id="{5F15764E-4BDB-4349-A443-479F162E83D5}" type="slidenum">
              <a:rPr lang="en-US">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849993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extLst/>
          </a:lstStyle>
          <a:p>
            <a:pPr>
              <a:defRPr/>
            </a:pPr>
            <a:fld id="{0B8DCA15-C05D-42F8-92DB-F292D8681932}" type="datetimeFigureOut">
              <a:rPr lang="en-US">
                <a:solidFill>
                  <a:prstClr val="black"/>
                </a:solidFill>
              </a:rPr>
              <a:pPr>
                <a:defRPr/>
              </a:pPr>
              <a:t>6/25/2026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extLst/>
          </a:lstStyle>
          <a:p>
            <a:pPr>
              <a:defRPr/>
            </a:pPr>
            <a:endParaRPr lang="en-US">
              <a:solidFill>
                <a:prstClr val="black"/>
              </a:solidFill>
            </a:endParaRPr>
          </a:p>
        </p:txBody>
      </p:sp>
      <p:sp>
        <p:nvSpPr>
          <p:cNvPr id="7" name="Slide Number Placeholder 6"/>
          <p:cNvSpPr>
            <a:spLocks noGrp="1"/>
          </p:cNvSpPr>
          <p:nvPr>
            <p:ph type="sldNum" sz="quarter" idx="12"/>
          </p:nvPr>
        </p:nvSpPr>
        <p:spPr/>
        <p:txBody>
          <a:bodyPr/>
          <a:lstStyle>
            <a:lvl1pPr>
              <a:defRPr/>
            </a:lvl1pPr>
            <a:extLst/>
          </a:lstStyle>
          <a:p>
            <a:pPr>
              <a:defRPr/>
            </a:pPr>
            <a:fld id="{92877B0D-97E8-4455-8B22-A7C0359C840A}" type="slidenum">
              <a:rPr lang="en-US">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185339161"/>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5" name="Freeform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white"/>
              </a:solidFill>
              <a:latin typeface="Lucida Sans Unicode"/>
            </a:endParaRPr>
          </a:p>
        </p:txBody>
      </p:sp>
      <p:sp>
        <p:nvSpPr>
          <p:cNvPr id="6" name="Freeform 15"/>
          <p:cNvSpPr>
            <a:spLocks/>
          </p:cNvSpPr>
          <p:nvPr/>
        </p:nvSpPr>
        <p:spPr bwMode="auto">
          <a:xfrm>
            <a:off x="485775" y="5938838"/>
            <a:ext cx="3690938" cy="933450"/>
          </a:xfrm>
          <a:custGeom>
            <a:avLst/>
            <a:gdLst>
              <a:gd name="T0" fmla="*/ 0 w 5591"/>
              <a:gd name="T1" fmla="*/ 0 h 588"/>
              <a:gd name="T2" fmla="*/ 2147483647 w 5591"/>
              <a:gd name="T3" fmla="*/ 0 h 588"/>
              <a:gd name="T4" fmla="*/ 2147483647 w 5591"/>
              <a:gd name="T5" fmla="*/ 2147483647 h 588"/>
              <a:gd name="T6" fmla="*/ 2147483647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a:solidFill>
                <a:prstClr val="white"/>
              </a:solidFill>
            </a:endParaRPr>
          </a:p>
        </p:txBody>
      </p:sp>
      <p:sp>
        <p:nvSpPr>
          <p:cNvPr id="7" name="Right Triangle 6"/>
          <p:cNvSpPr>
            <a:spLocks/>
          </p:cNvSpPr>
          <p:nvPr/>
        </p:nvSpPr>
        <p:spPr bwMode="auto">
          <a:xfrm>
            <a:off x="-6042" y="5791253"/>
            <a:ext cx="3402314" cy="1080868"/>
          </a:xfrm>
          <a:prstGeom prst="rtTriangle">
            <a:avLst/>
          </a:prstGeom>
          <a:blipFill>
            <a:blip r:embed="rId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8" name="Straight Connector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10" name="Chevron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solidFill>
                <a:prstClr val="white"/>
              </a:solidFill>
            </a:endParaRPr>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a:t>Click icon to add picture</a:t>
            </a: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a:t>Click to edit Master title style</a:t>
            </a:r>
          </a:p>
        </p:txBody>
      </p:sp>
      <p:sp>
        <p:nvSpPr>
          <p:cNvPr id="11" name="Date Placeholder 4"/>
          <p:cNvSpPr>
            <a:spLocks noGrp="1"/>
          </p:cNvSpPr>
          <p:nvPr>
            <p:ph type="dt" sz="half" idx="10"/>
          </p:nvPr>
        </p:nvSpPr>
        <p:spPr/>
        <p:txBody>
          <a:bodyPr/>
          <a:lstStyle>
            <a:lvl1pPr>
              <a:defRPr>
                <a:solidFill>
                  <a:schemeClr val="tx1"/>
                </a:solidFill>
              </a:defRPr>
            </a:lvl1pPr>
            <a:extLst/>
          </a:lstStyle>
          <a:p>
            <a:pPr>
              <a:defRPr/>
            </a:pPr>
            <a:fld id="{58A2995C-4B14-428B-A739-5A3209584979}" type="datetimeFigureOut">
              <a:rPr lang="en-US">
                <a:solidFill>
                  <a:prstClr val="white"/>
                </a:solidFill>
              </a:rPr>
              <a:pPr>
                <a:defRPr/>
              </a:pPr>
              <a:t>6/25/2026</a:t>
            </a:fld>
            <a:endParaRPr lang="en-US">
              <a:solidFill>
                <a:prstClr val="white"/>
              </a:solidFill>
            </a:endParaRPr>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endParaRPr lang="en-US">
              <a:solidFill>
                <a:prstClr val="white"/>
              </a:solidFill>
            </a:endParaRPr>
          </a:p>
        </p:txBody>
      </p:sp>
      <p:sp>
        <p:nvSpPr>
          <p:cNvPr id="13" name="Slide Number Placeholder 6"/>
          <p:cNvSpPr>
            <a:spLocks noGrp="1"/>
          </p:cNvSpPr>
          <p:nvPr>
            <p:ph type="sldNum" sz="quarter" idx="12"/>
          </p:nvPr>
        </p:nvSpPr>
        <p:spPr/>
        <p:txBody>
          <a:bodyPr/>
          <a:lstStyle>
            <a:lvl1pPr>
              <a:defRPr>
                <a:solidFill>
                  <a:schemeClr val="tx1"/>
                </a:solidFill>
              </a:defRPr>
            </a:lvl1pPr>
            <a:extLst/>
          </a:lstStyle>
          <a:p>
            <a:pPr>
              <a:defRPr/>
            </a:pPr>
            <a:fld id="{A9C04D13-8F77-4C5E-B5B3-C311D3B0D0C2}" type="slidenum">
              <a:rPr lang="en-US">
                <a:solidFill>
                  <a:prstClr val="white"/>
                </a:solidFill>
              </a:rPr>
              <a:pPr>
                <a:defRPr/>
              </a:pPr>
              <a:t>‹#›</a:t>
            </a:fld>
            <a:endParaRPr lang="en-US">
              <a:solidFill>
                <a:prstClr val="white"/>
              </a:solidFill>
            </a:endParaRPr>
          </a:p>
        </p:txBody>
      </p:sp>
    </p:spTree>
    <p:extLst>
      <p:ext uri="{BB962C8B-B14F-4D97-AF65-F5344CB8AC3E}">
        <p14:creationId xmlns:p14="http://schemas.microsoft.com/office/powerpoint/2010/main" val="3670789148"/>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5C71CF11-0CE0-4BB0-B7EE-EDA6A4051222}" type="datetimeFigureOut">
              <a:rPr lang="en-US">
                <a:solidFill>
                  <a:prstClr val="black"/>
                </a:solidFill>
              </a:rPr>
              <a:pPr>
                <a:defRPr/>
              </a:pPr>
              <a:t>6/25/2026</a:t>
            </a:fld>
            <a:endParaRPr lang="en-US">
              <a:solidFill>
                <a:prstClr val="black"/>
              </a:solidFill>
            </a:endParaRPr>
          </a:p>
        </p:txBody>
      </p:sp>
      <p:sp>
        <p:nvSpPr>
          <p:cNvPr id="5" name="Footer Placeholder 21"/>
          <p:cNvSpPr>
            <a:spLocks noGrp="1"/>
          </p:cNvSpPr>
          <p:nvPr>
            <p:ph type="ftr" sz="quarter" idx="11"/>
          </p:nvPr>
        </p:nvSpPr>
        <p:spPr/>
        <p:txBody>
          <a:bodyPr/>
          <a:lstStyle>
            <a:lvl1pPr>
              <a:defRPr/>
            </a:lvl1pPr>
          </a:lstStyle>
          <a:p>
            <a:pPr>
              <a:defRPr/>
            </a:pPr>
            <a:endParaRPr lang="en-US">
              <a:solidFill>
                <a:prstClr val="black"/>
              </a:solidFill>
            </a:endParaRPr>
          </a:p>
        </p:txBody>
      </p:sp>
      <p:sp>
        <p:nvSpPr>
          <p:cNvPr id="6" name="Slide Number Placeholder 17"/>
          <p:cNvSpPr>
            <a:spLocks noGrp="1"/>
          </p:cNvSpPr>
          <p:nvPr>
            <p:ph type="sldNum" sz="quarter" idx="12"/>
          </p:nvPr>
        </p:nvSpPr>
        <p:spPr/>
        <p:txBody>
          <a:bodyPr/>
          <a:lstStyle>
            <a:lvl1pPr>
              <a:defRPr/>
            </a:lvl1pPr>
          </a:lstStyle>
          <a:p>
            <a:pPr>
              <a:defRPr/>
            </a:pPr>
            <a:fld id="{B44BC567-F95B-4C4E-88C2-2D4D0264EBCB}" type="slidenum">
              <a:rPr lang="en-US">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684077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8AA9F573-F551-4552-BABA-E79F8A9CD954}" type="datetimeFigureOut">
              <a:rPr lang="en-US">
                <a:solidFill>
                  <a:prstClr val="black"/>
                </a:solidFill>
              </a:rPr>
              <a:pPr>
                <a:defRPr/>
              </a:pPr>
              <a:t>6/25/2026</a:t>
            </a:fld>
            <a:endParaRPr lang="en-US">
              <a:solidFill>
                <a:prstClr val="black"/>
              </a:solidFill>
            </a:endParaRPr>
          </a:p>
        </p:txBody>
      </p:sp>
      <p:sp>
        <p:nvSpPr>
          <p:cNvPr id="5" name="Footer Placeholder 21"/>
          <p:cNvSpPr>
            <a:spLocks noGrp="1"/>
          </p:cNvSpPr>
          <p:nvPr>
            <p:ph type="ftr" sz="quarter" idx="11"/>
          </p:nvPr>
        </p:nvSpPr>
        <p:spPr/>
        <p:txBody>
          <a:bodyPr/>
          <a:lstStyle>
            <a:lvl1pPr>
              <a:defRPr/>
            </a:lvl1pPr>
          </a:lstStyle>
          <a:p>
            <a:pPr>
              <a:defRPr/>
            </a:pPr>
            <a:endParaRPr lang="en-US">
              <a:solidFill>
                <a:prstClr val="black"/>
              </a:solidFill>
            </a:endParaRPr>
          </a:p>
        </p:txBody>
      </p:sp>
      <p:sp>
        <p:nvSpPr>
          <p:cNvPr id="6" name="Slide Number Placeholder 17"/>
          <p:cNvSpPr>
            <a:spLocks noGrp="1"/>
          </p:cNvSpPr>
          <p:nvPr>
            <p:ph type="sldNum" sz="quarter" idx="12"/>
          </p:nvPr>
        </p:nvSpPr>
        <p:spPr/>
        <p:txBody>
          <a:bodyPr/>
          <a:lstStyle>
            <a:lvl1pPr>
              <a:defRPr/>
            </a:lvl1pPr>
          </a:lstStyle>
          <a:p>
            <a:pPr>
              <a:defRPr/>
            </a:pPr>
            <a:fld id="{09F63F92-9BC1-4EC3-967F-3ACE0BBB9306}" type="slidenum">
              <a:rPr lang="en-US">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1267363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7E84E4E-62F3-4A07-A315-85586D29F64D}"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812BCB-F7BF-40D6-BF29-7D49E8F8548B}" type="slidenum">
              <a:rPr lang="en-GB" smtClean="0"/>
              <a:t>‹#›</a:t>
            </a:fld>
            <a:endParaRPr lang="en-GB"/>
          </a:p>
        </p:txBody>
      </p:sp>
    </p:spTree>
    <p:extLst>
      <p:ext uri="{BB962C8B-B14F-4D97-AF65-F5344CB8AC3E}">
        <p14:creationId xmlns:p14="http://schemas.microsoft.com/office/powerpoint/2010/main" val="40413784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7E84E4E-62F3-4A07-A315-85586D29F64D}"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812BCB-F7BF-40D6-BF29-7D49E8F8548B}" type="slidenum">
              <a:rPr lang="en-GB" smtClean="0"/>
              <a:t>‹#›</a:t>
            </a:fld>
            <a:endParaRPr lang="en-GB"/>
          </a:p>
        </p:txBody>
      </p:sp>
    </p:spTree>
    <p:extLst>
      <p:ext uri="{BB962C8B-B14F-4D97-AF65-F5344CB8AC3E}">
        <p14:creationId xmlns:p14="http://schemas.microsoft.com/office/powerpoint/2010/main" val="40386386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E84E4E-62F3-4A07-A315-85586D29F64D}"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812BCB-F7BF-40D6-BF29-7D49E8F8548B}" type="slidenum">
              <a:rPr lang="en-GB" smtClean="0"/>
              <a:t>‹#›</a:t>
            </a:fld>
            <a:endParaRPr lang="en-GB"/>
          </a:p>
        </p:txBody>
      </p:sp>
    </p:spTree>
    <p:extLst>
      <p:ext uri="{BB962C8B-B14F-4D97-AF65-F5344CB8AC3E}">
        <p14:creationId xmlns:p14="http://schemas.microsoft.com/office/powerpoint/2010/main" val="29624194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7E84E4E-62F3-4A07-A315-85586D29F64D}" type="datetimeFigureOut">
              <a:rPr lang="en-GB" smtClean="0"/>
              <a:t>25/06/2026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812BCB-F7BF-40D6-BF29-7D49E8F8548B}" type="slidenum">
              <a:rPr lang="en-GB" smtClean="0"/>
              <a:t>‹#›</a:t>
            </a:fld>
            <a:endParaRPr lang="en-GB"/>
          </a:p>
        </p:txBody>
      </p:sp>
    </p:spTree>
    <p:extLst>
      <p:ext uri="{BB962C8B-B14F-4D97-AF65-F5344CB8AC3E}">
        <p14:creationId xmlns:p14="http://schemas.microsoft.com/office/powerpoint/2010/main" val="36140181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7E84E4E-62F3-4A07-A315-85586D29F64D}" type="datetimeFigureOut">
              <a:rPr lang="en-GB" smtClean="0"/>
              <a:t>25/06/2026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812BCB-F7BF-40D6-BF29-7D49E8F8548B}" type="slidenum">
              <a:rPr lang="en-GB" smtClean="0"/>
              <a:t>‹#›</a:t>
            </a:fld>
            <a:endParaRPr lang="en-GB"/>
          </a:p>
        </p:txBody>
      </p:sp>
    </p:spTree>
    <p:extLst>
      <p:ext uri="{BB962C8B-B14F-4D97-AF65-F5344CB8AC3E}">
        <p14:creationId xmlns:p14="http://schemas.microsoft.com/office/powerpoint/2010/main" val="12492519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7E84E4E-62F3-4A07-A315-85586D29F64D}" type="datetimeFigureOut">
              <a:rPr lang="en-GB" smtClean="0"/>
              <a:t>25/06/2026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3812BCB-F7BF-40D6-BF29-7D49E8F8548B}" type="slidenum">
              <a:rPr lang="en-GB" smtClean="0"/>
              <a:t>‹#›</a:t>
            </a:fld>
            <a:endParaRPr lang="en-GB"/>
          </a:p>
        </p:txBody>
      </p:sp>
    </p:spTree>
    <p:extLst>
      <p:ext uri="{BB962C8B-B14F-4D97-AF65-F5344CB8AC3E}">
        <p14:creationId xmlns:p14="http://schemas.microsoft.com/office/powerpoint/2010/main" val="35883887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E84E4E-62F3-4A07-A315-85586D29F64D}" type="datetimeFigureOut">
              <a:rPr lang="en-GB" smtClean="0"/>
              <a:t>25/06/2026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812BCB-F7BF-40D6-BF29-7D49E8F8548B}" type="slidenum">
              <a:rPr lang="en-GB" smtClean="0"/>
              <a:t>‹#›</a:t>
            </a:fld>
            <a:endParaRPr lang="en-GB"/>
          </a:p>
        </p:txBody>
      </p:sp>
    </p:spTree>
    <p:extLst>
      <p:ext uri="{BB962C8B-B14F-4D97-AF65-F5344CB8AC3E}">
        <p14:creationId xmlns:p14="http://schemas.microsoft.com/office/powerpoint/2010/main" val="8831210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E84E4E-62F3-4A07-A315-85586D29F64D}" type="datetimeFigureOut">
              <a:rPr lang="en-GB" smtClean="0"/>
              <a:t>25/06/2026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812BCB-F7BF-40D6-BF29-7D49E8F8548B}" type="slidenum">
              <a:rPr lang="en-GB" smtClean="0"/>
              <a:t>‹#›</a:t>
            </a:fld>
            <a:endParaRPr lang="en-GB"/>
          </a:p>
        </p:txBody>
      </p:sp>
    </p:spTree>
    <p:extLst>
      <p:ext uri="{BB962C8B-B14F-4D97-AF65-F5344CB8AC3E}">
        <p14:creationId xmlns:p14="http://schemas.microsoft.com/office/powerpoint/2010/main" val="16906765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E84E4E-62F3-4A07-A315-85586D29F64D}" type="datetimeFigureOut">
              <a:rPr lang="en-GB" smtClean="0"/>
              <a:t>25/06/2026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812BCB-F7BF-40D6-BF29-7D49E8F8548B}" type="slidenum">
              <a:rPr lang="en-GB" smtClean="0"/>
              <a:t>‹#›</a:t>
            </a:fld>
            <a:endParaRPr lang="en-GB"/>
          </a:p>
        </p:txBody>
      </p:sp>
    </p:spTree>
    <p:extLst>
      <p:ext uri="{BB962C8B-B14F-4D97-AF65-F5344CB8AC3E}">
        <p14:creationId xmlns:p14="http://schemas.microsoft.com/office/powerpoint/2010/main" val="11922182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7E84E4E-62F3-4A07-A315-85586D29F64D}"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812BCB-F7BF-40D6-BF29-7D49E8F8548B}" type="slidenum">
              <a:rPr lang="en-GB" smtClean="0"/>
              <a:t>‹#›</a:t>
            </a:fld>
            <a:endParaRPr lang="en-GB"/>
          </a:p>
        </p:txBody>
      </p:sp>
    </p:spTree>
    <p:extLst>
      <p:ext uri="{BB962C8B-B14F-4D97-AF65-F5344CB8AC3E}">
        <p14:creationId xmlns:p14="http://schemas.microsoft.com/office/powerpoint/2010/main" val="32806660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7E84E4E-62F3-4A07-A315-85586D29F64D}"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812BCB-F7BF-40D6-BF29-7D49E8F8548B}" type="slidenum">
              <a:rPr lang="en-GB" smtClean="0"/>
              <a:t>‹#›</a:t>
            </a:fld>
            <a:endParaRPr lang="en-GB"/>
          </a:p>
        </p:txBody>
      </p:sp>
    </p:spTree>
    <p:extLst>
      <p:ext uri="{BB962C8B-B14F-4D97-AF65-F5344CB8AC3E}">
        <p14:creationId xmlns:p14="http://schemas.microsoft.com/office/powerpoint/2010/main" val="9458902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3BF94-5E01-B86A-9A27-63E8909192BA}"/>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F24D8F2F-FB89-CBA7-9B97-C313DD6521D5}"/>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FA2E6308-0240-17C0-A3AE-9CDF4D6EABD2}"/>
              </a:ext>
            </a:extLst>
          </p:cNvPr>
          <p:cNvSpPr>
            <a:spLocks noGrp="1"/>
          </p:cNvSpPr>
          <p:nvPr>
            <p:ph type="dt" sz="half" idx="10"/>
          </p:nvPr>
        </p:nvSpPr>
        <p:spPr/>
        <p:txBody>
          <a:bodyPr/>
          <a:lstStyle/>
          <a:p>
            <a:fld id="{A6398613-EE56-8245-B1D0-A15C95B38365}" type="datetimeFigureOut">
              <a:rPr lang="en-US" smtClean="0"/>
              <a:t>6/25/2026</a:t>
            </a:fld>
            <a:endParaRPr lang="en-US"/>
          </a:p>
        </p:txBody>
      </p:sp>
      <p:sp>
        <p:nvSpPr>
          <p:cNvPr id="5" name="Footer Placeholder 4">
            <a:extLst>
              <a:ext uri="{FF2B5EF4-FFF2-40B4-BE49-F238E27FC236}">
                <a16:creationId xmlns:a16="http://schemas.microsoft.com/office/drawing/2014/main" id="{40D44858-817E-4D06-05F4-BF9EFE926E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BD8AFA-E897-4614-CFBF-CDC2B82099C6}"/>
              </a:ext>
            </a:extLst>
          </p:cNvPr>
          <p:cNvSpPr>
            <a:spLocks noGrp="1"/>
          </p:cNvSpPr>
          <p:nvPr>
            <p:ph type="sldNum" sz="quarter" idx="12"/>
          </p:nvPr>
        </p:nvSpPr>
        <p:spPr/>
        <p:txBody>
          <a:bodyPr/>
          <a:lstStyle/>
          <a:p>
            <a:fld id="{805B6109-D419-494B-8A94-C9E1F73C51E4}" type="slidenum">
              <a:rPr lang="en-US" smtClean="0"/>
              <a:t>‹#›</a:t>
            </a:fld>
            <a:endParaRPr lang="en-US"/>
          </a:p>
        </p:txBody>
      </p:sp>
    </p:spTree>
    <p:extLst>
      <p:ext uri="{BB962C8B-B14F-4D97-AF65-F5344CB8AC3E}">
        <p14:creationId xmlns:p14="http://schemas.microsoft.com/office/powerpoint/2010/main" val="32722698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FA976-A5A0-00E1-8401-8F5BDD4CD90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686F7F1-3EBC-9734-743E-B440E48F2F1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4C2DF9-469D-DA2D-0ABE-E75A943E432B}"/>
              </a:ext>
            </a:extLst>
          </p:cNvPr>
          <p:cNvSpPr>
            <a:spLocks noGrp="1"/>
          </p:cNvSpPr>
          <p:nvPr>
            <p:ph type="dt" sz="half" idx="10"/>
          </p:nvPr>
        </p:nvSpPr>
        <p:spPr/>
        <p:txBody>
          <a:bodyPr/>
          <a:lstStyle/>
          <a:p>
            <a:fld id="{A6398613-EE56-8245-B1D0-A15C95B38365}" type="datetimeFigureOut">
              <a:rPr lang="en-US" smtClean="0"/>
              <a:t>6/25/2026</a:t>
            </a:fld>
            <a:endParaRPr lang="en-US"/>
          </a:p>
        </p:txBody>
      </p:sp>
      <p:sp>
        <p:nvSpPr>
          <p:cNvPr id="5" name="Footer Placeholder 4">
            <a:extLst>
              <a:ext uri="{FF2B5EF4-FFF2-40B4-BE49-F238E27FC236}">
                <a16:creationId xmlns:a16="http://schemas.microsoft.com/office/drawing/2014/main" id="{124508F9-3952-1F9C-37EE-E1B6917B9DC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6C273D-ED4B-892F-C425-1D04293B3D5F}"/>
              </a:ext>
            </a:extLst>
          </p:cNvPr>
          <p:cNvSpPr>
            <a:spLocks noGrp="1"/>
          </p:cNvSpPr>
          <p:nvPr>
            <p:ph type="sldNum" sz="quarter" idx="12"/>
          </p:nvPr>
        </p:nvSpPr>
        <p:spPr/>
        <p:txBody>
          <a:bodyPr/>
          <a:lstStyle/>
          <a:p>
            <a:fld id="{805B6109-D419-494B-8A94-C9E1F73C51E4}" type="slidenum">
              <a:rPr lang="en-US" smtClean="0"/>
              <a:t>‹#›</a:t>
            </a:fld>
            <a:endParaRPr lang="en-US"/>
          </a:p>
        </p:txBody>
      </p:sp>
    </p:spTree>
    <p:extLst>
      <p:ext uri="{BB962C8B-B14F-4D97-AF65-F5344CB8AC3E}">
        <p14:creationId xmlns:p14="http://schemas.microsoft.com/office/powerpoint/2010/main" val="35012824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8B15B-DCF0-ADF2-98F0-3471740F73CD}"/>
              </a:ext>
            </a:extLst>
          </p:cNvPr>
          <p:cNvSpPr>
            <a:spLocks noGrp="1"/>
          </p:cNvSpPr>
          <p:nvPr>
            <p:ph type="title"/>
          </p:nvPr>
        </p:nvSpPr>
        <p:spPr>
          <a:xfrm>
            <a:off x="623888" y="1709739"/>
            <a:ext cx="7886700" cy="2852737"/>
          </a:xfr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E67F2C86-0B9A-4846-A6EE-71AB7C964DF7}"/>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8483A45-26A7-B0AE-A691-B02337542573}"/>
              </a:ext>
            </a:extLst>
          </p:cNvPr>
          <p:cNvSpPr>
            <a:spLocks noGrp="1"/>
          </p:cNvSpPr>
          <p:nvPr>
            <p:ph type="dt" sz="half" idx="10"/>
          </p:nvPr>
        </p:nvSpPr>
        <p:spPr/>
        <p:txBody>
          <a:bodyPr/>
          <a:lstStyle/>
          <a:p>
            <a:fld id="{A6398613-EE56-8245-B1D0-A15C95B38365}" type="datetimeFigureOut">
              <a:rPr lang="en-US" smtClean="0"/>
              <a:t>6/25/2026</a:t>
            </a:fld>
            <a:endParaRPr lang="en-US"/>
          </a:p>
        </p:txBody>
      </p:sp>
      <p:sp>
        <p:nvSpPr>
          <p:cNvPr id="5" name="Footer Placeholder 4">
            <a:extLst>
              <a:ext uri="{FF2B5EF4-FFF2-40B4-BE49-F238E27FC236}">
                <a16:creationId xmlns:a16="http://schemas.microsoft.com/office/drawing/2014/main" id="{1378FABC-95F9-436F-BAA1-12795ACF2F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FE6A0F-8565-2B6C-6ADB-ACBEBA9F1164}"/>
              </a:ext>
            </a:extLst>
          </p:cNvPr>
          <p:cNvSpPr>
            <a:spLocks noGrp="1"/>
          </p:cNvSpPr>
          <p:nvPr>
            <p:ph type="sldNum" sz="quarter" idx="12"/>
          </p:nvPr>
        </p:nvSpPr>
        <p:spPr/>
        <p:txBody>
          <a:bodyPr/>
          <a:lstStyle/>
          <a:p>
            <a:fld id="{805B6109-D419-494B-8A94-C9E1F73C51E4}" type="slidenum">
              <a:rPr lang="en-US" smtClean="0"/>
              <a:t>‹#›</a:t>
            </a:fld>
            <a:endParaRPr lang="en-US"/>
          </a:p>
        </p:txBody>
      </p:sp>
    </p:spTree>
    <p:extLst>
      <p:ext uri="{BB962C8B-B14F-4D97-AF65-F5344CB8AC3E}">
        <p14:creationId xmlns:p14="http://schemas.microsoft.com/office/powerpoint/2010/main" val="40774761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9E724-AAED-E1F3-7F6A-FD8B24CA179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A055FD8-34D5-F273-CF7B-4BE1FD81F6E3}"/>
              </a:ext>
            </a:extLst>
          </p:cNvPr>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FC5DA6C-FD58-F60F-AAA4-BA27E31ED2FE}"/>
              </a:ext>
            </a:extLst>
          </p:cNvPr>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1E784BAC-C2BD-FA89-3913-1CD312329750}"/>
              </a:ext>
            </a:extLst>
          </p:cNvPr>
          <p:cNvSpPr>
            <a:spLocks noGrp="1"/>
          </p:cNvSpPr>
          <p:nvPr>
            <p:ph type="dt" sz="half" idx="10"/>
          </p:nvPr>
        </p:nvSpPr>
        <p:spPr/>
        <p:txBody>
          <a:bodyPr/>
          <a:lstStyle/>
          <a:p>
            <a:fld id="{A6398613-EE56-8245-B1D0-A15C95B38365}" type="datetimeFigureOut">
              <a:rPr lang="en-US" smtClean="0"/>
              <a:t>6/25/2026</a:t>
            </a:fld>
            <a:endParaRPr lang="en-US"/>
          </a:p>
        </p:txBody>
      </p:sp>
      <p:sp>
        <p:nvSpPr>
          <p:cNvPr id="6" name="Footer Placeholder 5">
            <a:extLst>
              <a:ext uri="{FF2B5EF4-FFF2-40B4-BE49-F238E27FC236}">
                <a16:creationId xmlns:a16="http://schemas.microsoft.com/office/drawing/2014/main" id="{D5C84EF0-B7F7-F997-6117-A8F99DF533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51FD61-F0A5-7CA4-4FF4-E951810BC5D2}"/>
              </a:ext>
            </a:extLst>
          </p:cNvPr>
          <p:cNvSpPr>
            <a:spLocks noGrp="1"/>
          </p:cNvSpPr>
          <p:nvPr>
            <p:ph type="sldNum" sz="quarter" idx="12"/>
          </p:nvPr>
        </p:nvSpPr>
        <p:spPr/>
        <p:txBody>
          <a:bodyPr/>
          <a:lstStyle/>
          <a:p>
            <a:fld id="{805B6109-D419-494B-8A94-C9E1F73C51E4}" type="slidenum">
              <a:rPr lang="en-US" smtClean="0"/>
              <a:t>‹#›</a:t>
            </a:fld>
            <a:endParaRPr lang="en-US"/>
          </a:p>
        </p:txBody>
      </p:sp>
    </p:spTree>
    <p:extLst>
      <p:ext uri="{BB962C8B-B14F-4D97-AF65-F5344CB8AC3E}">
        <p14:creationId xmlns:p14="http://schemas.microsoft.com/office/powerpoint/2010/main" val="21273204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0F59D-53CD-B3C5-9668-2D0D50C52922}"/>
              </a:ext>
            </a:extLst>
          </p:cNvPr>
          <p:cNvSpPr>
            <a:spLocks noGrp="1"/>
          </p:cNvSpPr>
          <p:nvPr>
            <p:ph type="title"/>
          </p:nvPr>
        </p:nvSpPr>
        <p:spPr>
          <a:xfrm>
            <a:off x="629841" y="365126"/>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0F11C51-C563-5627-2DF7-8DA8E745048E}"/>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A66CEE2D-4F42-1E3A-246C-82754C9BA100}"/>
              </a:ext>
            </a:extLst>
          </p:cNvPr>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15BBD013-9B13-A4E2-9EC9-EB0FC6B67DDD}"/>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F6DF64EE-5EDA-508E-28F7-B3784DB5F6C9}"/>
              </a:ext>
            </a:extLst>
          </p:cNvPr>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5F74BAC-266A-4F59-C3DF-51306E3ECC9E}"/>
              </a:ext>
            </a:extLst>
          </p:cNvPr>
          <p:cNvSpPr>
            <a:spLocks noGrp="1"/>
          </p:cNvSpPr>
          <p:nvPr>
            <p:ph type="dt" sz="half" idx="10"/>
          </p:nvPr>
        </p:nvSpPr>
        <p:spPr/>
        <p:txBody>
          <a:bodyPr/>
          <a:lstStyle/>
          <a:p>
            <a:fld id="{A6398613-EE56-8245-B1D0-A15C95B38365}" type="datetimeFigureOut">
              <a:rPr lang="en-US" smtClean="0"/>
              <a:t>6/25/2026</a:t>
            </a:fld>
            <a:endParaRPr lang="en-US"/>
          </a:p>
        </p:txBody>
      </p:sp>
      <p:sp>
        <p:nvSpPr>
          <p:cNvPr id="8" name="Footer Placeholder 7">
            <a:extLst>
              <a:ext uri="{FF2B5EF4-FFF2-40B4-BE49-F238E27FC236}">
                <a16:creationId xmlns:a16="http://schemas.microsoft.com/office/drawing/2014/main" id="{7A7C1C8C-30ED-F8E4-B9BB-6FB32BFBF01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0CF04F3-93B6-D0FB-0467-04F8EAD4720E}"/>
              </a:ext>
            </a:extLst>
          </p:cNvPr>
          <p:cNvSpPr>
            <a:spLocks noGrp="1"/>
          </p:cNvSpPr>
          <p:nvPr>
            <p:ph type="sldNum" sz="quarter" idx="12"/>
          </p:nvPr>
        </p:nvSpPr>
        <p:spPr/>
        <p:txBody>
          <a:bodyPr/>
          <a:lstStyle/>
          <a:p>
            <a:fld id="{805B6109-D419-494B-8A94-C9E1F73C51E4}" type="slidenum">
              <a:rPr lang="en-US" smtClean="0"/>
              <a:t>‹#›</a:t>
            </a:fld>
            <a:endParaRPr lang="en-US"/>
          </a:p>
        </p:txBody>
      </p:sp>
    </p:spTree>
    <p:extLst>
      <p:ext uri="{BB962C8B-B14F-4D97-AF65-F5344CB8AC3E}">
        <p14:creationId xmlns:p14="http://schemas.microsoft.com/office/powerpoint/2010/main" val="7826746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17A53-8C47-8163-5606-F61A58487C5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9ECCA8C5-E6E8-3956-6B8B-3ABA3CB874A1}"/>
              </a:ext>
            </a:extLst>
          </p:cNvPr>
          <p:cNvSpPr>
            <a:spLocks noGrp="1"/>
          </p:cNvSpPr>
          <p:nvPr>
            <p:ph type="dt" sz="half" idx="10"/>
          </p:nvPr>
        </p:nvSpPr>
        <p:spPr/>
        <p:txBody>
          <a:bodyPr/>
          <a:lstStyle/>
          <a:p>
            <a:fld id="{A6398613-EE56-8245-B1D0-A15C95B38365}" type="datetimeFigureOut">
              <a:rPr lang="en-US" smtClean="0"/>
              <a:t>6/25/2026</a:t>
            </a:fld>
            <a:endParaRPr lang="en-US"/>
          </a:p>
        </p:txBody>
      </p:sp>
      <p:sp>
        <p:nvSpPr>
          <p:cNvPr id="4" name="Footer Placeholder 3">
            <a:extLst>
              <a:ext uri="{FF2B5EF4-FFF2-40B4-BE49-F238E27FC236}">
                <a16:creationId xmlns:a16="http://schemas.microsoft.com/office/drawing/2014/main" id="{6CB325D5-863E-6F6B-4BDE-F97156498D2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C22E84D-27DF-F072-807B-8F6157BDB8BB}"/>
              </a:ext>
            </a:extLst>
          </p:cNvPr>
          <p:cNvSpPr>
            <a:spLocks noGrp="1"/>
          </p:cNvSpPr>
          <p:nvPr>
            <p:ph type="sldNum" sz="quarter" idx="12"/>
          </p:nvPr>
        </p:nvSpPr>
        <p:spPr/>
        <p:txBody>
          <a:bodyPr/>
          <a:lstStyle/>
          <a:p>
            <a:fld id="{805B6109-D419-494B-8A94-C9E1F73C51E4}" type="slidenum">
              <a:rPr lang="en-US" smtClean="0"/>
              <a:t>‹#›</a:t>
            </a:fld>
            <a:endParaRPr lang="en-US"/>
          </a:p>
        </p:txBody>
      </p:sp>
    </p:spTree>
    <p:extLst>
      <p:ext uri="{BB962C8B-B14F-4D97-AF65-F5344CB8AC3E}">
        <p14:creationId xmlns:p14="http://schemas.microsoft.com/office/powerpoint/2010/main" val="2410324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D43171-F339-9559-390C-7E6710E27265}"/>
              </a:ext>
            </a:extLst>
          </p:cNvPr>
          <p:cNvSpPr>
            <a:spLocks noGrp="1"/>
          </p:cNvSpPr>
          <p:nvPr>
            <p:ph type="dt" sz="half" idx="10"/>
          </p:nvPr>
        </p:nvSpPr>
        <p:spPr/>
        <p:txBody>
          <a:bodyPr/>
          <a:lstStyle/>
          <a:p>
            <a:fld id="{A6398613-EE56-8245-B1D0-A15C95B38365}" type="datetimeFigureOut">
              <a:rPr lang="en-US" smtClean="0"/>
              <a:t>6/25/2026</a:t>
            </a:fld>
            <a:endParaRPr lang="en-US"/>
          </a:p>
        </p:txBody>
      </p:sp>
      <p:sp>
        <p:nvSpPr>
          <p:cNvPr id="3" name="Footer Placeholder 2">
            <a:extLst>
              <a:ext uri="{FF2B5EF4-FFF2-40B4-BE49-F238E27FC236}">
                <a16:creationId xmlns:a16="http://schemas.microsoft.com/office/drawing/2014/main" id="{625B9C20-E04B-9D09-B0C0-168DC1D2D52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F6C2781-FC59-4317-7494-003EDAF5CEBB}"/>
              </a:ext>
            </a:extLst>
          </p:cNvPr>
          <p:cNvSpPr>
            <a:spLocks noGrp="1"/>
          </p:cNvSpPr>
          <p:nvPr>
            <p:ph type="sldNum" sz="quarter" idx="12"/>
          </p:nvPr>
        </p:nvSpPr>
        <p:spPr/>
        <p:txBody>
          <a:bodyPr/>
          <a:lstStyle/>
          <a:p>
            <a:fld id="{805B6109-D419-494B-8A94-C9E1F73C51E4}" type="slidenum">
              <a:rPr lang="en-US" smtClean="0"/>
              <a:t>‹#›</a:t>
            </a:fld>
            <a:endParaRPr lang="en-US"/>
          </a:p>
        </p:txBody>
      </p:sp>
    </p:spTree>
    <p:extLst>
      <p:ext uri="{BB962C8B-B14F-4D97-AF65-F5344CB8AC3E}">
        <p14:creationId xmlns:p14="http://schemas.microsoft.com/office/powerpoint/2010/main" val="122653528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ABA10-16C2-045E-42F8-4CECB4FD2541}"/>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3C6083B-02B4-88B3-75C1-4D12E066CE2B}"/>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6187C94-A9A4-EE3F-F212-9EAC190CF951}"/>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C421F51B-D6A6-9B8E-A6B4-563E676C5344}"/>
              </a:ext>
            </a:extLst>
          </p:cNvPr>
          <p:cNvSpPr>
            <a:spLocks noGrp="1"/>
          </p:cNvSpPr>
          <p:nvPr>
            <p:ph type="dt" sz="half" idx="10"/>
          </p:nvPr>
        </p:nvSpPr>
        <p:spPr/>
        <p:txBody>
          <a:bodyPr/>
          <a:lstStyle/>
          <a:p>
            <a:fld id="{A6398613-EE56-8245-B1D0-A15C95B38365}" type="datetimeFigureOut">
              <a:rPr lang="en-US" smtClean="0"/>
              <a:t>6/25/2026</a:t>
            </a:fld>
            <a:endParaRPr lang="en-US"/>
          </a:p>
        </p:txBody>
      </p:sp>
      <p:sp>
        <p:nvSpPr>
          <p:cNvPr id="6" name="Footer Placeholder 5">
            <a:extLst>
              <a:ext uri="{FF2B5EF4-FFF2-40B4-BE49-F238E27FC236}">
                <a16:creationId xmlns:a16="http://schemas.microsoft.com/office/drawing/2014/main" id="{91FE9DCC-7575-4C16-2CCC-E2A992071D9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806F71-BA31-2DC3-7DD6-F03D60B65B63}"/>
              </a:ext>
            </a:extLst>
          </p:cNvPr>
          <p:cNvSpPr>
            <a:spLocks noGrp="1"/>
          </p:cNvSpPr>
          <p:nvPr>
            <p:ph type="sldNum" sz="quarter" idx="12"/>
          </p:nvPr>
        </p:nvSpPr>
        <p:spPr/>
        <p:txBody>
          <a:bodyPr/>
          <a:lstStyle/>
          <a:p>
            <a:fld id="{805B6109-D419-494B-8A94-C9E1F73C51E4}" type="slidenum">
              <a:rPr lang="en-US" smtClean="0"/>
              <a:t>‹#›</a:t>
            </a:fld>
            <a:endParaRPr lang="en-US"/>
          </a:p>
        </p:txBody>
      </p:sp>
    </p:spTree>
    <p:extLst>
      <p:ext uri="{BB962C8B-B14F-4D97-AF65-F5344CB8AC3E}">
        <p14:creationId xmlns:p14="http://schemas.microsoft.com/office/powerpoint/2010/main" val="17329223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FD140-B3C5-49BE-F9E1-E3A5C9BAFB11}"/>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B948D870-FA1B-CCD2-C3A6-EC2BD2EE3D77}"/>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19EF8383-D25B-496C-D2C0-4796C413CD71}"/>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40B26240-041C-1669-3860-2144A9EC786C}"/>
              </a:ext>
            </a:extLst>
          </p:cNvPr>
          <p:cNvSpPr>
            <a:spLocks noGrp="1"/>
          </p:cNvSpPr>
          <p:nvPr>
            <p:ph type="dt" sz="half" idx="10"/>
          </p:nvPr>
        </p:nvSpPr>
        <p:spPr/>
        <p:txBody>
          <a:bodyPr/>
          <a:lstStyle/>
          <a:p>
            <a:fld id="{A6398613-EE56-8245-B1D0-A15C95B38365}" type="datetimeFigureOut">
              <a:rPr lang="en-US" smtClean="0"/>
              <a:t>6/25/2026</a:t>
            </a:fld>
            <a:endParaRPr lang="en-US"/>
          </a:p>
        </p:txBody>
      </p:sp>
      <p:sp>
        <p:nvSpPr>
          <p:cNvPr id="6" name="Footer Placeholder 5">
            <a:extLst>
              <a:ext uri="{FF2B5EF4-FFF2-40B4-BE49-F238E27FC236}">
                <a16:creationId xmlns:a16="http://schemas.microsoft.com/office/drawing/2014/main" id="{DF261EF0-1146-20E8-7BA7-F92512BAD2E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20180D-1973-2828-E1AC-9DBA89E7C697}"/>
              </a:ext>
            </a:extLst>
          </p:cNvPr>
          <p:cNvSpPr>
            <a:spLocks noGrp="1"/>
          </p:cNvSpPr>
          <p:nvPr>
            <p:ph type="sldNum" sz="quarter" idx="12"/>
          </p:nvPr>
        </p:nvSpPr>
        <p:spPr/>
        <p:txBody>
          <a:bodyPr/>
          <a:lstStyle/>
          <a:p>
            <a:fld id="{805B6109-D419-494B-8A94-C9E1F73C51E4}" type="slidenum">
              <a:rPr lang="en-US" smtClean="0"/>
              <a:t>‹#›</a:t>
            </a:fld>
            <a:endParaRPr lang="en-US"/>
          </a:p>
        </p:txBody>
      </p:sp>
    </p:spTree>
    <p:extLst>
      <p:ext uri="{BB962C8B-B14F-4D97-AF65-F5344CB8AC3E}">
        <p14:creationId xmlns:p14="http://schemas.microsoft.com/office/powerpoint/2010/main" val="146409209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538C3-5D47-80DF-6D74-2802E629C25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39D1D6F-EAA1-A8E2-7ADE-EE1332609D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7BA109-C164-92ED-44B5-24FBC9BB15B7}"/>
              </a:ext>
            </a:extLst>
          </p:cNvPr>
          <p:cNvSpPr>
            <a:spLocks noGrp="1"/>
          </p:cNvSpPr>
          <p:nvPr>
            <p:ph type="dt" sz="half" idx="10"/>
          </p:nvPr>
        </p:nvSpPr>
        <p:spPr/>
        <p:txBody>
          <a:bodyPr/>
          <a:lstStyle/>
          <a:p>
            <a:fld id="{A6398613-EE56-8245-B1D0-A15C95B38365}" type="datetimeFigureOut">
              <a:rPr lang="en-US" smtClean="0"/>
              <a:t>6/25/2026</a:t>
            </a:fld>
            <a:endParaRPr lang="en-US"/>
          </a:p>
        </p:txBody>
      </p:sp>
      <p:sp>
        <p:nvSpPr>
          <p:cNvPr id="5" name="Footer Placeholder 4">
            <a:extLst>
              <a:ext uri="{FF2B5EF4-FFF2-40B4-BE49-F238E27FC236}">
                <a16:creationId xmlns:a16="http://schemas.microsoft.com/office/drawing/2014/main" id="{5328CEE7-879C-57F3-424A-65ACB726C9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AC0444-5F33-EDE4-9560-D03BE9E96CF6}"/>
              </a:ext>
            </a:extLst>
          </p:cNvPr>
          <p:cNvSpPr>
            <a:spLocks noGrp="1"/>
          </p:cNvSpPr>
          <p:nvPr>
            <p:ph type="sldNum" sz="quarter" idx="12"/>
          </p:nvPr>
        </p:nvSpPr>
        <p:spPr/>
        <p:txBody>
          <a:bodyPr/>
          <a:lstStyle/>
          <a:p>
            <a:fld id="{805B6109-D419-494B-8A94-C9E1F73C51E4}" type="slidenum">
              <a:rPr lang="en-US" smtClean="0"/>
              <a:t>‹#›</a:t>
            </a:fld>
            <a:endParaRPr lang="en-US"/>
          </a:p>
        </p:txBody>
      </p:sp>
    </p:spTree>
    <p:extLst>
      <p:ext uri="{BB962C8B-B14F-4D97-AF65-F5344CB8AC3E}">
        <p14:creationId xmlns:p14="http://schemas.microsoft.com/office/powerpoint/2010/main" val="129916773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B68EC3-5246-0105-877F-ADEC3BA8B6EB}"/>
              </a:ext>
            </a:extLst>
          </p:cNvPr>
          <p:cNvSpPr>
            <a:spLocks noGrp="1"/>
          </p:cNvSpPr>
          <p:nvPr>
            <p:ph type="title" orient="vert"/>
          </p:nvPr>
        </p:nvSpPr>
        <p:spPr>
          <a:xfrm>
            <a:off x="6543675" y="365125"/>
            <a:ext cx="1971675"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38CC9D7-8BF4-1037-C015-4004D6760AF7}"/>
              </a:ext>
            </a:extLst>
          </p:cNvPr>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9B89EEC-64AD-9E0C-9D1B-4B2DE077074B}"/>
              </a:ext>
            </a:extLst>
          </p:cNvPr>
          <p:cNvSpPr>
            <a:spLocks noGrp="1"/>
          </p:cNvSpPr>
          <p:nvPr>
            <p:ph type="dt" sz="half" idx="10"/>
          </p:nvPr>
        </p:nvSpPr>
        <p:spPr/>
        <p:txBody>
          <a:bodyPr/>
          <a:lstStyle/>
          <a:p>
            <a:fld id="{A6398613-EE56-8245-B1D0-A15C95B38365}" type="datetimeFigureOut">
              <a:rPr lang="en-US" smtClean="0"/>
              <a:t>6/25/2026</a:t>
            </a:fld>
            <a:endParaRPr lang="en-US"/>
          </a:p>
        </p:txBody>
      </p:sp>
      <p:sp>
        <p:nvSpPr>
          <p:cNvPr id="5" name="Footer Placeholder 4">
            <a:extLst>
              <a:ext uri="{FF2B5EF4-FFF2-40B4-BE49-F238E27FC236}">
                <a16:creationId xmlns:a16="http://schemas.microsoft.com/office/drawing/2014/main" id="{4CCED3E2-DEE5-7D6C-2D4F-6002C8C0B3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9FD5DA-C938-DC17-92F2-BC641398133D}"/>
              </a:ext>
            </a:extLst>
          </p:cNvPr>
          <p:cNvSpPr>
            <a:spLocks noGrp="1"/>
          </p:cNvSpPr>
          <p:nvPr>
            <p:ph type="sldNum" sz="quarter" idx="12"/>
          </p:nvPr>
        </p:nvSpPr>
        <p:spPr/>
        <p:txBody>
          <a:bodyPr/>
          <a:lstStyle/>
          <a:p>
            <a:fld id="{805B6109-D419-494B-8A94-C9E1F73C51E4}" type="slidenum">
              <a:rPr lang="en-US" smtClean="0"/>
              <a:t>‹#›</a:t>
            </a:fld>
            <a:endParaRPr lang="en-US"/>
          </a:p>
        </p:txBody>
      </p:sp>
    </p:spTree>
    <p:extLst>
      <p:ext uri="{BB962C8B-B14F-4D97-AF65-F5344CB8AC3E}">
        <p14:creationId xmlns:p14="http://schemas.microsoft.com/office/powerpoint/2010/main" val="3472052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Lucida Sans Unicode"/>
            </a:endParaRPr>
          </a:p>
        </p:txBody>
      </p:sp>
      <p:sp>
        <p:nvSpPr>
          <p:cNvPr id="1027" name="Freeform 11"/>
          <p:cNvSpPr>
            <a:spLocks/>
          </p:cNvSpPr>
          <p:nvPr/>
        </p:nvSpPr>
        <p:spPr bwMode="auto">
          <a:xfrm>
            <a:off x="485775" y="5938838"/>
            <a:ext cx="3690938" cy="933450"/>
          </a:xfrm>
          <a:custGeom>
            <a:avLst/>
            <a:gdLst>
              <a:gd name="T0" fmla="*/ 0 w 5591"/>
              <a:gd name="T1" fmla="*/ 0 h 588"/>
              <a:gd name="T2" fmla="*/ 2147483647 w 5591"/>
              <a:gd name="T3" fmla="*/ 0 h 588"/>
              <a:gd name="T4" fmla="*/ 2147483647 w 5591"/>
              <a:gd name="T5" fmla="*/ 2147483647 h 588"/>
              <a:gd name="T6" fmla="*/ 2147483647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a:solidFill>
                <a:prstClr val="black"/>
              </a:solidFill>
            </a:endParaRPr>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en-US"/>
              <a:t>Click to edit Master title style</a:t>
            </a:r>
          </a:p>
        </p:txBody>
      </p:sp>
      <p:sp>
        <p:nvSpPr>
          <p:cNvPr id="1033" name="Text Placeholder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a:solidFill>
                  <a:schemeClr val="tx1"/>
                </a:solidFill>
                <a:latin typeface="+mn-lt"/>
              </a:defRPr>
            </a:lvl1pPr>
            <a:extLst/>
          </a:lstStyle>
          <a:p>
            <a:pPr>
              <a:defRPr/>
            </a:pPr>
            <a:fld id="{C64DB98D-649D-4C77-9E6C-2088239A834D}" type="datetimeFigureOut">
              <a:rPr lang="en-US">
                <a:solidFill>
                  <a:prstClr val="black"/>
                </a:solidFill>
              </a:rPr>
              <a:pPr>
                <a:defRPr/>
              </a:pPr>
              <a:t>6/25/2026</a:t>
            </a:fld>
            <a:endParaRPr lang="en-US">
              <a:solidFill>
                <a:prstClr val="black"/>
              </a:solidFill>
            </a:endParaRPr>
          </a:p>
        </p:txBody>
      </p:sp>
      <p:sp>
        <p:nvSpPr>
          <p:cNvPr id="22" name="Footer Placeholder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defRPr>
            </a:lvl1pPr>
            <a:extLst/>
          </a:lstStyle>
          <a:p>
            <a:pPr>
              <a:defRPr/>
            </a:pPr>
            <a:endParaRPr lang="en-US">
              <a:solidFill>
                <a:prstClr val="black"/>
              </a:solidFill>
            </a:endParaRPr>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a:solidFill>
                  <a:schemeClr val="tx1"/>
                </a:solidFill>
                <a:latin typeface="+mn-lt"/>
              </a:defRPr>
            </a:lvl1pPr>
            <a:extLst/>
          </a:lstStyle>
          <a:p>
            <a:pPr>
              <a:defRPr/>
            </a:pPr>
            <a:fld id="{5C9B873F-09ED-4018-8BB6-0FA2362B4120}" type="slidenum">
              <a:rPr lang="en-US">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7224138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E84E4E-62F3-4A07-A315-85586D29F64D}" type="datetimeFigureOut">
              <a:rPr lang="en-GB" smtClean="0"/>
              <a:t>25/06/2026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812BCB-F7BF-40D6-BF29-7D49E8F8548B}" type="slidenum">
              <a:rPr lang="en-GB" smtClean="0"/>
              <a:t>‹#›</a:t>
            </a:fld>
            <a:endParaRPr lang="en-GB"/>
          </a:p>
        </p:txBody>
      </p:sp>
    </p:spTree>
    <p:extLst>
      <p:ext uri="{BB962C8B-B14F-4D97-AF65-F5344CB8AC3E}">
        <p14:creationId xmlns:p14="http://schemas.microsoft.com/office/powerpoint/2010/main" val="98409405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064631D-87CF-1135-3D9F-D6E6478749F4}"/>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3C1EDB2-344E-A30C-91B8-4E6E816D7D72}"/>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4F46EBC-B768-06D5-213E-AF9E1F58070C}"/>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A6398613-EE56-8245-B1D0-A15C95B38365}" type="datetimeFigureOut">
              <a:rPr lang="en-US" smtClean="0"/>
              <a:t>6/25/2026</a:t>
            </a:fld>
            <a:endParaRPr lang="en-US"/>
          </a:p>
        </p:txBody>
      </p:sp>
      <p:sp>
        <p:nvSpPr>
          <p:cNvPr id="5" name="Footer Placeholder 4">
            <a:extLst>
              <a:ext uri="{FF2B5EF4-FFF2-40B4-BE49-F238E27FC236}">
                <a16:creationId xmlns:a16="http://schemas.microsoft.com/office/drawing/2014/main" id="{F6F95106-F5C4-105A-9A50-681BF11DF30B}"/>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E731F3FF-CFD2-2456-4547-BA29DA755011}"/>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805B6109-D419-494B-8A94-C9E1F73C51E4}" type="slidenum">
              <a:rPr lang="en-US" smtClean="0"/>
              <a:t>‹#›</a:t>
            </a:fld>
            <a:endParaRPr lang="en-US"/>
          </a:p>
        </p:txBody>
      </p:sp>
    </p:spTree>
    <p:extLst>
      <p:ext uri="{BB962C8B-B14F-4D97-AF65-F5344CB8AC3E}">
        <p14:creationId xmlns:p14="http://schemas.microsoft.com/office/powerpoint/2010/main" val="179176823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jpeg"/><Relationship Id="rId7"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2.jpeg"/><Relationship Id="rId7"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image" Target="../media/image25.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png"/><Relationship Id="rId3" Type="http://schemas.openxmlformats.org/officeDocument/2006/relationships/image" Target="../media/image2.jpeg"/><Relationship Id="rId7" Type="http://schemas.openxmlformats.org/officeDocument/2006/relationships/image" Target="../media/image28.png"/><Relationship Id="rId12" Type="http://schemas.openxmlformats.org/officeDocument/2006/relationships/image" Target="../media/image33.png"/><Relationship Id="rId17" Type="http://schemas.openxmlformats.org/officeDocument/2006/relationships/image" Target="../media/image38.png"/><Relationship Id="rId2" Type="http://schemas.openxmlformats.org/officeDocument/2006/relationships/notesSlide" Target="../notesSlides/notesSlide19.xml"/><Relationship Id="rId16" Type="http://schemas.openxmlformats.org/officeDocument/2006/relationships/image" Target="../media/image37.png"/><Relationship Id="rId1" Type="http://schemas.openxmlformats.org/officeDocument/2006/relationships/slideLayout" Target="../slideLayouts/slideLayout13.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5" Type="http://schemas.openxmlformats.org/officeDocument/2006/relationships/image" Target="../media/image36.png"/><Relationship Id="rId10" Type="http://schemas.openxmlformats.org/officeDocument/2006/relationships/image" Target="../media/image31.png"/><Relationship Id="rId4" Type="http://schemas.openxmlformats.org/officeDocument/2006/relationships/image" Target="../media/image9.png"/><Relationship Id="rId9" Type="http://schemas.openxmlformats.org/officeDocument/2006/relationships/image" Target="../media/image30.png"/><Relationship Id="rId14" Type="http://schemas.openxmlformats.org/officeDocument/2006/relationships/image" Target="../media/image35.png"/></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0.xml"/><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1.xml"/><Relationship Id="rId1" Type="http://schemas.openxmlformats.org/officeDocument/2006/relationships/slideLayout" Target="../slideLayouts/slideLayout24.xml"/><Relationship Id="rId4" Type="http://schemas.openxmlformats.org/officeDocument/2006/relationships/image" Target="../media/image41.jpe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13.xml"/><Relationship Id="rId5" Type="http://schemas.openxmlformats.org/officeDocument/2006/relationships/image" Target="../media/image42.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13.xml"/><Relationship Id="rId5" Type="http://schemas.openxmlformats.org/officeDocument/2006/relationships/hyperlink" Target="mailto:Mhorsely@kingswoodsecondaryacaemy.org" TargetMode="External"/><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3994324" y="0"/>
            <a:ext cx="5607170" cy="5313872"/>
          </a:xfrm>
          <a:prstGeom prst="ellipse">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Rectangle 3"/>
          <p:cNvSpPr/>
          <p:nvPr/>
        </p:nvSpPr>
        <p:spPr>
          <a:xfrm>
            <a:off x="0" y="3469000"/>
            <a:ext cx="9144000" cy="3449782"/>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p:cNvSpPr txBox="1"/>
          <p:nvPr/>
        </p:nvSpPr>
        <p:spPr>
          <a:xfrm>
            <a:off x="5386370" y="1504300"/>
            <a:ext cx="4063042"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7"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263528" y="380969"/>
            <a:ext cx="1765769" cy="98200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68089" y="380969"/>
            <a:ext cx="958190" cy="9581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2">
            <a:extLst>
              <a:ext uri="{FF2B5EF4-FFF2-40B4-BE49-F238E27FC236}">
                <a16:creationId xmlns:a16="http://schemas.microsoft.com/office/drawing/2014/main" id="{7490DF36-109C-D2E2-A8CA-C0BB2E5A2825}"/>
              </a:ext>
            </a:extLst>
          </p:cNvPr>
          <p:cNvSpPr txBox="1">
            <a:spLocks noGrp="1"/>
          </p:cNvSpPr>
          <p:nvPr>
            <p:ph type="ctrTitle"/>
          </p:nvPr>
        </p:nvSpPr>
        <p:spPr>
          <a:xfrm>
            <a:off x="395536" y="4844978"/>
            <a:ext cx="6040325" cy="1832698"/>
          </a:xfrm>
          <a:prstGeom prst="rect">
            <a:avLst/>
          </a:prstGeom>
        </p:spPr>
        <p:txBody>
          <a:bodyPr anchor="b">
            <a:normAutofit fontScale="90000"/>
            <a:scene3d>
              <a:camera prst="orthographicFront"/>
              <a:lightRig rig="soft" dir="t"/>
            </a:scene3d>
            <a:sp3d prstMaterial="softEdge">
              <a:bevelT w="25400" h="25400"/>
            </a:sp3d>
          </a:bodyPr>
          <a:lstStyle>
            <a:lvl1pPr algn="r" rtl="0" eaLnBrk="0" fontAlgn="base" hangingPunct="0">
              <a:spcBef>
                <a:spcPct val="0"/>
              </a:spcBef>
              <a:spcAft>
                <a:spcPct val="0"/>
              </a:spcAft>
              <a:defRPr sz="48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a:lstStyle>
          <a:p>
            <a:pPr algn="ctr" eaLnBrk="1" fontAlgn="auto" hangingPunct="1">
              <a:spcAft>
                <a:spcPts val="0"/>
              </a:spcAft>
              <a:defRPr/>
            </a:pPr>
            <a:r>
              <a:rPr lang="en-US" sz="2800" err="1">
                <a:solidFill>
                  <a:schemeClr val="bg1"/>
                </a:solidFill>
                <a:latin typeface="Arial"/>
                <a:ea typeface="Tahoma"/>
                <a:cs typeface="Arial"/>
              </a:rPr>
              <a:t>Mr</a:t>
            </a:r>
            <a:r>
              <a:rPr lang="en-US" sz="2800">
                <a:solidFill>
                  <a:schemeClr val="bg1"/>
                </a:solidFill>
                <a:latin typeface="Arial"/>
                <a:ea typeface="Tahoma"/>
                <a:cs typeface="Arial"/>
              </a:rPr>
              <a:t> Matt Gamble – Principal</a:t>
            </a:r>
          </a:p>
          <a:p>
            <a:pPr algn="ctr" eaLnBrk="1" fontAlgn="auto" hangingPunct="1">
              <a:spcAft>
                <a:spcPts val="0"/>
              </a:spcAft>
              <a:defRPr/>
            </a:pPr>
            <a:r>
              <a:rPr lang="en-US" sz="2800">
                <a:solidFill>
                  <a:schemeClr val="bg1"/>
                </a:solidFill>
                <a:latin typeface="Arial"/>
                <a:ea typeface="Tahoma"/>
                <a:cs typeface="Arial"/>
              </a:rPr>
              <a:t>Mrs Alex Bonner- Senior Assistant Principal </a:t>
            </a:r>
            <a:endParaRPr lang="en-US" sz="2800">
              <a:solidFill>
                <a:schemeClr val="bg1"/>
              </a:solidFill>
              <a:latin typeface="Arial"/>
              <a:ea typeface="Tahoma" pitchFamily="34" charset="0"/>
              <a:cs typeface="Arial" panose="020B0604020202020204" pitchFamily="34" charset="0"/>
            </a:endParaRPr>
          </a:p>
          <a:p>
            <a:pPr algn="ctr" eaLnBrk="1" fontAlgn="auto" hangingPunct="1">
              <a:spcAft>
                <a:spcPts val="0"/>
              </a:spcAft>
              <a:defRPr/>
            </a:pPr>
            <a:r>
              <a:rPr lang="en-US" sz="2800">
                <a:solidFill>
                  <a:schemeClr val="bg1"/>
                </a:solidFill>
                <a:latin typeface="Arial"/>
                <a:ea typeface="Tahoma"/>
                <a:cs typeface="Arial"/>
              </a:rPr>
              <a:t>Mrs Rhiain O’Malley – Head of Year 7</a:t>
            </a:r>
          </a:p>
        </p:txBody>
      </p:sp>
      <p:pic>
        <p:nvPicPr>
          <p:cNvPr id="8" name="Picture 7">
            <a:extLst>
              <a:ext uri="{FF2B5EF4-FFF2-40B4-BE49-F238E27FC236}">
                <a16:creationId xmlns:a16="http://schemas.microsoft.com/office/drawing/2014/main" id="{797E2137-90AA-6985-93DD-87FF52B9D4BF}"/>
              </a:ext>
            </a:extLst>
          </p:cNvPr>
          <p:cNvPicPr>
            <a:picLocks noChangeAspect="1"/>
          </p:cNvPicPr>
          <p:nvPr/>
        </p:nvPicPr>
        <p:blipFill>
          <a:blip r:embed="rId5"/>
          <a:stretch>
            <a:fillRect/>
          </a:stretch>
        </p:blipFill>
        <p:spPr>
          <a:xfrm>
            <a:off x="3994323" y="0"/>
            <a:ext cx="5740519" cy="5208203"/>
          </a:xfrm>
          <a:prstGeom prst="flowChartConnector">
            <a:avLst/>
          </a:prstGeom>
        </p:spPr>
      </p:pic>
    </p:spTree>
    <p:extLst>
      <p:ext uri="{BB962C8B-B14F-4D97-AF65-F5344CB8AC3E}">
        <p14:creationId xmlns:p14="http://schemas.microsoft.com/office/powerpoint/2010/main" val="29921706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26113" y="64627"/>
            <a:ext cx="2448272" cy="902944"/>
          </a:xfrm>
          <a:prstGeom prst="rect">
            <a:avLst/>
          </a:prstGeom>
        </p:spPr>
      </p:pic>
      <p:sp>
        <p:nvSpPr>
          <p:cNvPr id="6" name="Content Placeholder 1"/>
          <p:cNvSpPr txBox="1">
            <a:spLocks/>
          </p:cNvSpPr>
          <p:nvPr/>
        </p:nvSpPr>
        <p:spPr>
          <a:xfrm>
            <a:off x="-235128" y="-511680"/>
            <a:ext cx="7136184" cy="2545333"/>
          </a:xfrm>
          <a:prstGeom prst="rect">
            <a:avLst/>
          </a:prstGeom>
        </p:spPr>
        <p:txBody>
          <a:bodyPr lIns="91440" tIns="45720" rIns="91440" bIns="45720" anchor="t">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220" indent="0" algn="ctr" fontAlgn="auto">
              <a:lnSpc>
                <a:spcPct val="90000"/>
              </a:lnSpc>
              <a:buClr>
                <a:srgbClr val="7030A0"/>
              </a:buClr>
              <a:buFont typeface="Wingdings 3"/>
              <a:buNone/>
              <a:defRPr/>
            </a:pPr>
            <a:endParaRPr lang="en-GB" sz="5400" b="1">
              <a:solidFill>
                <a:srgbClr val="7030A0"/>
              </a:solidFill>
              <a:latin typeface="Arial"/>
              <a:cs typeface="Arial" pitchFamily="34" charset="0"/>
            </a:endParaRPr>
          </a:p>
          <a:p>
            <a:pPr marL="109220" indent="0" algn="ctr" fontAlgn="auto">
              <a:lnSpc>
                <a:spcPct val="90000"/>
              </a:lnSpc>
              <a:buClr>
                <a:srgbClr val="7030A0"/>
              </a:buClr>
              <a:buFont typeface="Wingdings 3"/>
              <a:buNone/>
              <a:defRPr/>
            </a:pPr>
            <a:r>
              <a:rPr lang="en-GB" sz="5400" b="1">
                <a:solidFill>
                  <a:srgbClr val="7030A0"/>
                </a:solidFill>
                <a:latin typeface="Arial"/>
                <a:cs typeface="Arial"/>
              </a:rPr>
              <a:t>Year 6 Parents’</a:t>
            </a:r>
          </a:p>
          <a:p>
            <a:pPr marL="109220" indent="0" algn="ctr" fontAlgn="auto">
              <a:lnSpc>
                <a:spcPct val="90000"/>
              </a:lnSpc>
              <a:buClr>
                <a:srgbClr val="7030A0"/>
              </a:buClr>
              <a:buFont typeface="Wingdings 3"/>
              <a:buNone/>
              <a:defRPr/>
            </a:pPr>
            <a:r>
              <a:rPr lang="en-GB" sz="5400" b="1">
                <a:solidFill>
                  <a:srgbClr val="7030A0"/>
                </a:solidFill>
                <a:latin typeface="Arial"/>
                <a:cs typeface="Arial"/>
              </a:rPr>
              <a:t>Induction Evening</a:t>
            </a:r>
            <a:endParaRPr lang="en-GB">
              <a:solidFill>
                <a:srgbClr val="464646"/>
              </a:solidFill>
              <a:latin typeface="Arial"/>
              <a:ea typeface="Tahoma" pitchFamily="34" charset="0"/>
              <a:cs typeface="Arial"/>
            </a:endParaRPr>
          </a:p>
          <a:p>
            <a:pPr marL="107950" indent="0" fontAlgn="auto">
              <a:lnSpc>
                <a:spcPct val="90000"/>
              </a:lnSpc>
              <a:buClr>
                <a:srgbClr val="7030A0"/>
              </a:buClr>
              <a:buFont typeface="Wingdings" pitchFamily="2" charset="2"/>
              <a:buChar char="§"/>
              <a:defRPr/>
            </a:pPr>
            <a:endParaRPr lang="en-US">
              <a:solidFill>
                <a:prstClr val="black"/>
              </a:solidFill>
              <a:ea typeface="Tahoma" pitchFamily="34" charset="0"/>
              <a:cs typeface="Arial" pitchFamily="34" charset="0"/>
            </a:endParaRPr>
          </a:p>
        </p:txBody>
      </p:sp>
      <p:pic>
        <p:nvPicPr>
          <p:cNvPr id="3" name="Picture 2">
            <a:extLst>
              <a:ext uri="{FF2B5EF4-FFF2-40B4-BE49-F238E27FC236}">
                <a16:creationId xmlns:a16="http://schemas.microsoft.com/office/drawing/2014/main" id="{8370DDD2-2172-B8FF-1BEB-D4660828D5EC}"/>
              </a:ext>
            </a:extLst>
          </p:cNvPr>
          <p:cNvPicPr>
            <a:picLocks noChangeAspect="1"/>
          </p:cNvPicPr>
          <p:nvPr/>
        </p:nvPicPr>
        <p:blipFill>
          <a:blip r:embed="rId4"/>
          <a:stretch>
            <a:fillRect/>
          </a:stretch>
        </p:blipFill>
        <p:spPr>
          <a:xfrm>
            <a:off x="5391250" y="2384877"/>
            <a:ext cx="3544824" cy="2353763"/>
          </a:xfrm>
          <a:prstGeom prst="rect">
            <a:avLst/>
          </a:prstGeom>
        </p:spPr>
      </p:pic>
      <p:pic>
        <p:nvPicPr>
          <p:cNvPr id="4" name="Picture 3">
            <a:extLst>
              <a:ext uri="{FF2B5EF4-FFF2-40B4-BE49-F238E27FC236}">
                <a16:creationId xmlns:a16="http://schemas.microsoft.com/office/drawing/2014/main" id="{8376900F-AB75-0B52-12E9-80604381F566}"/>
              </a:ext>
            </a:extLst>
          </p:cNvPr>
          <p:cNvPicPr>
            <a:picLocks noChangeAspect="1"/>
          </p:cNvPicPr>
          <p:nvPr/>
        </p:nvPicPr>
        <p:blipFill>
          <a:blip r:embed="rId5"/>
          <a:stretch>
            <a:fillRect/>
          </a:stretch>
        </p:blipFill>
        <p:spPr>
          <a:xfrm>
            <a:off x="2453757" y="2872825"/>
            <a:ext cx="3195476" cy="2125196"/>
          </a:xfrm>
          <a:prstGeom prst="rect">
            <a:avLst/>
          </a:prstGeom>
        </p:spPr>
      </p:pic>
      <p:pic>
        <p:nvPicPr>
          <p:cNvPr id="5" name="Picture 4">
            <a:extLst>
              <a:ext uri="{FF2B5EF4-FFF2-40B4-BE49-F238E27FC236}">
                <a16:creationId xmlns:a16="http://schemas.microsoft.com/office/drawing/2014/main" id="{FBB69C2E-8829-6966-FE70-18E6363D9985}"/>
              </a:ext>
            </a:extLst>
          </p:cNvPr>
          <p:cNvPicPr>
            <a:picLocks noChangeAspect="1"/>
          </p:cNvPicPr>
          <p:nvPr/>
        </p:nvPicPr>
        <p:blipFill>
          <a:blip r:embed="rId6"/>
          <a:stretch>
            <a:fillRect/>
          </a:stretch>
        </p:blipFill>
        <p:spPr>
          <a:xfrm>
            <a:off x="147823" y="2048619"/>
            <a:ext cx="2553269" cy="2940603"/>
          </a:xfrm>
          <a:prstGeom prst="rect">
            <a:avLst/>
          </a:prstGeom>
        </p:spPr>
      </p:pic>
    </p:spTree>
    <p:extLst>
      <p:ext uri="{BB962C8B-B14F-4D97-AF65-F5344CB8AC3E}">
        <p14:creationId xmlns:p14="http://schemas.microsoft.com/office/powerpoint/2010/main" val="3968683958"/>
      </p:ext>
    </p:extLst>
  </p:cSld>
  <p:clrMapOvr>
    <a:masterClrMapping/>
  </p:clrMapOvr>
  <mc:AlternateContent xmlns:mc="http://schemas.openxmlformats.org/markup-compatibility/2006" xmlns:p14="http://schemas.microsoft.com/office/powerpoint/2010/main">
    <mc:Choice Requires="p14">
      <p:transition spd="slow" p14:dur="2000" advTm="357158"/>
    </mc:Choice>
    <mc:Fallback xmlns="">
      <p:transition spd="slow" advTm="3571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0" y="6248866"/>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2" y="6260838"/>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397718" y="6326411"/>
            <a:ext cx="6057567"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a:ln>
                  <a:noFill/>
                </a:ln>
                <a:solidFill>
                  <a:srgbClr val="7030A0"/>
                </a:solidFill>
                <a:effectLst/>
                <a:uLnTx/>
                <a:uFillTx/>
                <a:latin typeface="Georgia" panose="02040502050405020303" pitchFamily="18" charset="0"/>
                <a:ea typeface="+mn-ea"/>
                <a:cs typeface="+mn-cs"/>
              </a:rPr>
              <a:t>Respect, Independence, Service to the Community, Empathy</a:t>
            </a:r>
          </a:p>
        </p:txBody>
      </p:sp>
      <p:sp>
        <p:nvSpPr>
          <p:cNvPr id="2" name="Rectangle 1">
            <a:extLst>
              <a:ext uri="{FF2B5EF4-FFF2-40B4-BE49-F238E27FC236}">
                <a16:creationId xmlns:a16="http://schemas.microsoft.com/office/drawing/2014/main" id="{217B457B-6EBD-2D85-423B-30B2FC869944}"/>
              </a:ext>
            </a:extLst>
          </p:cNvPr>
          <p:cNvSpPr>
            <a:spLocks noChangeArrowheads="1"/>
          </p:cNvSpPr>
          <p:nvPr/>
        </p:nvSpPr>
        <p:spPr bwMode="auto">
          <a:xfrm>
            <a:off x="172768" y="1051767"/>
            <a:ext cx="8964613" cy="610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p>
            <a:pPr marL="1028700" lvl="1" indent="-571500" fontAlgn="auto">
              <a:lnSpc>
                <a:spcPct val="115000"/>
              </a:lnSpc>
              <a:spcBef>
                <a:spcPts val="0"/>
              </a:spcBef>
              <a:spcAft>
                <a:spcPts val="1000"/>
              </a:spcAft>
              <a:buFont typeface="Arial" panose="020B0604020202020204" pitchFamily="34" charset="0"/>
              <a:buChar char="•"/>
              <a:defRPr/>
            </a:pPr>
            <a:r>
              <a:rPr lang="en-GB" sz="3200">
                <a:solidFill>
                  <a:prstClr val="black"/>
                </a:solidFill>
                <a:latin typeface="Arial"/>
                <a:cs typeface="Arial"/>
              </a:rPr>
              <a:t>To reassure you and explain our transition process</a:t>
            </a:r>
          </a:p>
          <a:p>
            <a:pPr marL="1028700" lvl="1" indent="-571500" fontAlgn="auto">
              <a:lnSpc>
                <a:spcPct val="115000"/>
              </a:lnSpc>
              <a:spcBef>
                <a:spcPts val="0"/>
              </a:spcBef>
              <a:spcAft>
                <a:spcPts val="1000"/>
              </a:spcAft>
              <a:buFont typeface="Arial" panose="020B0604020202020204" pitchFamily="34" charset="0"/>
              <a:buChar char="•"/>
              <a:defRPr/>
            </a:pPr>
            <a:r>
              <a:rPr lang="en-GB" sz="3200">
                <a:solidFill>
                  <a:prstClr val="black"/>
                </a:solidFill>
                <a:latin typeface="Arial"/>
                <a:cs typeface="Arial"/>
              </a:rPr>
              <a:t>To answer any questions </a:t>
            </a:r>
            <a:r>
              <a:rPr lang="en-GB" sz="3200" b="1" i="1">
                <a:solidFill>
                  <a:prstClr val="black"/>
                </a:solidFill>
                <a:latin typeface="Arial"/>
                <a:cs typeface="Arial"/>
              </a:rPr>
              <a:t>you</a:t>
            </a:r>
            <a:r>
              <a:rPr lang="en-GB" sz="3200">
                <a:solidFill>
                  <a:prstClr val="black"/>
                </a:solidFill>
                <a:latin typeface="Arial"/>
                <a:cs typeface="Arial"/>
              </a:rPr>
              <a:t> have</a:t>
            </a:r>
          </a:p>
          <a:p>
            <a:pPr marL="1028700" lvl="1" indent="-571500" fontAlgn="auto">
              <a:lnSpc>
                <a:spcPct val="115000"/>
              </a:lnSpc>
              <a:spcBef>
                <a:spcPts val="0"/>
              </a:spcBef>
              <a:spcAft>
                <a:spcPts val="1000"/>
              </a:spcAft>
              <a:buFont typeface="Arial" panose="020B0604020202020204" pitchFamily="34" charset="0"/>
              <a:buChar char="•"/>
              <a:defRPr/>
            </a:pPr>
            <a:r>
              <a:rPr lang="en-GB" sz="3200">
                <a:solidFill>
                  <a:prstClr val="black"/>
                </a:solidFill>
                <a:latin typeface="Arial"/>
                <a:cs typeface="Arial"/>
              </a:rPr>
              <a:t>To explain our vision and the expectations </a:t>
            </a:r>
            <a:r>
              <a:rPr lang="en-GB" sz="3200" b="1" i="1">
                <a:solidFill>
                  <a:prstClr val="black"/>
                </a:solidFill>
                <a:latin typeface="Arial"/>
                <a:cs typeface="Arial"/>
              </a:rPr>
              <a:t>you</a:t>
            </a:r>
            <a:r>
              <a:rPr lang="en-GB" sz="3200">
                <a:solidFill>
                  <a:prstClr val="black"/>
                </a:solidFill>
                <a:latin typeface="Arial"/>
                <a:cs typeface="Arial"/>
              </a:rPr>
              <a:t> can have of us and we have of our pupils and </a:t>
            </a:r>
            <a:r>
              <a:rPr lang="en-GB" sz="3200" b="1" i="1">
                <a:solidFill>
                  <a:prstClr val="black"/>
                </a:solidFill>
                <a:latin typeface="Arial"/>
                <a:cs typeface="Arial"/>
              </a:rPr>
              <a:t>you</a:t>
            </a:r>
            <a:r>
              <a:rPr lang="en-GB" sz="3200">
                <a:solidFill>
                  <a:prstClr val="black"/>
                </a:solidFill>
                <a:latin typeface="Arial"/>
                <a:cs typeface="Arial"/>
              </a:rPr>
              <a:t> as parents</a:t>
            </a:r>
          </a:p>
          <a:p>
            <a:pPr marL="1028700" lvl="1" indent="-571500" fontAlgn="auto">
              <a:lnSpc>
                <a:spcPct val="115000"/>
              </a:lnSpc>
              <a:spcBef>
                <a:spcPts val="0"/>
              </a:spcBef>
              <a:spcAft>
                <a:spcPts val="1000"/>
              </a:spcAft>
              <a:buFont typeface="Arial" panose="020B0604020202020204" pitchFamily="34" charset="0"/>
              <a:buChar char="•"/>
              <a:defRPr/>
            </a:pPr>
            <a:r>
              <a:rPr lang="en-GB" sz="3200">
                <a:solidFill>
                  <a:prstClr val="black"/>
                </a:solidFill>
                <a:latin typeface="Arial"/>
                <a:cs typeface="Arial"/>
              </a:rPr>
              <a:t>Meet with our uniform suppliers Price &amp; Buckland </a:t>
            </a:r>
            <a:endParaRPr lang="en-GB" sz="3200">
              <a:solidFill>
                <a:prstClr val="black"/>
              </a:solidFill>
              <a:latin typeface="Arial"/>
              <a:cs typeface="Arial" pitchFamily="34" charset="0"/>
            </a:endParaRPr>
          </a:p>
          <a:p>
            <a:pPr marL="1028700" lvl="1" indent="-571500" algn="just" fontAlgn="auto">
              <a:lnSpc>
                <a:spcPct val="115000"/>
              </a:lnSpc>
              <a:spcBef>
                <a:spcPts val="0"/>
              </a:spcBef>
              <a:spcAft>
                <a:spcPts val="1000"/>
              </a:spcAft>
              <a:buFont typeface="Arial" panose="020B0604020202020204" pitchFamily="34" charset="0"/>
              <a:buChar char="•"/>
              <a:defRPr/>
            </a:pPr>
            <a:endParaRPr lang="en-GB" sz="6000">
              <a:solidFill>
                <a:srgbClr val="7030A0"/>
              </a:solidFill>
              <a:latin typeface="Arial" pitchFamily="34" charset="0"/>
              <a:cs typeface="Arial" pitchFamily="34" charset="0"/>
            </a:endParaRPr>
          </a:p>
        </p:txBody>
      </p:sp>
      <p:sp>
        <p:nvSpPr>
          <p:cNvPr id="3" name="Rectangle 2">
            <a:extLst>
              <a:ext uri="{FF2B5EF4-FFF2-40B4-BE49-F238E27FC236}">
                <a16:creationId xmlns:a16="http://schemas.microsoft.com/office/drawing/2014/main" id="{5CA9FBAD-C9E7-0781-33FD-3A3F3D300905}"/>
              </a:ext>
            </a:extLst>
          </p:cNvPr>
          <p:cNvSpPr/>
          <p:nvPr/>
        </p:nvSpPr>
        <p:spPr bwMode="auto">
          <a:xfrm>
            <a:off x="121878" y="179436"/>
            <a:ext cx="8748713" cy="869533"/>
          </a:xfrm>
          <a:prstGeom prst="rect">
            <a:avLst/>
          </a:prstGeom>
        </p:spPr>
        <p:txBody>
          <a:bodyPr lIns="91440" tIns="45720" rIns="91440" bIns="45720" anchor="t">
            <a:spAutoFit/>
          </a:bodyPr>
          <a:lstStyle/>
          <a:p>
            <a:pPr fontAlgn="auto">
              <a:lnSpc>
                <a:spcPct val="115000"/>
              </a:lnSpc>
              <a:spcBef>
                <a:spcPts val="0"/>
              </a:spcBef>
              <a:spcAft>
                <a:spcPts val="1000"/>
              </a:spcAft>
              <a:defRPr/>
            </a:pPr>
            <a:r>
              <a:rPr lang="en-GB" sz="4800" b="1">
                <a:solidFill>
                  <a:srgbClr val="7030A0"/>
                </a:solidFill>
                <a:latin typeface="Arial"/>
                <a:cs typeface="Arial"/>
              </a:rPr>
              <a:t>Aim:</a:t>
            </a:r>
            <a:endParaRPr lang="en-GB" sz="4800">
              <a:solidFill>
                <a:srgbClr val="7030A0"/>
              </a:solidFill>
              <a:latin typeface="Arial"/>
              <a:cs typeface="Arial"/>
            </a:endParaRPr>
          </a:p>
        </p:txBody>
      </p:sp>
      <p:sp>
        <p:nvSpPr>
          <p:cNvPr id="4" name="TextBox 3">
            <a:extLst>
              <a:ext uri="{FF2B5EF4-FFF2-40B4-BE49-F238E27FC236}">
                <a16:creationId xmlns:a16="http://schemas.microsoft.com/office/drawing/2014/main" id="{832794D1-1266-1DFF-A697-8664FBD06917}"/>
              </a:ext>
            </a:extLst>
          </p:cNvPr>
          <p:cNvSpPr txBox="1"/>
          <p:nvPr/>
        </p:nvSpPr>
        <p:spPr>
          <a:xfrm>
            <a:off x="8143131" y="183340"/>
            <a:ext cx="71917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solidFill>
                  <a:srgbClr val="7030A0"/>
                </a:solidFill>
                <a:latin typeface="Arial"/>
                <a:cs typeface="Arial"/>
              </a:rPr>
              <a:t>ABO</a:t>
            </a:r>
            <a:endParaRPr lang="en-GB">
              <a:solidFill>
                <a:srgbClr val="7030A0"/>
              </a:solidFill>
            </a:endParaRPr>
          </a:p>
        </p:txBody>
      </p:sp>
    </p:spTree>
    <p:extLst>
      <p:ext uri="{BB962C8B-B14F-4D97-AF65-F5344CB8AC3E}">
        <p14:creationId xmlns:p14="http://schemas.microsoft.com/office/powerpoint/2010/main" val="1145351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74137" y="350923"/>
            <a:ext cx="7886700" cy="684620"/>
          </a:xfrm>
        </p:spPr>
        <p:txBody>
          <a:bodyPr>
            <a:normAutofit/>
          </a:bodyPr>
          <a:lstStyle/>
          <a:p>
            <a:r>
              <a:rPr lang="en-GB" sz="3200">
                <a:solidFill>
                  <a:srgbClr val="7030A0"/>
                </a:solidFill>
                <a:latin typeface="Arial Black" panose="020B0A04020102020204" pitchFamily="34" charset="0"/>
                <a:cs typeface="Arial"/>
              </a:rPr>
              <a:t>Our Vision and Values</a:t>
            </a:r>
            <a:endParaRPr lang="en-GB" sz="3200">
              <a:solidFill>
                <a:srgbClr val="7030A0"/>
              </a:solidFill>
              <a:latin typeface="Arial Black" panose="020B0A04020102020204" pitchFamily="34" charset="0"/>
              <a:cs typeface="Arial" panose="020B0604020202020204" pitchFamily="34" charset="0"/>
            </a:endParaRPr>
          </a:p>
        </p:txBody>
      </p:sp>
      <p:cxnSp>
        <p:nvCxnSpPr>
          <p:cNvPr id="7" name="Straight Connector 6"/>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0" y="6248866"/>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2" y="6260838"/>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4035618" y="6326411"/>
            <a:ext cx="5419667" cy="338554"/>
          </a:xfrm>
          <a:prstGeom prst="rect">
            <a:avLst/>
          </a:prstGeom>
          <a:noFill/>
        </p:spPr>
        <p:txBody>
          <a:bodyPr wrap="square" rtlCol="0">
            <a:spAutoFit/>
          </a:bodyPr>
          <a:lstStyle/>
          <a:p>
            <a:r>
              <a:rPr lang="en-GB" sz="1600" i="1">
                <a:solidFill>
                  <a:srgbClr val="7030A0"/>
                </a:solidFill>
              </a:rPr>
              <a:t>Respect, Independence, Service to the Community, Empathy</a:t>
            </a:r>
          </a:p>
        </p:txBody>
      </p:sp>
      <p:sp>
        <p:nvSpPr>
          <p:cNvPr id="5" name="Content Placeholder 4">
            <a:extLst>
              <a:ext uri="{FF2B5EF4-FFF2-40B4-BE49-F238E27FC236}">
                <a16:creationId xmlns:a16="http://schemas.microsoft.com/office/drawing/2014/main" id="{CAD36D46-CF6A-722A-F5A0-A319A3379A74}"/>
              </a:ext>
            </a:extLst>
          </p:cNvPr>
          <p:cNvSpPr>
            <a:spLocks noGrp="1"/>
          </p:cNvSpPr>
          <p:nvPr>
            <p:ph idx="1"/>
          </p:nvPr>
        </p:nvSpPr>
        <p:spPr>
          <a:xfrm>
            <a:off x="374137" y="1122142"/>
            <a:ext cx="8652983" cy="5162220"/>
          </a:xfrm>
        </p:spPr>
        <p:txBody>
          <a:bodyPr vert="horz" lIns="91440" tIns="45720" rIns="91440" bIns="45720" rtlCol="0" anchor="t">
            <a:normAutofit lnSpcReduction="10000"/>
          </a:bodyPr>
          <a:lstStyle/>
          <a:p>
            <a:pPr marL="0" indent="0">
              <a:buNone/>
            </a:pPr>
            <a:r>
              <a:rPr lang="en-GB" sz="2400" b="1" i="0">
                <a:solidFill>
                  <a:srgbClr val="404040"/>
                </a:solidFill>
                <a:effectLst/>
                <a:latin typeface="Arial" panose="020B0604020202020204" pitchFamily="34" charset="0"/>
                <a:cs typeface="Arial" panose="020B0604020202020204" pitchFamily="34" charset="0"/>
              </a:rPr>
              <a:t>Vision: </a:t>
            </a:r>
          </a:p>
          <a:p>
            <a:pPr marL="0" indent="0">
              <a:buNone/>
            </a:pPr>
            <a:r>
              <a:rPr lang="en-GB" sz="2400" i="0">
                <a:solidFill>
                  <a:srgbClr val="404040"/>
                </a:solidFill>
                <a:effectLst/>
                <a:latin typeface="Arial"/>
                <a:cs typeface="Arial"/>
              </a:rPr>
              <a:t>We are committed to providing the very best education for </a:t>
            </a:r>
            <a:r>
              <a:rPr lang="en-GB" sz="2400" b="1" i="1">
                <a:solidFill>
                  <a:srgbClr val="404040"/>
                </a:solidFill>
                <a:effectLst/>
                <a:latin typeface="Arial"/>
                <a:cs typeface="Arial"/>
              </a:rPr>
              <a:t>all our students</a:t>
            </a:r>
            <a:r>
              <a:rPr lang="en-GB" sz="2400" i="0">
                <a:solidFill>
                  <a:srgbClr val="404040"/>
                </a:solidFill>
                <a:effectLst/>
                <a:latin typeface="Arial"/>
                <a:cs typeface="Arial"/>
              </a:rPr>
              <a:t> irrespective of their ability or background. We seek to ensure that students receive a </a:t>
            </a:r>
            <a:r>
              <a:rPr lang="en-GB" sz="2400" b="1" i="1">
                <a:solidFill>
                  <a:srgbClr val="404040"/>
                </a:solidFill>
                <a:effectLst/>
                <a:latin typeface="Arial"/>
                <a:cs typeface="Arial"/>
              </a:rPr>
              <a:t>broad and balanced</a:t>
            </a:r>
            <a:r>
              <a:rPr lang="en-GB" sz="2400" i="0">
                <a:solidFill>
                  <a:srgbClr val="404040"/>
                </a:solidFill>
                <a:effectLst/>
                <a:latin typeface="Arial"/>
                <a:cs typeface="Arial"/>
              </a:rPr>
              <a:t> education that enables them to achieve their </a:t>
            </a:r>
            <a:r>
              <a:rPr lang="en-GB" sz="2400" b="1" i="1">
                <a:solidFill>
                  <a:srgbClr val="404040"/>
                </a:solidFill>
                <a:effectLst/>
                <a:latin typeface="Arial"/>
                <a:cs typeface="Arial"/>
              </a:rPr>
              <a:t>potential</a:t>
            </a:r>
            <a:r>
              <a:rPr lang="en-GB" sz="2400" i="0">
                <a:solidFill>
                  <a:srgbClr val="404040"/>
                </a:solidFill>
                <a:effectLst/>
                <a:latin typeface="Arial"/>
                <a:cs typeface="Arial"/>
              </a:rPr>
              <a:t> and take the appropriate next steps in their lives as valued and </a:t>
            </a:r>
            <a:r>
              <a:rPr lang="en-GB" sz="2400" b="1" i="1">
                <a:solidFill>
                  <a:srgbClr val="404040"/>
                </a:solidFill>
                <a:effectLst/>
                <a:latin typeface="Arial"/>
                <a:cs typeface="Arial"/>
              </a:rPr>
              <a:t>confident members of society</a:t>
            </a:r>
            <a:r>
              <a:rPr lang="en-GB" sz="2400" i="0">
                <a:solidFill>
                  <a:srgbClr val="404040"/>
                </a:solidFill>
                <a:effectLst/>
                <a:latin typeface="Arial"/>
                <a:cs typeface="Arial"/>
              </a:rPr>
              <a:t>. </a:t>
            </a:r>
          </a:p>
          <a:p>
            <a:pPr marL="0" indent="0">
              <a:buNone/>
            </a:pPr>
            <a:endParaRPr lang="en-GB" sz="2400" b="1">
              <a:solidFill>
                <a:srgbClr val="404040"/>
              </a:solidFill>
              <a:latin typeface="Arial" panose="020B0604020202020204" pitchFamily="34" charset="0"/>
              <a:cs typeface="Arial" panose="020B0604020202020204" pitchFamily="34" charset="0"/>
            </a:endParaRPr>
          </a:p>
          <a:p>
            <a:pPr marL="0" indent="0">
              <a:buNone/>
            </a:pPr>
            <a:r>
              <a:rPr lang="en-GB" sz="2400" b="1">
                <a:solidFill>
                  <a:srgbClr val="404040"/>
                </a:solidFill>
                <a:latin typeface="Arial"/>
                <a:cs typeface="Arial"/>
              </a:rPr>
              <a:t>Values: </a:t>
            </a:r>
          </a:p>
          <a:p>
            <a:pPr marL="0" indent="0">
              <a:buNone/>
            </a:pPr>
            <a:r>
              <a:rPr lang="en-GB" b="1" i="1">
                <a:solidFill>
                  <a:srgbClr val="7030A0"/>
                </a:solidFill>
                <a:latin typeface="Arial"/>
                <a:cs typeface="Arial"/>
              </a:rPr>
              <a:t>R</a:t>
            </a:r>
            <a:r>
              <a:rPr lang="en-GB" sz="2400" i="1">
                <a:solidFill>
                  <a:srgbClr val="7030A0"/>
                </a:solidFill>
                <a:latin typeface="Arial"/>
                <a:cs typeface="Arial"/>
              </a:rPr>
              <a:t>espect </a:t>
            </a:r>
          </a:p>
          <a:p>
            <a:pPr marL="0" indent="0">
              <a:buNone/>
            </a:pPr>
            <a:r>
              <a:rPr lang="en-GB" b="1" i="1">
                <a:solidFill>
                  <a:srgbClr val="7030A0"/>
                </a:solidFill>
                <a:latin typeface="Arial"/>
                <a:cs typeface="Arial"/>
              </a:rPr>
              <a:t>I</a:t>
            </a:r>
            <a:r>
              <a:rPr lang="en-GB" sz="2400" i="1">
                <a:solidFill>
                  <a:srgbClr val="7030A0"/>
                </a:solidFill>
                <a:latin typeface="Arial"/>
                <a:cs typeface="Arial"/>
              </a:rPr>
              <a:t>ndependence </a:t>
            </a:r>
            <a:endParaRPr lang="en-GB">
              <a:solidFill>
                <a:srgbClr val="000000"/>
              </a:solidFill>
              <a:latin typeface="Arial"/>
              <a:cs typeface="Arial"/>
            </a:endParaRPr>
          </a:p>
          <a:p>
            <a:pPr marL="0" indent="0">
              <a:buNone/>
            </a:pPr>
            <a:r>
              <a:rPr lang="en-GB" b="1" i="1">
                <a:solidFill>
                  <a:srgbClr val="7030A0"/>
                </a:solidFill>
                <a:latin typeface="Arial"/>
                <a:cs typeface="Arial"/>
              </a:rPr>
              <a:t>S</a:t>
            </a:r>
            <a:r>
              <a:rPr lang="en-GB" sz="2400" i="1">
                <a:solidFill>
                  <a:srgbClr val="7030A0"/>
                </a:solidFill>
                <a:latin typeface="Arial"/>
                <a:cs typeface="Arial"/>
              </a:rPr>
              <a:t>ervice to the Community </a:t>
            </a:r>
            <a:endParaRPr lang="en-GB">
              <a:solidFill>
                <a:srgbClr val="000000"/>
              </a:solidFill>
              <a:latin typeface="Arial"/>
              <a:cs typeface="Arial"/>
            </a:endParaRPr>
          </a:p>
          <a:p>
            <a:pPr marL="0" indent="0">
              <a:buNone/>
            </a:pPr>
            <a:r>
              <a:rPr lang="en-GB" b="1" i="1">
                <a:solidFill>
                  <a:srgbClr val="7030A0"/>
                </a:solidFill>
                <a:latin typeface="Arial"/>
                <a:cs typeface="Arial"/>
              </a:rPr>
              <a:t>E</a:t>
            </a:r>
            <a:r>
              <a:rPr lang="en-GB" sz="2400" i="1">
                <a:solidFill>
                  <a:srgbClr val="7030A0"/>
                </a:solidFill>
                <a:latin typeface="Arial"/>
                <a:cs typeface="Arial"/>
              </a:rPr>
              <a:t>mpathy</a:t>
            </a:r>
            <a:endParaRPr lang="en-GB">
              <a:latin typeface="Arial"/>
              <a:cs typeface="Arial"/>
            </a:endParaRPr>
          </a:p>
          <a:p>
            <a:pPr marL="0" indent="0">
              <a:buNone/>
            </a:pPr>
            <a:endParaRPr lang="en-GB" sz="2400">
              <a:solidFill>
                <a:srgbClr val="404040"/>
              </a:solidFill>
              <a:cs typeface="Arial" panose="020B0604020202020204" pitchFamily="34" charset="0"/>
            </a:endParaRPr>
          </a:p>
          <a:p>
            <a:pPr marL="0" indent="0">
              <a:buNone/>
            </a:pPr>
            <a:endParaRPr lang="en-GB" sz="2400">
              <a:solidFill>
                <a:srgbClr val="404040"/>
              </a:solidFill>
              <a:cs typeface="Arial" panose="020B0604020202020204" pitchFamily="34" charset="0"/>
            </a:endParaRPr>
          </a:p>
        </p:txBody>
      </p:sp>
      <p:sp>
        <p:nvSpPr>
          <p:cNvPr id="3" name="TextBox 2">
            <a:extLst>
              <a:ext uri="{FF2B5EF4-FFF2-40B4-BE49-F238E27FC236}">
                <a16:creationId xmlns:a16="http://schemas.microsoft.com/office/drawing/2014/main" id="{888C3559-193B-CCC1-6FD8-089C7F84250A}"/>
              </a:ext>
            </a:extLst>
          </p:cNvPr>
          <p:cNvSpPr txBox="1"/>
          <p:nvPr/>
        </p:nvSpPr>
        <p:spPr>
          <a:xfrm>
            <a:off x="8143131" y="183340"/>
            <a:ext cx="71917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solidFill>
                  <a:srgbClr val="7030A0"/>
                </a:solidFill>
                <a:latin typeface="Arial"/>
                <a:cs typeface="Arial"/>
              </a:rPr>
              <a:t>MGA</a:t>
            </a:r>
            <a:endParaRPr lang="en-GB">
              <a:solidFill>
                <a:srgbClr val="7030A0"/>
              </a:solidFill>
              <a:cs typeface="Arial"/>
            </a:endParaRPr>
          </a:p>
        </p:txBody>
      </p:sp>
    </p:spTree>
    <p:extLst>
      <p:ext uri="{BB962C8B-B14F-4D97-AF65-F5344CB8AC3E}">
        <p14:creationId xmlns:p14="http://schemas.microsoft.com/office/powerpoint/2010/main" val="18808527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FE3DD3-2144-2EB5-FB17-3277ABF045BE}"/>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ED228DB4-7E59-74A3-365F-A4E072EC4A66}"/>
              </a:ext>
            </a:extLst>
          </p:cNvPr>
          <p:cNvSpPr>
            <a:spLocks noGrp="1"/>
          </p:cNvSpPr>
          <p:nvPr>
            <p:ph type="title"/>
          </p:nvPr>
        </p:nvSpPr>
        <p:spPr>
          <a:xfrm>
            <a:off x="255796" y="227843"/>
            <a:ext cx="8720983" cy="684620"/>
          </a:xfrm>
        </p:spPr>
        <p:txBody>
          <a:bodyPr>
            <a:normAutofit fontScale="90000"/>
          </a:bodyPr>
          <a:lstStyle/>
          <a:p>
            <a:r>
              <a:rPr lang="en-GB" sz="3200">
                <a:solidFill>
                  <a:srgbClr val="7030A0"/>
                </a:solidFill>
                <a:latin typeface="Arial Black" panose="020B0A04020102020204" pitchFamily="34" charset="0"/>
                <a:ea typeface="Calibri Light"/>
                <a:cs typeface="Arial"/>
              </a:rPr>
              <a:t>Kingswood is a wonderful place to be educated</a:t>
            </a:r>
            <a:endParaRPr lang="en-GB" sz="3200">
              <a:solidFill>
                <a:srgbClr val="7030A0"/>
              </a:solidFill>
              <a:latin typeface="Arial Black" panose="020B0A04020102020204" pitchFamily="34" charset="0"/>
              <a:ea typeface="Calibri Light"/>
              <a:cs typeface="Arial" panose="020B0604020202020204" pitchFamily="34" charset="0"/>
            </a:endParaRPr>
          </a:p>
        </p:txBody>
      </p:sp>
      <p:cxnSp>
        <p:nvCxnSpPr>
          <p:cNvPr id="7" name="Straight Connector 6">
            <a:extLst>
              <a:ext uri="{FF2B5EF4-FFF2-40B4-BE49-F238E27FC236}">
                <a16:creationId xmlns:a16="http://schemas.microsoft.com/office/drawing/2014/main" id="{5968E64A-F6CD-D938-EFD2-67F6E57CA921}"/>
              </a:ext>
            </a:extLst>
          </p:cNvPr>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a:extLst>
              <a:ext uri="{FF2B5EF4-FFF2-40B4-BE49-F238E27FC236}">
                <a16:creationId xmlns:a16="http://schemas.microsoft.com/office/drawing/2014/main" id="{2A68A056-B5EB-0819-641E-5030B0494BC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0" y="6248866"/>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a:extLst>
              <a:ext uri="{FF2B5EF4-FFF2-40B4-BE49-F238E27FC236}">
                <a16:creationId xmlns:a16="http://schemas.microsoft.com/office/drawing/2014/main" id="{4F87713A-60DF-40E9-61AF-EDD19F70406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2" y="6260838"/>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BA8DF7BF-4897-6265-646D-C6D665908270}"/>
              </a:ext>
            </a:extLst>
          </p:cNvPr>
          <p:cNvSpPr txBox="1"/>
          <p:nvPr/>
        </p:nvSpPr>
        <p:spPr>
          <a:xfrm>
            <a:off x="4035618" y="6326411"/>
            <a:ext cx="5419667" cy="338554"/>
          </a:xfrm>
          <a:prstGeom prst="rect">
            <a:avLst/>
          </a:prstGeom>
          <a:noFill/>
        </p:spPr>
        <p:txBody>
          <a:bodyPr wrap="square" rtlCol="0">
            <a:spAutoFit/>
          </a:bodyPr>
          <a:lstStyle/>
          <a:p>
            <a:r>
              <a:rPr lang="en-GB" sz="1600" i="1">
                <a:solidFill>
                  <a:srgbClr val="7030A0"/>
                </a:solidFill>
              </a:rPr>
              <a:t>Respect, Independence, Service to the Community, Empathy</a:t>
            </a:r>
          </a:p>
        </p:txBody>
      </p:sp>
      <p:sp>
        <p:nvSpPr>
          <p:cNvPr id="5" name="Content Placeholder 4">
            <a:extLst>
              <a:ext uri="{FF2B5EF4-FFF2-40B4-BE49-F238E27FC236}">
                <a16:creationId xmlns:a16="http://schemas.microsoft.com/office/drawing/2014/main" id="{E65C1752-4A92-34A6-4197-66947D666D28}"/>
              </a:ext>
            </a:extLst>
          </p:cNvPr>
          <p:cNvSpPr>
            <a:spLocks noGrp="1"/>
          </p:cNvSpPr>
          <p:nvPr>
            <p:ph idx="1"/>
          </p:nvPr>
        </p:nvSpPr>
        <p:spPr>
          <a:xfrm>
            <a:off x="255797" y="1180947"/>
            <a:ext cx="6489654" cy="4957940"/>
          </a:xfrm>
        </p:spPr>
        <p:txBody>
          <a:bodyPr vert="horz" lIns="91440" tIns="45720" rIns="91440" bIns="45720" rtlCol="0" anchor="t">
            <a:normAutofit fontScale="92500" lnSpcReduction="10000"/>
          </a:bodyPr>
          <a:lstStyle/>
          <a:p>
            <a:pPr marL="0" indent="0">
              <a:buNone/>
            </a:pPr>
            <a:r>
              <a:rPr lang="en-GB" sz="2400" b="1">
                <a:solidFill>
                  <a:srgbClr val="404040"/>
                </a:solidFill>
                <a:latin typeface="Arial" panose="020B0604020202020204" pitchFamily="34" charset="0"/>
                <a:ea typeface="Calibri"/>
                <a:cs typeface="Arial" panose="020B0604020202020204" pitchFamily="34" charset="0"/>
              </a:rPr>
              <a:t>Outcomes: </a:t>
            </a:r>
            <a:r>
              <a:rPr lang="en-GB" sz="2400">
                <a:solidFill>
                  <a:srgbClr val="404040"/>
                </a:solidFill>
                <a:latin typeface="Arial" panose="020B0604020202020204" pitchFamily="34" charset="0"/>
                <a:ea typeface="Calibri"/>
                <a:cs typeface="Arial" panose="020B0604020202020204" pitchFamily="34" charset="0"/>
              </a:rPr>
              <a:t>Better than national. Best ever which means. </a:t>
            </a:r>
            <a:endParaRPr lang="en-GB" sz="2400">
              <a:solidFill>
                <a:srgbClr val="FF0000"/>
              </a:solidFill>
              <a:latin typeface="Arial" panose="020B0604020202020204" pitchFamily="34" charset="0"/>
              <a:ea typeface="Calibri"/>
              <a:cs typeface="Arial" panose="020B0604020202020204" pitchFamily="34" charset="0"/>
            </a:endParaRPr>
          </a:p>
          <a:p>
            <a:pPr marL="0" indent="0">
              <a:buNone/>
            </a:pPr>
            <a:endParaRPr lang="en-GB" sz="2400">
              <a:solidFill>
                <a:srgbClr val="404040"/>
              </a:solidFill>
              <a:latin typeface="Arial" panose="020B0604020202020204" pitchFamily="34" charset="0"/>
              <a:ea typeface="Calibri"/>
              <a:cs typeface="Arial" panose="020B0604020202020204" pitchFamily="34" charset="0"/>
            </a:endParaRPr>
          </a:p>
          <a:p>
            <a:pPr marL="0" indent="0">
              <a:buNone/>
            </a:pPr>
            <a:endParaRPr lang="en-GB" sz="2400">
              <a:solidFill>
                <a:srgbClr val="404040"/>
              </a:solidFill>
              <a:latin typeface="Arial" panose="020B0604020202020204" pitchFamily="34" charset="0"/>
              <a:ea typeface="Calibri"/>
              <a:cs typeface="Arial" panose="020B0604020202020204" pitchFamily="34" charset="0"/>
            </a:endParaRPr>
          </a:p>
          <a:p>
            <a:pPr marL="0" indent="0">
              <a:buNone/>
            </a:pPr>
            <a:endParaRPr lang="en-GB" sz="2400">
              <a:solidFill>
                <a:srgbClr val="404040"/>
              </a:solidFill>
              <a:latin typeface="Arial" panose="020B0604020202020204" pitchFamily="34" charset="0"/>
              <a:ea typeface="Calibri"/>
              <a:cs typeface="Arial" panose="020B0604020202020204" pitchFamily="34" charset="0"/>
            </a:endParaRPr>
          </a:p>
          <a:p>
            <a:pPr marL="0" indent="0">
              <a:buNone/>
            </a:pPr>
            <a:endParaRPr lang="en-GB" sz="2400" b="1">
              <a:solidFill>
                <a:srgbClr val="404040"/>
              </a:solidFill>
              <a:latin typeface="Arial" panose="020B0604020202020204" pitchFamily="34" charset="0"/>
              <a:ea typeface="Calibri" panose="020F0502020204030204"/>
              <a:cs typeface="Arial" panose="020B0604020202020204" pitchFamily="34" charset="0"/>
            </a:endParaRPr>
          </a:p>
          <a:p>
            <a:pPr marL="0" indent="0">
              <a:buNone/>
            </a:pPr>
            <a:r>
              <a:rPr lang="en-GB" sz="2400" b="1">
                <a:solidFill>
                  <a:srgbClr val="404040"/>
                </a:solidFill>
                <a:latin typeface="Arial" panose="020B0604020202020204" pitchFamily="34" charset="0"/>
                <a:ea typeface="Calibri" panose="020F0502020204030204"/>
                <a:cs typeface="Arial" panose="020B0604020202020204" pitchFamily="34" charset="0"/>
              </a:rPr>
              <a:t>Oversubscribed:</a:t>
            </a:r>
            <a:r>
              <a:rPr lang="en-GB" sz="2400">
                <a:solidFill>
                  <a:srgbClr val="404040"/>
                </a:solidFill>
                <a:latin typeface="Arial" panose="020B0604020202020204" pitchFamily="34" charset="0"/>
                <a:ea typeface="Calibri" panose="020F0502020204030204"/>
                <a:cs typeface="Arial" panose="020B0604020202020204" pitchFamily="34" charset="0"/>
              </a:rPr>
              <a:t> Full in every year. More 1st and 2nd choice applications than ever. 431 this year which is up 56% in 3 yrs.</a:t>
            </a:r>
          </a:p>
          <a:p>
            <a:pPr marL="0" indent="0">
              <a:buNone/>
            </a:pPr>
            <a:endParaRPr lang="en-GB" sz="2400">
              <a:solidFill>
                <a:srgbClr val="404040"/>
              </a:solidFill>
              <a:latin typeface="Arial" panose="020B0604020202020204" pitchFamily="34" charset="0"/>
              <a:ea typeface="Calibri" panose="020F0502020204030204"/>
              <a:cs typeface="Arial" panose="020B0604020202020204" pitchFamily="34" charset="0"/>
            </a:endParaRPr>
          </a:p>
          <a:p>
            <a:pPr marL="0" indent="0">
              <a:buNone/>
            </a:pPr>
            <a:r>
              <a:rPr lang="en-GB" sz="2400" b="1">
                <a:solidFill>
                  <a:srgbClr val="404040"/>
                </a:solidFill>
                <a:latin typeface="Arial" panose="020B0604020202020204" pitchFamily="34" charset="0"/>
                <a:ea typeface="Calibri" panose="020F0502020204030204"/>
                <a:cs typeface="Arial" panose="020B0604020202020204" pitchFamily="34" charset="0"/>
              </a:rPr>
              <a:t>Ofsted:</a:t>
            </a:r>
            <a:r>
              <a:rPr lang="en-GB" sz="2400">
                <a:solidFill>
                  <a:srgbClr val="404040"/>
                </a:solidFill>
                <a:latin typeface="Arial" panose="020B0604020202020204" pitchFamily="34" charset="0"/>
                <a:ea typeface="Calibri" panose="020F0502020204030204"/>
                <a:cs typeface="Arial" panose="020B0604020202020204" pitchFamily="34" charset="0"/>
              </a:rPr>
              <a:t> </a:t>
            </a:r>
          </a:p>
          <a:p>
            <a:pPr marL="0" indent="0">
              <a:buNone/>
            </a:pPr>
            <a:r>
              <a:rPr lang="en-GB" sz="2400">
                <a:solidFill>
                  <a:srgbClr val="000000"/>
                </a:solidFill>
                <a:latin typeface="Arial" panose="020B0604020202020204" pitchFamily="34" charset="0"/>
                <a:ea typeface="Calibri" panose="020F0502020204030204"/>
                <a:cs typeface="Arial" panose="020B0604020202020204" pitchFamily="34" charset="0"/>
              </a:rPr>
              <a:t>“Ambition and high expectations underpin the positive and inclusive culture at Kingswood Secondary Academy” </a:t>
            </a:r>
            <a:endParaRPr lang="en-GB" sz="2400">
              <a:latin typeface="Arial" panose="020B0604020202020204" pitchFamily="34" charset="0"/>
              <a:cs typeface="Arial" panose="020B0604020202020204" pitchFamily="34" charset="0"/>
            </a:endParaRPr>
          </a:p>
          <a:p>
            <a:pPr marL="0" indent="0">
              <a:buNone/>
            </a:pPr>
            <a:endParaRPr lang="en-GB" sz="2400" b="1">
              <a:solidFill>
                <a:srgbClr val="404040"/>
              </a:solidFill>
              <a:latin typeface="Arial" panose="020B0604020202020204" pitchFamily="34" charset="0"/>
              <a:ea typeface="Calibri" panose="020F0502020204030204"/>
              <a:cs typeface="Arial" panose="020B0604020202020204" pitchFamily="34" charset="0"/>
            </a:endParaRPr>
          </a:p>
          <a:p>
            <a:pPr marL="0" indent="0">
              <a:buNone/>
            </a:pPr>
            <a:endParaRPr lang="en-GB" sz="2400">
              <a:solidFill>
                <a:srgbClr val="404040"/>
              </a:solidFill>
              <a:ea typeface="Calibri" panose="020F0502020204030204"/>
              <a:cs typeface="Arial" panose="020B0604020202020204" pitchFamily="34" charset="0"/>
            </a:endParaRPr>
          </a:p>
          <a:p>
            <a:pPr marL="0" indent="0">
              <a:buNone/>
            </a:pPr>
            <a:endParaRPr lang="en-GB" sz="2400">
              <a:solidFill>
                <a:srgbClr val="404040"/>
              </a:solidFill>
              <a:ea typeface="Calibri" panose="020F0502020204030204"/>
              <a:cs typeface="Arial" panose="020B0604020202020204" pitchFamily="34" charset="0"/>
            </a:endParaRPr>
          </a:p>
        </p:txBody>
      </p:sp>
      <p:pic>
        <p:nvPicPr>
          <p:cNvPr id="2" name="Picture 1" descr="THE MYSTERIES OF THE DOOR |">
            <a:extLst>
              <a:ext uri="{FF2B5EF4-FFF2-40B4-BE49-F238E27FC236}">
                <a16:creationId xmlns:a16="http://schemas.microsoft.com/office/drawing/2014/main" id="{F80AB6AA-0B81-D396-2180-7DF2B0C246D9}"/>
              </a:ext>
            </a:extLst>
          </p:cNvPr>
          <p:cNvPicPr>
            <a:picLocks noChangeAspect="1"/>
          </p:cNvPicPr>
          <p:nvPr/>
        </p:nvPicPr>
        <p:blipFill>
          <a:blip r:embed="rId5"/>
          <a:stretch>
            <a:fillRect/>
          </a:stretch>
        </p:blipFill>
        <p:spPr>
          <a:xfrm>
            <a:off x="1396118" y="1601742"/>
            <a:ext cx="1662768" cy="1749001"/>
          </a:xfrm>
          <a:prstGeom prst="rect">
            <a:avLst/>
          </a:prstGeom>
        </p:spPr>
      </p:pic>
      <p:pic>
        <p:nvPicPr>
          <p:cNvPr id="3" name="Picture 2">
            <a:extLst>
              <a:ext uri="{FF2B5EF4-FFF2-40B4-BE49-F238E27FC236}">
                <a16:creationId xmlns:a16="http://schemas.microsoft.com/office/drawing/2014/main" id="{A3CB8A62-1EE0-D476-A167-C991802D9BFA}"/>
              </a:ext>
            </a:extLst>
          </p:cNvPr>
          <p:cNvPicPr>
            <a:picLocks noChangeAspect="1"/>
          </p:cNvPicPr>
          <p:nvPr/>
        </p:nvPicPr>
        <p:blipFill>
          <a:blip r:embed="rId6"/>
          <a:stretch>
            <a:fillRect/>
          </a:stretch>
        </p:blipFill>
        <p:spPr>
          <a:xfrm>
            <a:off x="6745450" y="1300742"/>
            <a:ext cx="1637943" cy="2130241"/>
          </a:xfrm>
          <a:prstGeom prst="rect">
            <a:avLst/>
          </a:prstGeom>
        </p:spPr>
      </p:pic>
    </p:spTree>
    <p:extLst>
      <p:ext uri="{BB962C8B-B14F-4D97-AF65-F5344CB8AC3E}">
        <p14:creationId xmlns:p14="http://schemas.microsoft.com/office/powerpoint/2010/main" val="1708729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C34DA9-A7AD-7EE2-144B-2306D53C39AE}"/>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CD3D277F-BE1C-B6BB-BC93-71ED6A2CB522}"/>
              </a:ext>
            </a:extLst>
          </p:cNvPr>
          <p:cNvSpPr>
            <a:spLocks noGrp="1"/>
          </p:cNvSpPr>
          <p:nvPr>
            <p:ph type="title"/>
          </p:nvPr>
        </p:nvSpPr>
        <p:spPr>
          <a:xfrm>
            <a:off x="353703" y="239858"/>
            <a:ext cx="8229600" cy="906753"/>
          </a:xfrm>
        </p:spPr>
        <p:txBody>
          <a:bodyPr>
            <a:normAutofit/>
          </a:bodyPr>
          <a:lstStyle/>
          <a:p>
            <a:r>
              <a:rPr lang="en-GB" sz="3200">
                <a:solidFill>
                  <a:srgbClr val="7030A0"/>
                </a:solidFill>
                <a:latin typeface="Arial Black" panose="020B0A04020102020204" pitchFamily="34" charset="0"/>
                <a:cs typeface="Arial"/>
              </a:rPr>
              <a:t>Ofsted – Our Lessons </a:t>
            </a:r>
          </a:p>
        </p:txBody>
      </p:sp>
      <p:cxnSp>
        <p:nvCxnSpPr>
          <p:cNvPr id="7" name="Straight Connector 6">
            <a:extLst>
              <a:ext uri="{FF2B5EF4-FFF2-40B4-BE49-F238E27FC236}">
                <a16:creationId xmlns:a16="http://schemas.microsoft.com/office/drawing/2014/main" id="{7A7DF744-B206-64BB-44C6-5B43FB4F1F08}"/>
              </a:ext>
            </a:extLst>
          </p:cNvPr>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a:extLst>
              <a:ext uri="{FF2B5EF4-FFF2-40B4-BE49-F238E27FC236}">
                <a16:creationId xmlns:a16="http://schemas.microsoft.com/office/drawing/2014/main" id="{18B38C19-3E19-185F-E338-C0BAB804261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2" y="6248868"/>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a:extLst>
              <a:ext uri="{FF2B5EF4-FFF2-40B4-BE49-F238E27FC236}">
                <a16:creationId xmlns:a16="http://schemas.microsoft.com/office/drawing/2014/main" id="{B3C85716-D3F8-2D27-F4FA-3E09DCF4357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4" y="6260840"/>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5BA22E89-2D97-29E7-B45C-BED609EDF7F3}"/>
              </a:ext>
            </a:extLst>
          </p:cNvPr>
          <p:cNvSpPr txBox="1"/>
          <p:nvPr/>
        </p:nvSpPr>
        <p:spPr>
          <a:xfrm>
            <a:off x="3397720" y="6326411"/>
            <a:ext cx="6057567" cy="338554"/>
          </a:xfrm>
          <a:prstGeom prst="rect">
            <a:avLst/>
          </a:prstGeom>
          <a:noFill/>
        </p:spPr>
        <p:txBody>
          <a:bodyPr wrap="square" rtlCol="0">
            <a:spAutoFit/>
          </a:bodyPr>
          <a:lstStyle/>
          <a:p>
            <a:r>
              <a:rPr lang="en-GB" sz="1600" i="1">
                <a:solidFill>
                  <a:srgbClr val="7030A0"/>
                </a:solidFill>
                <a:latin typeface="Arial" panose="020B0604020202020204" pitchFamily="34" charset="0"/>
              </a:rPr>
              <a:t>Respect, Independence, Service to the Community, Empathy</a:t>
            </a:r>
          </a:p>
        </p:txBody>
      </p:sp>
      <p:sp>
        <p:nvSpPr>
          <p:cNvPr id="3" name="TextBox 2">
            <a:extLst>
              <a:ext uri="{FF2B5EF4-FFF2-40B4-BE49-F238E27FC236}">
                <a16:creationId xmlns:a16="http://schemas.microsoft.com/office/drawing/2014/main" id="{74B10F00-F969-1E18-5005-7B611D7C01D2}"/>
              </a:ext>
            </a:extLst>
          </p:cNvPr>
          <p:cNvSpPr txBox="1"/>
          <p:nvPr/>
        </p:nvSpPr>
        <p:spPr>
          <a:xfrm>
            <a:off x="353704" y="1053503"/>
            <a:ext cx="8508286" cy="5078313"/>
          </a:xfrm>
          <a:prstGeom prst="rect">
            <a:avLst/>
          </a:prstGeom>
          <a:noFill/>
        </p:spPr>
        <p:txBody>
          <a:bodyPr wrap="square" lIns="91440" tIns="45720" rIns="91440" bIns="45720" rtlCol="0" anchor="t">
            <a:spAutoFit/>
          </a:bodyPr>
          <a:lstStyle/>
          <a:p>
            <a:r>
              <a:rPr lang="en-GB" i="1"/>
              <a:t>“pupils study a </a:t>
            </a:r>
            <a:r>
              <a:rPr lang="en-GB" b="1" i="1"/>
              <a:t>wide range of subjects</a:t>
            </a:r>
            <a:r>
              <a:rPr lang="en-GB" i="1"/>
              <a:t>… all pupils have the opportunity to take the full range of GCSE courses and the </a:t>
            </a:r>
            <a:r>
              <a:rPr lang="en-GB" b="1" i="1"/>
              <a:t>range of academic and vocational courses</a:t>
            </a:r>
            <a:r>
              <a:rPr lang="en-GB" i="1"/>
              <a:t> available in key stage 4 and the sixth form and is well considered to meet pupils’ interests and aspirations”</a:t>
            </a:r>
          </a:p>
          <a:p>
            <a:endParaRPr lang="en-GB" i="1"/>
          </a:p>
          <a:p>
            <a:r>
              <a:rPr lang="en-GB" i="1"/>
              <a:t>“</a:t>
            </a:r>
            <a:r>
              <a:rPr lang="en-GB" b="1" i="1"/>
              <a:t>Subject curriculums have been designed well</a:t>
            </a:r>
            <a:r>
              <a:rPr lang="en-GB" i="1"/>
              <a:t>… Learning is sequenced carefully so that pupils can link new knowledge to what they already know. This helps pupils to strengthen and deepen their understanding”</a:t>
            </a:r>
          </a:p>
          <a:p>
            <a:endParaRPr lang="en-GB" i="1"/>
          </a:p>
          <a:p>
            <a:r>
              <a:rPr lang="en-GB" i="1"/>
              <a:t>“Pupils are </a:t>
            </a:r>
            <a:r>
              <a:rPr lang="en-GB" b="1" i="1"/>
              <a:t>encouraged to read</a:t>
            </a:r>
            <a:r>
              <a:rPr lang="en-GB" i="1"/>
              <a:t>, both for pleasure and to enrich their learning across the curriculum. Any pupils who need to develop their reading fluency are supported effectively”</a:t>
            </a:r>
          </a:p>
          <a:p>
            <a:endParaRPr lang="en-GB" i="1"/>
          </a:p>
          <a:p>
            <a:r>
              <a:rPr lang="en-GB" i="1"/>
              <a:t>“</a:t>
            </a:r>
            <a:r>
              <a:rPr lang="en-GB" b="1" i="1"/>
              <a:t>Teachers have good subject knowledge</a:t>
            </a:r>
            <a:r>
              <a:rPr lang="en-GB" i="1"/>
              <a:t>. They explain concepts clearly and provide pupils with challenging and interesting learning activities”</a:t>
            </a:r>
          </a:p>
          <a:p>
            <a:endParaRPr lang="en-GB" i="1"/>
          </a:p>
          <a:p>
            <a:r>
              <a:rPr lang="en-GB" i="1"/>
              <a:t>“The school provides </a:t>
            </a:r>
            <a:r>
              <a:rPr lang="en-GB" b="1" i="1"/>
              <a:t>excellent support for pupils</a:t>
            </a:r>
            <a:r>
              <a:rPr lang="en-GB" i="1"/>
              <a:t> with special educational needs and/or disabilities (SEND)”</a:t>
            </a:r>
          </a:p>
        </p:txBody>
      </p:sp>
    </p:spTree>
    <p:extLst>
      <p:ext uri="{BB962C8B-B14F-4D97-AF65-F5344CB8AC3E}">
        <p14:creationId xmlns:p14="http://schemas.microsoft.com/office/powerpoint/2010/main" val="363110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F9E5EF-5281-FFFF-C9E0-5A7843EAA0C3}"/>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A40404C0-A5E5-2E50-9F7E-AF65B544763C}"/>
              </a:ext>
            </a:extLst>
          </p:cNvPr>
          <p:cNvSpPr>
            <a:spLocks noGrp="1"/>
          </p:cNvSpPr>
          <p:nvPr>
            <p:ph type="title"/>
          </p:nvPr>
        </p:nvSpPr>
        <p:spPr>
          <a:xfrm>
            <a:off x="353703" y="239858"/>
            <a:ext cx="8229600" cy="906753"/>
          </a:xfrm>
        </p:spPr>
        <p:txBody>
          <a:bodyPr>
            <a:normAutofit/>
          </a:bodyPr>
          <a:lstStyle/>
          <a:p>
            <a:r>
              <a:rPr lang="en-GB" sz="3200">
                <a:solidFill>
                  <a:srgbClr val="7030A0"/>
                </a:solidFill>
                <a:latin typeface="Arial Black" panose="020B0A04020102020204" pitchFamily="34" charset="0"/>
              </a:rPr>
              <a:t>Ofsted – Personal Development</a:t>
            </a:r>
          </a:p>
        </p:txBody>
      </p:sp>
      <p:cxnSp>
        <p:nvCxnSpPr>
          <p:cNvPr id="7" name="Straight Connector 6">
            <a:extLst>
              <a:ext uri="{FF2B5EF4-FFF2-40B4-BE49-F238E27FC236}">
                <a16:creationId xmlns:a16="http://schemas.microsoft.com/office/drawing/2014/main" id="{A8C5F53F-DC18-2210-ED40-E4A2AAA25A4A}"/>
              </a:ext>
            </a:extLst>
          </p:cNvPr>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a:extLst>
              <a:ext uri="{FF2B5EF4-FFF2-40B4-BE49-F238E27FC236}">
                <a16:creationId xmlns:a16="http://schemas.microsoft.com/office/drawing/2014/main" id="{E07B49B2-8402-293F-3F83-02385DC73A6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2" y="6248868"/>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a:extLst>
              <a:ext uri="{FF2B5EF4-FFF2-40B4-BE49-F238E27FC236}">
                <a16:creationId xmlns:a16="http://schemas.microsoft.com/office/drawing/2014/main" id="{E52A7D58-9722-AE24-F8B4-DEEDCE83FF6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4" y="6260840"/>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8735D887-DB67-A0EE-A879-4AD41B2A0BEE}"/>
              </a:ext>
            </a:extLst>
          </p:cNvPr>
          <p:cNvSpPr txBox="1"/>
          <p:nvPr/>
        </p:nvSpPr>
        <p:spPr>
          <a:xfrm>
            <a:off x="3397720" y="6326411"/>
            <a:ext cx="6057567" cy="338554"/>
          </a:xfrm>
          <a:prstGeom prst="rect">
            <a:avLst/>
          </a:prstGeom>
          <a:noFill/>
        </p:spPr>
        <p:txBody>
          <a:bodyPr wrap="square" rtlCol="0">
            <a:spAutoFit/>
          </a:bodyPr>
          <a:lstStyle/>
          <a:p>
            <a:r>
              <a:rPr lang="en-GB" sz="1600" i="1">
                <a:solidFill>
                  <a:srgbClr val="7030A0"/>
                </a:solidFill>
                <a:latin typeface="Arial" panose="020B0604020202020204" pitchFamily="34" charset="0"/>
              </a:rPr>
              <a:t>Respect, Independence, Service to the Community, Empathy</a:t>
            </a:r>
          </a:p>
        </p:txBody>
      </p:sp>
      <p:sp>
        <p:nvSpPr>
          <p:cNvPr id="3" name="TextBox 2">
            <a:extLst>
              <a:ext uri="{FF2B5EF4-FFF2-40B4-BE49-F238E27FC236}">
                <a16:creationId xmlns:a16="http://schemas.microsoft.com/office/drawing/2014/main" id="{5571A8BF-7B29-28DC-8D9B-2854FEE6545E}"/>
              </a:ext>
            </a:extLst>
          </p:cNvPr>
          <p:cNvSpPr txBox="1"/>
          <p:nvPr/>
        </p:nvSpPr>
        <p:spPr>
          <a:xfrm>
            <a:off x="455059" y="1146611"/>
            <a:ext cx="8229599" cy="2585323"/>
          </a:xfrm>
          <a:prstGeom prst="rect">
            <a:avLst/>
          </a:prstGeom>
          <a:noFill/>
        </p:spPr>
        <p:txBody>
          <a:bodyPr wrap="square" lIns="91440" tIns="45720" rIns="91440" bIns="45720" rtlCol="0" anchor="t">
            <a:spAutoFit/>
          </a:bodyPr>
          <a:lstStyle/>
          <a:p>
            <a:r>
              <a:rPr lang="en-GB" i="1"/>
              <a:t>“The school’s curriculum is complemented by a </a:t>
            </a:r>
            <a:r>
              <a:rPr lang="en-GB" b="1" i="1"/>
              <a:t>rich personal development offer</a:t>
            </a:r>
            <a:r>
              <a:rPr lang="en-GB" i="1"/>
              <a:t>”</a:t>
            </a:r>
          </a:p>
          <a:p>
            <a:endParaRPr lang="en-GB" i="1"/>
          </a:p>
          <a:p>
            <a:r>
              <a:rPr lang="en-GB" i="1"/>
              <a:t>“The school provides a variety of </a:t>
            </a:r>
            <a:r>
              <a:rPr lang="en-GB" b="1" i="1"/>
              <a:t>extra-curricular activities</a:t>
            </a:r>
            <a:r>
              <a:rPr lang="en-GB" i="1"/>
              <a:t> to support pupils’ wider development. Clubs develop pupils’ talents in </a:t>
            </a:r>
            <a:r>
              <a:rPr lang="en-GB" b="1" i="1"/>
              <a:t>sport</a:t>
            </a:r>
            <a:r>
              <a:rPr lang="en-GB" i="1"/>
              <a:t> and the </a:t>
            </a:r>
            <a:r>
              <a:rPr lang="en-GB" b="1" i="1"/>
              <a:t>arts</a:t>
            </a:r>
            <a:r>
              <a:rPr lang="en-GB" i="1"/>
              <a:t>. Further opportunities include the </a:t>
            </a:r>
            <a:r>
              <a:rPr lang="en-GB" b="1" i="1"/>
              <a:t>Duke of Edinburgh’s Award scheme</a:t>
            </a:r>
            <a:r>
              <a:rPr lang="en-GB" i="1"/>
              <a:t> and the </a:t>
            </a:r>
            <a:r>
              <a:rPr lang="en-GB" b="1" i="1"/>
              <a:t>Emergency Services Cadets group</a:t>
            </a:r>
            <a:r>
              <a:rPr lang="en-GB" i="1"/>
              <a:t>”</a:t>
            </a:r>
          </a:p>
          <a:p>
            <a:endParaRPr lang="en-GB" i="1"/>
          </a:p>
          <a:p>
            <a:r>
              <a:rPr lang="en-GB" i="1"/>
              <a:t>“Pupils benefit from an </a:t>
            </a:r>
            <a:r>
              <a:rPr lang="en-GB" b="1" i="1"/>
              <a:t>excellent careers programme</a:t>
            </a:r>
            <a:r>
              <a:rPr lang="en-GB" i="1"/>
              <a:t> that includes personalised advice about next steps for all pupils and students in the Sixth Form”</a:t>
            </a:r>
          </a:p>
        </p:txBody>
      </p:sp>
    </p:spTree>
    <p:extLst>
      <p:ext uri="{BB962C8B-B14F-4D97-AF65-F5344CB8AC3E}">
        <p14:creationId xmlns:p14="http://schemas.microsoft.com/office/powerpoint/2010/main" val="3531122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38B82-9C2E-5EF0-78E0-C5705915703D}"/>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03F581C4-79BB-5A37-5EE6-D507EEA7717B}"/>
              </a:ext>
            </a:extLst>
          </p:cNvPr>
          <p:cNvSpPr>
            <a:spLocks noGrp="1"/>
          </p:cNvSpPr>
          <p:nvPr>
            <p:ph type="title"/>
          </p:nvPr>
        </p:nvSpPr>
        <p:spPr>
          <a:xfrm>
            <a:off x="353703" y="239858"/>
            <a:ext cx="8229600" cy="906753"/>
          </a:xfrm>
        </p:spPr>
        <p:txBody>
          <a:bodyPr>
            <a:normAutofit/>
          </a:bodyPr>
          <a:lstStyle/>
          <a:p>
            <a:r>
              <a:rPr lang="en-GB" sz="3200">
                <a:solidFill>
                  <a:srgbClr val="7030A0"/>
                </a:solidFill>
                <a:latin typeface="Arial Black" panose="020B0A04020102020204" pitchFamily="34" charset="0"/>
              </a:rPr>
              <a:t>Ofsted – Positive Culture </a:t>
            </a:r>
          </a:p>
        </p:txBody>
      </p:sp>
      <p:cxnSp>
        <p:nvCxnSpPr>
          <p:cNvPr id="7" name="Straight Connector 6">
            <a:extLst>
              <a:ext uri="{FF2B5EF4-FFF2-40B4-BE49-F238E27FC236}">
                <a16:creationId xmlns:a16="http://schemas.microsoft.com/office/drawing/2014/main" id="{49970158-71A1-221B-8A74-C4F2690589CB}"/>
              </a:ext>
            </a:extLst>
          </p:cNvPr>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a:extLst>
              <a:ext uri="{FF2B5EF4-FFF2-40B4-BE49-F238E27FC236}">
                <a16:creationId xmlns:a16="http://schemas.microsoft.com/office/drawing/2014/main" id="{E0C74374-A199-CCA3-7B4E-AD4A2AED4AB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2" y="6248868"/>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a:extLst>
              <a:ext uri="{FF2B5EF4-FFF2-40B4-BE49-F238E27FC236}">
                <a16:creationId xmlns:a16="http://schemas.microsoft.com/office/drawing/2014/main" id="{54B59EBC-92F6-5DBE-BFD2-28E4441C10B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4" y="6260840"/>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FC26D0F1-D015-7BB7-9065-00AB4724845D}"/>
              </a:ext>
            </a:extLst>
          </p:cNvPr>
          <p:cNvSpPr txBox="1"/>
          <p:nvPr/>
        </p:nvSpPr>
        <p:spPr>
          <a:xfrm>
            <a:off x="3397720" y="6326411"/>
            <a:ext cx="6057567" cy="338554"/>
          </a:xfrm>
          <a:prstGeom prst="rect">
            <a:avLst/>
          </a:prstGeom>
          <a:noFill/>
        </p:spPr>
        <p:txBody>
          <a:bodyPr wrap="square" rtlCol="0">
            <a:spAutoFit/>
          </a:bodyPr>
          <a:lstStyle/>
          <a:p>
            <a:r>
              <a:rPr lang="en-GB" sz="1600" i="1">
                <a:solidFill>
                  <a:srgbClr val="7030A0"/>
                </a:solidFill>
                <a:latin typeface="Arial" panose="020B0604020202020204" pitchFamily="34" charset="0"/>
              </a:rPr>
              <a:t>Respect, Independence, Service to the Community, Empathy</a:t>
            </a:r>
          </a:p>
        </p:txBody>
      </p:sp>
      <p:sp>
        <p:nvSpPr>
          <p:cNvPr id="3" name="TextBox 2">
            <a:extLst>
              <a:ext uri="{FF2B5EF4-FFF2-40B4-BE49-F238E27FC236}">
                <a16:creationId xmlns:a16="http://schemas.microsoft.com/office/drawing/2014/main" id="{7C9DE59F-61EE-050E-9D81-FDBECE2BCB0D}"/>
              </a:ext>
            </a:extLst>
          </p:cNvPr>
          <p:cNvSpPr txBox="1"/>
          <p:nvPr/>
        </p:nvSpPr>
        <p:spPr>
          <a:xfrm>
            <a:off x="357782" y="786688"/>
            <a:ext cx="8229599" cy="5293757"/>
          </a:xfrm>
          <a:prstGeom prst="rect">
            <a:avLst/>
          </a:prstGeom>
          <a:noFill/>
        </p:spPr>
        <p:txBody>
          <a:bodyPr wrap="square" lIns="91440" tIns="45720" rIns="91440" bIns="45720" rtlCol="0" anchor="t">
            <a:spAutoFit/>
          </a:bodyPr>
          <a:lstStyle/>
          <a:p>
            <a:endParaRPr lang="en-GB" i="1">
              <a:cs typeface="Arial"/>
            </a:endParaRPr>
          </a:p>
          <a:p>
            <a:r>
              <a:rPr lang="en-GB" i="1">
                <a:latin typeface="Arial"/>
                <a:cs typeface="Arial"/>
              </a:rPr>
              <a:t>“There are </a:t>
            </a:r>
            <a:r>
              <a:rPr lang="en-GB" b="1" i="1">
                <a:latin typeface="Arial"/>
                <a:cs typeface="Arial"/>
              </a:rPr>
              <a:t>high expectations</a:t>
            </a:r>
            <a:r>
              <a:rPr lang="en-GB" i="1">
                <a:latin typeface="Arial"/>
                <a:cs typeface="Arial"/>
              </a:rPr>
              <a:t> of pupils’ behaviour. The vast majority of pupils meet these expectations without fuss”</a:t>
            </a:r>
          </a:p>
          <a:p>
            <a:endParaRPr lang="en-GB" i="1"/>
          </a:p>
          <a:p>
            <a:r>
              <a:rPr lang="en-GB" sz="2800" i="1">
                <a:latin typeface="Arial"/>
                <a:cs typeface="Arial"/>
              </a:rPr>
              <a:t>“Around school, pupils </a:t>
            </a:r>
            <a:r>
              <a:rPr lang="en-GB" sz="2800" b="1" i="1">
                <a:latin typeface="Arial"/>
                <a:cs typeface="Arial"/>
              </a:rPr>
              <a:t>get along well together</a:t>
            </a:r>
            <a:r>
              <a:rPr lang="en-GB" sz="2800" i="1">
                <a:latin typeface="Arial"/>
                <a:cs typeface="Arial"/>
              </a:rPr>
              <a:t> during social times and move around the school calmly”</a:t>
            </a:r>
          </a:p>
          <a:p>
            <a:endParaRPr lang="en-GB" i="1"/>
          </a:p>
          <a:p>
            <a:r>
              <a:rPr lang="en-GB" i="1">
                <a:latin typeface="Arial"/>
                <a:cs typeface="Arial"/>
              </a:rPr>
              <a:t>“In lessons, they display </a:t>
            </a:r>
            <a:r>
              <a:rPr lang="en-GB" b="1" i="1">
                <a:latin typeface="Arial"/>
                <a:cs typeface="Arial"/>
              </a:rPr>
              <a:t>positive attitudes and try hard</a:t>
            </a:r>
            <a:r>
              <a:rPr lang="en-GB" i="1">
                <a:latin typeface="Arial"/>
                <a:cs typeface="Arial"/>
              </a:rPr>
              <a:t>”</a:t>
            </a:r>
          </a:p>
          <a:p>
            <a:endParaRPr lang="en-GB" i="1"/>
          </a:p>
          <a:p>
            <a:r>
              <a:rPr lang="en-GB" i="1">
                <a:latin typeface="Arial"/>
                <a:cs typeface="Arial"/>
              </a:rPr>
              <a:t>“When pupils need support or guidance to help them regulate their behaviour, this is provided by </a:t>
            </a:r>
            <a:r>
              <a:rPr lang="en-GB" b="1" i="1">
                <a:latin typeface="Arial"/>
                <a:cs typeface="Arial"/>
              </a:rPr>
              <a:t>caring</a:t>
            </a:r>
            <a:r>
              <a:rPr lang="en-GB" i="1">
                <a:latin typeface="Arial"/>
                <a:cs typeface="Arial"/>
              </a:rPr>
              <a:t> staff”</a:t>
            </a:r>
          </a:p>
          <a:p>
            <a:endParaRPr lang="en-GB" i="1"/>
          </a:p>
          <a:p>
            <a:r>
              <a:rPr lang="en-GB" i="1">
                <a:latin typeface="Arial"/>
                <a:cs typeface="Arial"/>
              </a:rPr>
              <a:t>“</a:t>
            </a:r>
            <a:r>
              <a:rPr lang="en-GB" b="1" i="1">
                <a:latin typeface="Arial"/>
                <a:cs typeface="Arial"/>
              </a:rPr>
              <a:t>Most</a:t>
            </a:r>
            <a:r>
              <a:rPr lang="en-GB" i="1">
                <a:latin typeface="Arial"/>
                <a:cs typeface="Arial"/>
              </a:rPr>
              <a:t> pupils attend school well”</a:t>
            </a:r>
          </a:p>
          <a:p>
            <a:endParaRPr lang="en-GB" sz="2800" i="1">
              <a:cs typeface="Arial"/>
            </a:endParaRPr>
          </a:p>
          <a:p>
            <a:r>
              <a:rPr lang="en-GB" sz="2800" i="1">
                <a:latin typeface="Arial"/>
                <a:cs typeface="Arial"/>
              </a:rPr>
              <a:t>“Pupils feel </a:t>
            </a:r>
            <a:r>
              <a:rPr lang="en-GB" sz="2800" b="1" i="1">
                <a:latin typeface="Arial"/>
                <a:cs typeface="Arial"/>
              </a:rPr>
              <a:t>safe</a:t>
            </a:r>
            <a:r>
              <a:rPr lang="en-GB" sz="2800" i="1">
                <a:latin typeface="Arial"/>
                <a:cs typeface="Arial"/>
              </a:rPr>
              <a:t> and are well </a:t>
            </a:r>
            <a:r>
              <a:rPr lang="en-GB" sz="2800" b="1" i="1">
                <a:latin typeface="Arial"/>
                <a:cs typeface="Arial"/>
              </a:rPr>
              <a:t>cared for</a:t>
            </a:r>
            <a:r>
              <a:rPr lang="en-GB" sz="2800" i="1">
                <a:latin typeface="Arial"/>
                <a:cs typeface="Arial"/>
              </a:rPr>
              <a:t>”</a:t>
            </a:r>
          </a:p>
        </p:txBody>
      </p:sp>
    </p:spTree>
    <p:extLst>
      <p:ext uri="{BB962C8B-B14F-4D97-AF65-F5344CB8AC3E}">
        <p14:creationId xmlns:p14="http://schemas.microsoft.com/office/powerpoint/2010/main" val="1500052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0" y="6248866"/>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2" y="6260838"/>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397718" y="6326411"/>
            <a:ext cx="6057567"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a:ln>
                  <a:noFill/>
                </a:ln>
                <a:solidFill>
                  <a:srgbClr val="7030A0"/>
                </a:solidFill>
                <a:effectLst/>
                <a:uLnTx/>
                <a:uFillTx/>
                <a:latin typeface="Georgia" panose="02040502050405020303" pitchFamily="18" charset="0"/>
                <a:ea typeface="+mn-ea"/>
                <a:cs typeface="+mn-cs"/>
              </a:rPr>
              <a:t>Respect, Independence, Service to the Community, Empathy</a:t>
            </a:r>
          </a:p>
        </p:txBody>
      </p:sp>
      <p:sp>
        <p:nvSpPr>
          <p:cNvPr id="3" name="Rectangle 2">
            <a:extLst>
              <a:ext uri="{FF2B5EF4-FFF2-40B4-BE49-F238E27FC236}">
                <a16:creationId xmlns:a16="http://schemas.microsoft.com/office/drawing/2014/main" id="{5CE82AC1-E5FE-BAE0-8232-246BA836CD43}"/>
              </a:ext>
            </a:extLst>
          </p:cNvPr>
          <p:cNvSpPr/>
          <p:nvPr/>
        </p:nvSpPr>
        <p:spPr bwMode="auto">
          <a:xfrm>
            <a:off x="266946" y="27170"/>
            <a:ext cx="8748713" cy="806503"/>
          </a:xfrm>
          <a:prstGeom prst="rect">
            <a:avLst/>
          </a:prstGeom>
        </p:spPr>
        <p:txBody>
          <a:bodyPr lIns="91440" tIns="45720" rIns="91440" bIns="45720" anchor="t">
            <a:spAutoFit/>
          </a:bodyPr>
          <a:lstStyle/>
          <a:p>
            <a:pPr fontAlgn="auto">
              <a:lnSpc>
                <a:spcPct val="115000"/>
              </a:lnSpc>
              <a:spcBef>
                <a:spcPts val="0"/>
              </a:spcBef>
              <a:spcAft>
                <a:spcPts val="1000"/>
              </a:spcAft>
              <a:defRPr/>
            </a:pPr>
            <a:r>
              <a:rPr lang="en-GB" sz="4400" b="1">
                <a:solidFill>
                  <a:srgbClr val="7030A0"/>
                </a:solidFill>
                <a:latin typeface="Arial"/>
                <a:cs typeface="Arial"/>
              </a:rPr>
              <a:t>What you can expect from us</a:t>
            </a:r>
            <a:r>
              <a:rPr lang="en-GB" sz="4400" b="1">
                <a:solidFill>
                  <a:srgbClr val="7030A0"/>
                </a:solidFill>
                <a:latin typeface="Georgia"/>
                <a:cs typeface="Arial"/>
              </a:rPr>
              <a:t>:</a:t>
            </a:r>
            <a:endParaRPr lang="en-GB" sz="4400">
              <a:solidFill>
                <a:srgbClr val="7030A0"/>
              </a:solidFill>
              <a:latin typeface="Georgia"/>
              <a:cs typeface="Arial"/>
            </a:endParaRPr>
          </a:p>
        </p:txBody>
      </p:sp>
      <p:sp>
        <p:nvSpPr>
          <p:cNvPr id="4" name="Rectangle 1">
            <a:extLst>
              <a:ext uri="{FF2B5EF4-FFF2-40B4-BE49-F238E27FC236}">
                <a16:creationId xmlns:a16="http://schemas.microsoft.com/office/drawing/2014/main" id="{636ED536-EDE5-99B5-12DF-43F740AE3B15}"/>
              </a:ext>
            </a:extLst>
          </p:cNvPr>
          <p:cNvSpPr>
            <a:spLocks noChangeArrowheads="1"/>
          </p:cNvSpPr>
          <p:nvPr/>
        </p:nvSpPr>
        <p:spPr bwMode="auto">
          <a:xfrm>
            <a:off x="116880" y="1130101"/>
            <a:ext cx="8757805" cy="3760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p>
            <a:pPr marL="1028700" lvl="1" indent="-571500" fontAlgn="auto">
              <a:lnSpc>
                <a:spcPct val="115000"/>
              </a:lnSpc>
              <a:spcBef>
                <a:spcPts val="0"/>
              </a:spcBef>
              <a:spcAft>
                <a:spcPts val="1000"/>
              </a:spcAft>
              <a:buFont typeface="Arial" panose="020B0604020202020204" pitchFamily="34" charset="0"/>
              <a:buChar char="•"/>
              <a:defRPr/>
            </a:pPr>
            <a:r>
              <a:rPr lang="en-GB" sz="2000">
                <a:solidFill>
                  <a:prstClr val="black"/>
                </a:solidFill>
                <a:latin typeface="Arial"/>
                <a:cs typeface="Arial"/>
              </a:rPr>
              <a:t>Academy that recognises, values and rewards effort and contribution. Positive recognition.</a:t>
            </a:r>
          </a:p>
          <a:p>
            <a:pPr marL="1028700" lvl="1" indent="-571500" fontAlgn="auto">
              <a:lnSpc>
                <a:spcPct val="115000"/>
              </a:lnSpc>
              <a:spcBef>
                <a:spcPts val="0"/>
              </a:spcBef>
              <a:spcAft>
                <a:spcPts val="1000"/>
              </a:spcAft>
              <a:buFont typeface="Arial" panose="020B0604020202020204" pitchFamily="34" charset="0"/>
              <a:buChar char="•"/>
              <a:defRPr/>
            </a:pPr>
            <a:r>
              <a:rPr lang="en-GB" sz="2000">
                <a:solidFill>
                  <a:prstClr val="black"/>
                </a:solidFill>
                <a:latin typeface="Arial"/>
                <a:cs typeface="Arial"/>
              </a:rPr>
              <a:t>Committed qualified staff who teach good lessons and challenge and support students to be their best.</a:t>
            </a:r>
          </a:p>
          <a:p>
            <a:pPr marL="1028700" lvl="1" indent="-571500" fontAlgn="auto">
              <a:lnSpc>
                <a:spcPct val="115000"/>
              </a:lnSpc>
              <a:spcBef>
                <a:spcPts val="0"/>
              </a:spcBef>
              <a:spcAft>
                <a:spcPts val="1000"/>
              </a:spcAft>
              <a:buFont typeface="Arial" panose="020B0604020202020204" pitchFamily="34" charset="0"/>
              <a:buChar char="•"/>
              <a:defRPr/>
            </a:pPr>
            <a:r>
              <a:rPr lang="en-GB" sz="2000">
                <a:solidFill>
                  <a:prstClr val="black"/>
                </a:solidFill>
                <a:latin typeface="Arial"/>
                <a:cs typeface="Arial"/>
              </a:rPr>
              <a:t>Regular contact from the Academy regarding your son/daughter on all aspects of Academy life: good and bad! </a:t>
            </a:r>
            <a:endParaRPr lang="en-GB" sz="2000">
              <a:solidFill>
                <a:prstClr val="black"/>
              </a:solidFill>
              <a:latin typeface="Arial"/>
              <a:cs typeface="Arial" pitchFamily="34" charset="0"/>
            </a:endParaRPr>
          </a:p>
          <a:p>
            <a:pPr marL="1028700" lvl="1" indent="-571500" fontAlgn="auto">
              <a:lnSpc>
                <a:spcPct val="115000"/>
              </a:lnSpc>
              <a:spcBef>
                <a:spcPts val="0"/>
              </a:spcBef>
              <a:spcAft>
                <a:spcPts val="1000"/>
              </a:spcAft>
              <a:buFont typeface="Arial" panose="020B0604020202020204" pitchFamily="34" charset="0"/>
              <a:buChar char="•"/>
              <a:defRPr/>
            </a:pPr>
            <a:r>
              <a:rPr lang="en-GB" sz="2000">
                <a:solidFill>
                  <a:prstClr val="black"/>
                </a:solidFill>
                <a:latin typeface="Arial"/>
                <a:cs typeface="Arial"/>
              </a:rPr>
              <a:t>Enrichment opportunities for students to enjoy.</a:t>
            </a:r>
          </a:p>
          <a:p>
            <a:pPr marL="1028700" lvl="1" indent="-571500" fontAlgn="auto">
              <a:lnSpc>
                <a:spcPct val="115000"/>
              </a:lnSpc>
              <a:spcBef>
                <a:spcPts val="0"/>
              </a:spcBef>
              <a:spcAft>
                <a:spcPts val="1000"/>
              </a:spcAft>
              <a:buFont typeface="Arial" panose="020B0604020202020204" pitchFamily="34" charset="0"/>
              <a:buChar char="•"/>
              <a:defRPr/>
            </a:pPr>
            <a:r>
              <a:rPr lang="en-GB" sz="2000">
                <a:solidFill>
                  <a:prstClr val="black"/>
                </a:solidFill>
                <a:latin typeface="Arial"/>
                <a:cs typeface="Arial"/>
              </a:rPr>
              <a:t>Staff who care about the welfare and happiness of your sons/daughters.</a:t>
            </a:r>
          </a:p>
        </p:txBody>
      </p:sp>
      <p:sp>
        <p:nvSpPr>
          <p:cNvPr id="5" name="TextBox 4">
            <a:extLst>
              <a:ext uri="{FF2B5EF4-FFF2-40B4-BE49-F238E27FC236}">
                <a16:creationId xmlns:a16="http://schemas.microsoft.com/office/drawing/2014/main" id="{6A915686-2A50-2A99-C6A4-9FCD96BE91AA}"/>
              </a:ext>
            </a:extLst>
          </p:cNvPr>
          <p:cNvSpPr txBox="1"/>
          <p:nvPr/>
        </p:nvSpPr>
        <p:spPr>
          <a:xfrm>
            <a:off x="8296996" y="73436"/>
            <a:ext cx="71917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solidFill>
                  <a:srgbClr val="7030A0"/>
                </a:solidFill>
                <a:latin typeface="Arial"/>
                <a:cs typeface="Arial"/>
              </a:rPr>
              <a:t>ABO</a:t>
            </a:r>
            <a:endParaRPr lang="en-GB">
              <a:solidFill>
                <a:srgbClr val="7030A0"/>
              </a:solidFill>
            </a:endParaRPr>
          </a:p>
        </p:txBody>
      </p:sp>
    </p:spTree>
    <p:extLst>
      <p:ext uri="{BB962C8B-B14F-4D97-AF65-F5344CB8AC3E}">
        <p14:creationId xmlns:p14="http://schemas.microsoft.com/office/powerpoint/2010/main" val="40784034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0" y="6248866"/>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2" y="6260838"/>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397718" y="6326411"/>
            <a:ext cx="6057567"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a:ln>
                  <a:noFill/>
                </a:ln>
                <a:solidFill>
                  <a:srgbClr val="7030A0"/>
                </a:solidFill>
                <a:effectLst/>
                <a:uLnTx/>
                <a:uFillTx/>
                <a:latin typeface="Georgia" panose="02040502050405020303" pitchFamily="18" charset="0"/>
                <a:ea typeface="+mn-ea"/>
                <a:cs typeface="+mn-cs"/>
              </a:rPr>
              <a:t>Respect, Independence, Service to the Community, Empathy</a:t>
            </a:r>
          </a:p>
        </p:txBody>
      </p:sp>
      <p:sp>
        <p:nvSpPr>
          <p:cNvPr id="2" name="Rectangle 3">
            <a:extLst>
              <a:ext uri="{FF2B5EF4-FFF2-40B4-BE49-F238E27FC236}">
                <a16:creationId xmlns:a16="http://schemas.microsoft.com/office/drawing/2014/main" id="{47519A7C-B055-1D42-03FA-0B0D26E858FA}"/>
              </a:ext>
            </a:extLst>
          </p:cNvPr>
          <p:cNvSpPr txBox="1">
            <a:spLocks/>
          </p:cNvSpPr>
          <p:nvPr/>
        </p:nvSpPr>
        <p:spPr bwMode="auto">
          <a:xfrm>
            <a:off x="121408" y="4119"/>
            <a:ext cx="8661779" cy="614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lnSpcReduction="10000"/>
          </a:bodyPr>
          <a:lst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220" indent="0" eaLnBrk="1" fontAlgn="auto" hangingPunct="1">
              <a:lnSpc>
                <a:spcPct val="90000"/>
              </a:lnSpc>
              <a:spcAft>
                <a:spcPts val="0"/>
              </a:spcAft>
              <a:buClr>
                <a:srgbClr val="7030A0"/>
              </a:buClr>
              <a:buNone/>
              <a:defRPr/>
            </a:pPr>
            <a:r>
              <a:rPr kumimoji="0" lang="en-GB" sz="4400" b="1" i="0" u="none" strike="noStrike" kern="1200" cap="none" spc="0" normalizeH="0" baseline="0" noProof="0">
                <a:ln>
                  <a:noFill/>
                </a:ln>
                <a:solidFill>
                  <a:srgbClr val="7030A0"/>
                </a:solidFill>
                <a:effectLst/>
                <a:uLnTx/>
                <a:uFillTx/>
                <a:latin typeface="Arial"/>
                <a:cs typeface="Arial"/>
              </a:rPr>
              <a:t>Curriculum:</a:t>
            </a:r>
            <a:r>
              <a:rPr lang="en-GB" sz="4400" b="1">
                <a:solidFill>
                  <a:srgbClr val="7030A0"/>
                </a:solidFill>
                <a:latin typeface="Arial"/>
                <a:cs typeface="Arial"/>
              </a:rPr>
              <a:t> </a:t>
            </a:r>
            <a:endParaRPr lang="en-GB" sz="1900" b="1">
              <a:solidFill>
                <a:srgbClr val="FF0000"/>
              </a:solidFill>
              <a:latin typeface="Arial"/>
              <a:cs typeface="Arial"/>
            </a:endParaRPr>
          </a:p>
          <a:p>
            <a:pPr marL="365125" marR="0" lvl="0" indent="-255270" algn="l" defTabSz="914400" rtl="0" eaLnBrk="1" fontAlgn="auto" latinLnBrk="0" hangingPunct="1">
              <a:lnSpc>
                <a:spcPct val="90000"/>
              </a:lnSpc>
              <a:spcBef>
                <a:spcPts val="400"/>
              </a:spcBef>
              <a:spcAft>
                <a:spcPts val="0"/>
              </a:spcAft>
              <a:buClr>
                <a:srgbClr val="7030A0"/>
              </a:buClr>
              <a:buSzPct val="68000"/>
              <a:buFont typeface="Wingdings 3"/>
              <a:buChar char=""/>
              <a:tabLst/>
              <a:defRPr/>
            </a:pPr>
            <a:endParaRPr lang="en-GB" sz="1200" b="0" i="0" u="none" strike="noStrike" kern="1200" cap="none" spc="0" normalizeH="0" baseline="0" noProof="0">
              <a:ln>
                <a:noFill/>
              </a:ln>
              <a:solidFill>
                <a:sysClr val="windowText" lastClr="000000"/>
              </a:solidFill>
              <a:effectLst/>
              <a:uLnTx/>
              <a:uFillTx/>
              <a:latin typeface="Arial"/>
              <a:cs typeface="Arial" pitchFamily="34" charset="0"/>
            </a:endParaRPr>
          </a:p>
          <a:p>
            <a:pPr indent="-255270" eaLnBrk="1" fontAlgn="auto" hangingPunct="1">
              <a:lnSpc>
                <a:spcPct val="90000"/>
              </a:lnSpc>
              <a:spcAft>
                <a:spcPts val="0"/>
              </a:spcAft>
              <a:buClr>
                <a:srgbClr val="7030A0"/>
              </a:buClr>
              <a:buFont typeface="Arial" panose="020B0604020202020204" pitchFamily="34" charset="0"/>
              <a:buChar char="•"/>
              <a:defRPr/>
            </a:pPr>
            <a:r>
              <a:rPr kumimoji="0" lang="en-GB" sz="2400" b="0" i="0" u="none" strike="noStrike" kern="1200" cap="none" spc="0" normalizeH="0" baseline="0" noProof="0">
                <a:ln>
                  <a:noFill/>
                </a:ln>
                <a:solidFill>
                  <a:sysClr val="windowText" lastClr="000000"/>
                </a:solidFill>
                <a:effectLst/>
                <a:uLnTx/>
                <a:uFillTx/>
                <a:latin typeface="Arial"/>
                <a:cs typeface="Arial"/>
              </a:rPr>
              <a:t>English, Mathematics and Science</a:t>
            </a:r>
            <a:r>
              <a:rPr lang="en-GB" sz="2400">
                <a:solidFill>
                  <a:sysClr val="windowText" lastClr="000000"/>
                </a:solidFill>
                <a:latin typeface="Arial"/>
                <a:cs typeface="Arial"/>
              </a:rPr>
              <a:t> </a:t>
            </a:r>
            <a:endParaRPr lang="en-GB" sz="2000">
              <a:solidFill>
                <a:sysClr val="windowText" lastClr="000000"/>
              </a:solidFill>
              <a:latin typeface="Arial"/>
              <a:cs typeface="Arial"/>
            </a:endParaRPr>
          </a:p>
          <a:p>
            <a:pPr marL="365125" marR="0" lvl="0" indent="-255270" algn="l" defTabSz="914400" rtl="0" eaLnBrk="1" fontAlgn="auto" latinLnBrk="0" hangingPunct="1">
              <a:lnSpc>
                <a:spcPct val="90000"/>
              </a:lnSpc>
              <a:spcBef>
                <a:spcPts val="400"/>
              </a:spcBef>
              <a:spcAft>
                <a:spcPts val="0"/>
              </a:spcAft>
              <a:buClr>
                <a:srgbClr val="7030A0"/>
              </a:buClr>
              <a:buSzPct val="68000"/>
              <a:buFont typeface="Arial" panose="020B0604020202020204" pitchFamily="34" charset="0"/>
              <a:buChar char="•"/>
              <a:tabLst/>
              <a:defRPr/>
            </a:pPr>
            <a:r>
              <a:rPr kumimoji="0" lang="en-GB" sz="2400" b="0" i="0" u="none" strike="noStrike" kern="1200" cap="none" spc="0" normalizeH="0" baseline="0" noProof="0">
                <a:ln>
                  <a:noFill/>
                </a:ln>
                <a:solidFill>
                  <a:sysClr val="windowText" lastClr="000000"/>
                </a:solidFill>
                <a:effectLst/>
                <a:uLnTx/>
                <a:uFillTx/>
                <a:latin typeface="Arial"/>
                <a:cs typeface="Arial"/>
              </a:rPr>
              <a:t>Languages</a:t>
            </a:r>
            <a:endParaRPr lang="en-GB" sz="2400" b="0" i="0" u="none" strike="noStrike" kern="1200" cap="none" spc="0" normalizeH="0" baseline="0" noProof="0">
              <a:ln>
                <a:noFill/>
              </a:ln>
              <a:solidFill>
                <a:sysClr val="windowText" lastClr="000000"/>
              </a:solidFill>
              <a:effectLst/>
              <a:uLnTx/>
              <a:uFillTx/>
              <a:latin typeface="Arial"/>
              <a:cs typeface="Arial"/>
            </a:endParaRPr>
          </a:p>
          <a:p>
            <a:pPr marL="365125" marR="0" lvl="0" indent="-255270" algn="l" defTabSz="914400" rtl="0" eaLnBrk="1" fontAlgn="auto" latinLnBrk="0" hangingPunct="1">
              <a:lnSpc>
                <a:spcPct val="90000"/>
              </a:lnSpc>
              <a:spcBef>
                <a:spcPts val="400"/>
              </a:spcBef>
              <a:spcAft>
                <a:spcPts val="0"/>
              </a:spcAft>
              <a:buClr>
                <a:srgbClr val="7030A0"/>
              </a:buClr>
              <a:buSzPct val="68000"/>
              <a:buFont typeface="Arial" panose="020B0604020202020204" pitchFamily="34" charset="0"/>
              <a:buChar char="•"/>
              <a:tabLst/>
              <a:defRPr/>
            </a:pPr>
            <a:r>
              <a:rPr kumimoji="0" lang="en-GB" sz="2400" b="0" i="0" u="none" strike="noStrike" kern="1200" cap="none" spc="0" normalizeH="0" baseline="0" noProof="0">
                <a:ln>
                  <a:noFill/>
                </a:ln>
                <a:solidFill>
                  <a:sysClr val="windowText" lastClr="000000"/>
                </a:solidFill>
                <a:effectLst/>
                <a:uLnTx/>
                <a:uFillTx/>
                <a:latin typeface="Arial"/>
                <a:cs typeface="Arial"/>
              </a:rPr>
              <a:t>PSHE and citizenship</a:t>
            </a:r>
            <a:endParaRPr lang="en-GB" sz="2400" b="0" i="0" u="none" strike="noStrike" kern="1200" cap="none" spc="0" normalizeH="0" baseline="0" noProof="0">
              <a:ln>
                <a:noFill/>
              </a:ln>
              <a:solidFill>
                <a:sysClr val="windowText" lastClr="000000"/>
              </a:solidFill>
              <a:effectLst/>
              <a:uLnTx/>
              <a:uFillTx/>
              <a:latin typeface="Arial"/>
              <a:cs typeface="Arial"/>
            </a:endParaRPr>
          </a:p>
          <a:p>
            <a:pPr marL="365125" marR="0" lvl="0" indent="-255270" algn="l" defTabSz="914400" rtl="0" eaLnBrk="1" fontAlgn="auto" latinLnBrk="0" hangingPunct="1">
              <a:lnSpc>
                <a:spcPct val="90000"/>
              </a:lnSpc>
              <a:spcBef>
                <a:spcPts val="400"/>
              </a:spcBef>
              <a:spcAft>
                <a:spcPts val="0"/>
              </a:spcAft>
              <a:buClr>
                <a:srgbClr val="7030A0"/>
              </a:buClr>
              <a:buSzPct val="68000"/>
              <a:buFont typeface="Arial" panose="020B0604020202020204" pitchFamily="34" charset="0"/>
              <a:buChar char="•"/>
              <a:tabLst/>
              <a:defRPr/>
            </a:pPr>
            <a:r>
              <a:rPr kumimoji="0" lang="en-GB" sz="2400" b="0" i="0" u="none" strike="noStrike" kern="1200" cap="none" spc="0" normalizeH="0" baseline="0" noProof="0">
                <a:ln>
                  <a:noFill/>
                </a:ln>
                <a:solidFill>
                  <a:sysClr val="windowText" lastClr="000000"/>
                </a:solidFill>
                <a:effectLst/>
                <a:uLnTx/>
                <a:uFillTx/>
                <a:latin typeface="Arial"/>
                <a:cs typeface="Arial"/>
              </a:rPr>
              <a:t>Computing</a:t>
            </a:r>
            <a:endParaRPr lang="en-GB" sz="2400" b="0" i="0" u="none" strike="noStrike" kern="1200" cap="none" spc="0" normalizeH="0" baseline="0" noProof="0">
              <a:ln>
                <a:noFill/>
              </a:ln>
              <a:solidFill>
                <a:sysClr val="windowText" lastClr="000000"/>
              </a:solidFill>
              <a:effectLst/>
              <a:uLnTx/>
              <a:uFillTx/>
              <a:latin typeface="Arial"/>
              <a:cs typeface="Arial"/>
            </a:endParaRPr>
          </a:p>
          <a:p>
            <a:pPr marL="365125" marR="0" lvl="0" indent="-255270" algn="l" defTabSz="914400" rtl="0" eaLnBrk="1" fontAlgn="auto" latinLnBrk="0" hangingPunct="1">
              <a:lnSpc>
                <a:spcPct val="90000"/>
              </a:lnSpc>
              <a:spcBef>
                <a:spcPts val="400"/>
              </a:spcBef>
              <a:spcAft>
                <a:spcPts val="0"/>
              </a:spcAft>
              <a:buClr>
                <a:srgbClr val="7030A0"/>
              </a:buClr>
              <a:buSzPct val="68000"/>
              <a:buFont typeface="Arial" panose="020B0604020202020204" pitchFamily="34" charset="0"/>
              <a:buChar char="•"/>
              <a:tabLst/>
              <a:defRPr/>
            </a:pPr>
            <a:r>
              <a:rPr kumimoji="0" lang="en-GB" sz="2400" b="0" i="0" u="none" strike="noStrike" kern="1200" cap="none" spc="0" normalizeH="0" baseline="0" noProof="0">
                <a:ln>
                  <a:noFill/>
                </a:ln>
                <a:solidFill>
                  <a:sysClr val="windowText" lastClr="000000"/>
                </a:solidFill>
                <a:effectLst/>
                <a:uLnTx/>
                <a:uFillTx/>
                <a:latin typeface="Arial"/>
                <a:cs typeface="Arial"/>
              </a:rPr>
              <a:t>History</a:t>
            </a:r>
            <a:endParaRPr lang="en-GB" sz="2400" b="0" i="0" u="none" strike="noStrike" kern="1200" cap="none" spc="0" normalizeH="0" baseline="0" noProof="0">
              <a:ln>
                <a:noFill/>
              </a:ln>
              <a:solidFill>
                <a:sysClr val="windowText" lastClr="000000"/>
              </a:solidFill>
              <a:effectLst/>
              <a:uLnTx/>
              <a:uFillTx/>
              <a:latin typeface="Arial"/>
              <a:cs typeface="Arial"/>
            </a:endParaRPr>
          </a:p>
          <a:p>
            <a:pPr indent="-255270" eaLnBrk="1" fontAlgn="auto" hangingPunct="1">
              <a:lnSpc>
                <a:spcPct val="90000"/>
              </a:lnSpc>
              <a:spcAft>
                <a:spcPts val="0"/>
              </a:spcAft>
              <a:buClr>
                <a:srgbClr val="7030A0"/>
              </a:buClr>
              <a:buFont typeface="Arial" panose="020B0604020202020204" pitchFamily="34" charset="0"/>
              <a:buChar char="•"/>
              <a:defRPr/>
            </a:pPr>
            <a:r>
              <a:rPr kumimoji="0" lang="en-GB" sz="2400" b="0" i="0" u="none" strike="noStrike" kern="1200" cap="none" spc="0" normalizeH="0" baseline="0" noProof="0">
                <a:ln>
                  <a:noFill/>
                </a:ln>
                <a:solidFill>
                  <a:sysClr val="windowText" lastClr="000000"/>
                </a:solidFill>
                <a:effectLst/>
                <a:uLnTx/>
                <a:uFillTx/>
                <a:latin typeface="Arial"/>
                <a:cs typeface="Arial"/>
              </a:rPr>
              <a:t>Geography</a:t>
            </a:r>
            <a:r>
              <a:rPr lang="en-GB" sz="2400">
                <a:solidFill>
                  <a:sysClr val="windowText" lastClr="000000"/>
                </a:solidFill>
                <a:latin typeface="Arial"/>
                <a:cs typeface="Arial"/>
              </a:rPr>
              <a:t> </a:t>
            </a:r>
            <a:endParaRPr lang="en-GB" sz="2400" b="0" i="0" u="none" strike="noStrike" kern="1200" cap="none" spc="0" normalizeH="0" baseline="0" noProof="0">
              <a:ln>
                <a:noFill/>
              </a:ln>
              <a:solidFill>
                <a:sysClr val="windowText" lastClr="000000"/>
              </a:solidFill>
              <a:effectLst/>
              <a:uLnTx/>
              <a:uFillTx/>
              <a:latin typeface="Arial"/>
              <a:cs typeface="Arial" pitchFamily="34" charset="0"/>
            </a:endParaRPr>
          </a:p>
          <a:p>
            <a:pPr marL="365125" marR="0" lvl="0" indent="-255270" algn="l" defTabSz="914400" rtl="0" eaLnBrk="1" fontAlgn="auto" latinLnBrk="0" hangingPunct="1">
              <a:lnSpc>
                <a:spcPct val="90000"/>
              </a:lnSpc>
              <a:spcBef>
                <a:spcPts val="400"/>
              </a:spcBef>
              <a:spcAft>
                <a:spcPts val="0"/>
              </a:spcAft>
              <a:buClr>
                <a:srgbClr val="7030A0"/>
              </a:buClr>
              <a:buSzPct val="68000"/>
              <a:buFont typeface="Arial" panose="020B0604020202020204" pitchFamily="34" charset="0"/>
              <a:buChar char="•"/>
              <a:tabLst/>
              <a:defRPr/>
            </a:pPr>
            <a:r>
              <a:rPr kumimoji="0" lang="en-GB" sz="2400" b="0" i="0" u="none" strike="noStrike" kern="1200" cap="none" spc="0" normalizeH="0" baseline="0" noProof="0">
                <a:ln>
                  <a:noFill/>
                </a:ln>
                <a:solidFill>
                  <a:sysClr val="windowText" lastClr="000000"/>
                </a:solidFill>
                <a:effectLst/>
                <a:uLnTx/>
                <a:uFillTx/>
                <a:latin typeface="Arial"/>
                <a:cs typeface="Arial"/>
              </a:rPr>
              <a:t>Religious Studies</a:t>
            </a:r>
            <a:endParaRPr lang="en-GB" sz="2400" b="0" i="0" u="none" strike="noStrike" kern="1200" cap="none" spc="0" normalizeH="0" baseline="0" noProof="0">
              <a:ln>
                <a:noFill/>
              </a:ln>
              <a:solidFill>
                <a:sysClr val="windowText" lastClr="000000"/>
              </a:solidFill>
              <a:effectLst/>
              <a:uLnTx/>
              <a:uFillTx/>
              <a:latin typeface="Arial"/>
              <a:cs typeface="Arial"/>
            </a:endParaRPr>
          </a:p>
          <a:p>
            <a:pPr marL="365125" marR="0" lvl="0" indent="-255270" algn="l" defTabSz="914400" rtl="0" eaLnBrk="1" fontAlgn="auto" latinLnBrk="0" hangingPunct="1">
              <a:lnSpc>
                <a:spcPct val="90000"/>
              </a:lnSpc>
              <a:spcBef>
                <a:spcPts val="400"/>
              </a:spcBef>
              <a:spcAft>
                <a:spcPts val="0"/>
              </a:spcAft>
              <a:buClr>
                <a:srgbClr val="7030A0"/>
              </a:buClr>
              <a:buSzPct val="68000"/>
              <a:buFont typeface="Arial" panose="020B0604020202020204" pitchFamily="34" charset="0"/>
              <a:buChar char="•"/>
              <a:tabLst/>
              <a:defRPr/>
            </a:pPr>
            <a:r>
              <a:rPr kumimoji="0" lang="en-GB" sz="2400" b="0" i="0" u="none" strike="noStrike" kern="1200" cap="none" spc="0" normalizeH="0" baseline="0" noProof="0">
                <a:ln>
                  <a:noFill/>
                </a:ln>
                <a:solidFill>
                  <a:sysClr val="windowText" lastClr="000000"/>
                </a:solidFill>
                <a:effectLst/>
                <a:uLnTx/>
                <a:uFillTx/>
                <a:latin typeface="Arial"/>
                <a:cs typeface="Arial"/>
              </a:rPr>
              <a:t>Design Technology</a:t>
            </a:r>
            <a:endParaRPr lang="en-GB" sz="2400" b="0" i="0" u="none" strike="noStrike" kern="1200" cap="none" spc="0" normalizeH="0" baseline="0" noProof="0">
              <a:ln>
                <a:noFill/>
              </a:ln>
              <a:solidFill>
                <a:sysClr val="windowText" lastClr="000000"/>
              </a:solidFill>
              <a:effectLst/>
              <a:uLnTx/>
              <a:uFillTx/>
              <a:latin typeface="Arial"/>
              <a:cs typeface="Arial"/>
            </a:endParaRPr>
          </a:p>
          <a:p>
            <a:pPr marL="365125" marR="0" lvl="0" indent="-255270" algn="l" defTabSz="914400" rtl="0" eaLnBrk="1" fontAlgn="auto" latinLnBrk="0" hangingPunct="1">
              <a:lnSpc>
                <a:spcPct val="90000"/>
              </a:lnSpc>
              <a:spcBef>
                <a:spcPts val="400"/>
              </a:spcBef>
              <a:spcAft>
                <a:spcPts val="0"/>
              </a:spcAft>
              <a:buClr>
                <a:srgbClr val="7030A0"/>
              </a:buClr>
              <a:buSzPct val="68000"/>
              <a:buFont typeface="Arial" panose="020B0604020202020204" pitchFamily="34" charset="0"/>
              <a:buChar char="•"/>
              <a:tabLst/>
              <a:defRPr/>
            </a:pPr>
            <a:r>
              <a:rPr kumimoji="0" lang="en-GB" sz="2400" b="0" i="0" u="none" strike="noStrike" kern="1200" cap="none" spc="0" normalizeH="0" baseline="0" noProof="0">
                <a:ln>
                  <a:noFill/>
                </a:ln>
                <a:solidFill>
                  <a:sysClr val="windowText" lastClr="000000"/>
                </a:solidFill>
                <a:effectLst/>
                <a:uLnTx/>
                <a:uFillTx/>
                <a:latin typeface="Arial"/>
                <a:cs typeface="Arial"/>
              </a:rPr>
              <a:t>Art</a:t>
            </a:r>
            <a:endParaRPr lang="en-GB" sz="2400" b="0" i="0" u="none" strike="noStrike" kern="1200" cap="none" spc="0" normalizeH="0" baseline="0" noProof="0">
              <a:ln>
                <a:noFill/>
              </a:ln>
              <a:solidFill>
                <a:sysClr val="windowText" lastClr="000000"/>
              </a:solidFill>
              <a:effectLst/>
              <a:uLnTx/>
              <a:uFillTx/>
              <a:latin typeface="Arial"/>
              <a:cs typeface="Arial"/>
            </a:endParaRPr>
          </a:p>
          <a:p>
            <a:pPr marL="365125" marR="0" lvl="0" indent="-255270" algn="l" defTabSz="914400" rtl="0" eaLnBrk="1" fontAlgn="auto" latinLnBrk="0" hangingPunct="1">
              <a:lnSpc>
                <a:spcPct val="90000"/>
              </a:lnSpc>
              <a:spcBef>
                <a:spcPts val="400"/>
              </a:spcBef>
              <a:spcAft>
                <a:spcPts val="0"/>
              </a:spcAft>
              <a:buClr>
                <a:srgbClr val="7030A0"/>
              </a:buClr>
              <a:buSzPct val="68000"/>
              <a:buFont typeface="Arial" panose="020B0604020202020204" pitchFamily="34" charset="0"/>
              <a:buChar char="•"/>
              <a:tabLst/>
              <a:defRPr/>
            </a:pPr>
            <a:r>
              <a:rPr kumimoji="0" lang="en-GB" sz="2400" b="0" i="0" u="none" strike="noStrike" kern="1200" cap="none" spc="0" normalizeH="0" baseline="0" noProof="0">
                <a:ln>
                  <a:noFill/>
                </a:ln>
                <a:solidFill>
                  <a:sysClr val="windowText" lastClr="000000"/>
                </a:solidFill>
                <a:effectLst/>
                <a:uLnTx/>
                <a:uFillTx/>
                <a:latin typeface="Arial"/>
                <a:cs typeface="Arial"/>
              </a:rPr>
              <a:t>Drama, Music, Dance</a:t>
            </a:r>
            <a:endParaRPr lang="en-GB" sz="2400" b="0" i="0" u="none" strike="noStrike" kern="1200" cap="none" spc="0" normalizeH="0" baseline="0" noProof="0">
              <a:ln>
                <a:noFill/>
              </a:ln>
              <a:solidFill>
                <a:sysClr val="windowText" lastClr="000000"/>
              </a:solidFill>
              <a:effectLst/>
              <a:uLnTx/>
              <a:uFillTx/>
              <a:latin typeface="Arial"/>
              <a:cs typeface="Arial"/>
            </a:endParaRPr>
          </a:p>
          <a:p>
            <a:pPr marL="365125" marR="0" lvl="0" indent="-255270" algn="l" defTabSz="914400" rtl="0" eaLnBrk="1" fontAlgn="auto" latinLnBrk="0" hangingPunct="1">
              <a:lnSpc>
                <a:spcPct val="90000"/>
              </a:lnSpc>
              <a:spcBef>
                <a:spcPts val="400"/>
              </a:spcBef>
              <a:spcAft>
                <a:spcPts val="0"/>
              </a:spcAft>
              <a:buClr>
                <a:srgbClr val="7030A0"/>
              </a:buClr>
              <a:buSzPct val="68000"/>
              <a:buFont typeface="Arial" panose="020B0604020202020204" pitchFamily="34" charset="0"/>
              <a:buChar char="•"/>
              <a:tabLst/>
              <a:defRPr/>
            </a:pPr>
            <a:r>
              <a:rPr kumimoji="0" lang="en-GB" sz="2400" b="0" i="0" u="none" strike="noStrike" kern="1200" cap="none" spc="0" normalizeH="0" baseline="0" noProof="0">
                <a:ln>
                  <a:noFill/>
                </a:ln>
                <a:solidFill>
                  <a:sysClr val="windowText" lastClr="000000"/>
                </a:solidFill>
                <a:effectLst/>
                <a:uLnTx/>
                <a:uFillTx/>
                <a:latin typeface="Arial"/>
                <a:cs typeface="Arial"/>
              </a:rPr>
              <a:t>PE</a:t>
            </a:r>
            <a:endParaRPr lang="en-GB" sz="2400" b="0" i="0" u="none" strike="noStrike" kern="1200" cap="none" spc="0" normalizeH="0" baseline="0" noProof="0">
              <a:ln>
                <a:noFill/>
              </a:ln>
              <a:solidFill>
                <a:sysClr val="windowText" lastClr="000000"/>
              </a:solidFill>
              <a:effectLst/>
              <a:uLnTx/>
              <a:uFillTx/>
              <a:latin typeface="Arial"/>
              <a:cs typeface="Arial"/>
            </a:endParaRPr>
          </a:p>
          <a:p>
            <a:pPr marL="365125" marR="0" lvl="0" indent="-255270" algn="l" defTabSz="914400" rtl="0" eaLnBrk="1" fontAlgn="auto" latinLnBrk="0" hangingPunct="1">
              <a:lnSpc>
                <a:spcPct val="90000"/>
              </a:lnSpc>
              <a:spcBef>
                <a:spcPts val="400"/>
              </a:spcBef>
              <a:spcAft>
                <a:spcPts val="0"/>
              </a:spcAft>
              <a:buClr>
                <a:srgbClr val="7030A0"/>
              </a:buClr>
              <a:buSzPct val="68000"/>
              <a:buFont typeface="Arial" panose="020B0604020202020204" pitchFamily="34" charset="0"/>
              <a:buChar char="•"/>
              <a:tabLst/>
              <a:defRPr/>
            </a:pPr>
            <a:r>
              <a:rPr lang="en-GB" sz="2400">
                <a:solidFill>
                  <a:sysClr val="windowText" lastClr="000000"/>
                </a:solidFill>
                <a:latin typeface="Arial"/>
                <a:cs typeface="Arial"/>
              </a:rPr>
              <a:t>First Aid</a:t>
            </a:r>
          </a:p>
          <a:p>
            <a:pPr indent="-255270" eaLnBrk="1" fontAlgn="auto" hangingPunct="1">
              <a:lnSpc>
                <a:spcPct val="90000"/>
              </a:lnSpc>
              <a:spcAft>
                <a:spcPts val="0"/>
              </a:spcAft>
              <a:buClr>
                <a:srgbClr val="7030A0"/>
              </a:buClr>
              <a:buFont typeface="Arial" panose="020B0604020202020204" pitchFamily="34" charset="0"/>
              <a:buChar char="•"/>
              <a:defRPr/>
            </a:pPr>
            <a:r>
              <a:rPr kumimoji="0" lang="en-GB" sz="2400" b="0" i="0" u="none" strike="noStrike" kern="1200" cap="none" spc="0" normalizeH="0" baseline="0" noProof="0">
                <a:ln>
                  <a:noFill/>
                </a:ln>
                <a:solidFill>
                  <a:sysClr val="windowText" lastClr="000000"/>
                </a:solidFill>
                <a:effectLst/>
                <a:uLnTx/>
                <a:uFillTx/>
                <a:latin typeface="Arial"/>
                <a:cs typeface="Arial"/>
              </a:rPr>
              <a:t>Finance</a:t>
            </a:r>
            <a:endParaRPr lang="en-GB" sz="2400">
              <a:solidFill>
                <a:sysClr val="windowText" lastClr="000000"/>
              </a:solidFill>
              <a:latin typeface="Arial"/>
              <a:cs typeface="Arial" pitchFamily="34" charset="0"/>
            </a:endParaRPr>
          </a:p>
          <a:p>
            <a:pPr indent="-255270">
              <a:lnSpc>
                <a:spcPct val="90000"/>
              </a:lnSpc>
              <a:spcAft>
                <a:spcPts val="0"/>
              </a:spcAft>
              <a:buClr>
                <a:srgbClr val="7030A0"/>
              </a:buClr>
              <a:buFont typeface="Arial" panose="020B0604020202020204" pitchFamily="34" charset="0"/>
              <a:buChar char="•"/>
              <a:defRPr/>
            </a:pPr>
            <a:r>
              <a:rPr lang="en-GB" sz="2400">
                <a:solidFill>
                  <a:sysClr val="windowText" lastClr="000000"/>
                </a:solidFill>
                <a:latin typeface="Arial"/>
                <a:cs typeface="Arial"/>
              </a:rPr>
              <a:t>Careers </a:t>
            </a:r>
            <a:endParaRPr lang="en-GB" sz="2400" b="0" i="0" u="none" strike="noStrike" kern="1200" cap="none" spc="0" normalizeH="0" baseline="0" noProof="0">
              <a:ln>
                <a:noFill/>
              </a:ln>
              <a:solidFill>
                <a:sysClr val="windowText" lastClr="000000"/>
              </a:solidFill>
              <a:effectLst/>
              <a:uLnTx/>
              <a:uFillTx/>
              <a:latin typeface="Arial"/>
              <a:cs typeface="Arial" pitchFamily="34" charset="0"/>
            </a:endParaRPr>
          </a:p>
          <a:p>
            <a:pPr marL="109220" marR="0" lvl="0" indent="0" algn="l" defTabSz="914400" rtl="0" eaLnBrk="1" fontAlgn="auto" latinLnBrk="0" hangingPunct="1">
              <a:lnSpc>
                <a:spcPct val="90000"/>
              </a:lnSpc>
              <a:spcBef>
                <a:spcPts val="400"/>
              </a:spcBef>
              <a:spcAft>
                <a:spcPts val="0"/>
              </a:spcAft>
              <a:buClr>
                <a:srgbClr val="7030A0"/>
              </a:buClr>
              <a:buSzPct val="68000"/>
              <a:buFont typeface="Wingdings 3" pitchFamily="18" charset="2"/>
              <a:buNone/>
              <a:tabLst/>
              <a:defRPr/>
            </a:pPr>
            <a:endParaRPr lang="en-GB" sz="2400" b="0" i="0" u="none" strike="noStrike" kern="1200" cap="none" spc="0" normalizeH="0" baseline="0" noProof="0">
              <a:ln>
                <a:noFill/>
              </a:ln>
              <a:solidFill>
                <a:sysClr val="windowText" lastClr="000000"/>
              </a:solidFill>
              <a:effectLst/>
              <a:uLnTx/>
              <a:uFillTx/>
              <a:latin typeface="Arial" pitchFamily="34" charset="0"/>
              <a:cs typeface="Arial" pitchFamily="34" charset="0"/>
            </a:endParaRPr>
          </a:p>
          <a:p>
            <a:pPr marL="365125" marR="0" lvl="0" indent="-255270" algn="l" defTabSz="914400" rtl="0" eaLnBrk="1" fontAlgn="auto" latinLnBrk="0" hangingPunct="1">
              <a:lnSpc>
                <a:spcPct val="90000"/>
              </a:lnSpc>
              <a:spcBef>
                <a:spcPts val="400"/>
              </a:spcBef>
              <a:spcAft>
                <a:spcPts val="0"/>
              </a:spcAft>
              <a:buClr>
                <a:srgbClr val="7030A0"/>
              </a:buClr>
              <a:buSzPct val="68000"/>
              <a:buFont typeface="Wingdings 3"/>
              <a:buChar char=""/>
              <a:tabLst/>
              <a:defRPr/>
            </a:pPr>
            <a:endParaRPr lang="en-GB" sz="2400" b="0" i="0" u="none" strike="noStrike" kern="1200" cap="none" spc="0" normalizeH="0" baseline="0" noProof="0">
              <a:ln>
                <a:noFill/>
              </a:ln>
              <a:solidFill>
                <a:sysClr val="windowText" lastClr="000000"/>
              </a:solidFill>
              <a:effectLst/>
              <a:uLnTx/>
              <a:uFillTx/>
              <a:latin typeface="Lucida Sans Unicode"/>
              <a:cs typeface="Lucida Sans Unicode"/>
            </a:endParaRPr>
          </a:p>
        </p:txBody>
      </p:sp>
      <p:pic>
        <p:nvPicPr>
          <p:cNvPr id="4" name="Picture 3">
            <a:extLst>
              <a:ext uri="{FF2B5EF4-FFF2-40B4-BE49-F238E27FC236}">
                <a16:creationId xmlns:a16="http://schemas.microsoft.com/office/drawing/2014/main" id="{EFE7CB8A-10B1-F0FF-4B98-7DDC55DAA8DB}"/>
              </a:ext>
            </a:extLst>
          </p:cNvPr>
          <p:cNvPicPr>
            <a:picLocks noChangeAspect="1"/>
          </p:cNvPicPr>
          <p:nvPr/>
        </p:nvPicPr>
        <p:blipFill>
          <a:blip r:embed="rId5"/>
          <a:stretch>
            <a:fillRect/>
          </a:stretch>
        </p:blipFill>
        <p:spPr>
          <a:xfrm>
            <a:off x="6082636" y="2186012"/>
            <a:ext cx="2628900" cy="3952875"/>
          </a:xfrm>
          <a:prstGeom prst="rect">
            <a:avLst/>
          </a:prstGeom>
        </p:spPr>
      </p:pic>
    </p:spTree>
    <p:extLst>
      <p:ext uri="{BB962C8B-B14F-4D97-AF65-F5344CB8AC3E}">
        <p14:creationId xmlns:p14="http://schemas.microsoft.com/office/powerpoint/2010/main" val="38260783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0" y="6248866"/>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2" y="6260838"/>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397718" y="6326411"/>
            <a:ext cx="6057567"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a:ln>
                  <a:noFill/>
                </a:ln>
                <a:solidFill>
                  <a:srgbClr val="7030A0"/>
                </a:solidFill>
                <a:effectLst/>
                <a:uLnTx/>
                <a:uFillTx/>
                <a:latin typeface="Georgia" panose="02040502050405020303" pitchFamily="18" charset="0"/>
                <a:ea typeface="+mn-ea"/>
                <a:cs typeface="+mn-cs"/>
              </a:rPr>
              <a:t>Respect, Independence, Service to the Community, Empathy</a:t>
            </a:r>
          </a:p>
        </p:txBody>
      </p:sp>
      <p:sp>
        <p:nvSpPr>
          <p:cNvPr id="4" name="Rectangle 3">
            <a:extLst>
              <a:ext uri="{FF2B5EF4-FFF2-40B4-BE49-F238E27FC236}">
                <a16:creationId xmlns:a16="http://schemas.microsoft.com/office/drawing/2014/main" id="{6D56904B-F947-3A8D-AE94-193D20F88ED3}"/>
              </a:ext>
            </a:extLst>
          </p:cNvPr>
          <p:cNvSpPr txBox="1">
            <a:spLocks/>
          </p:cNvSpPr>
          <p:nvPr/>
        </p:nvSpPr>
        <p:spPr bwMode="auto">
          <a:xfrm>
            <a:off x="30671" y="0"/>
            <a:ext cx="6194725" cy="5992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220" indent="0" eaLnBrk="1" fontAlgn="auto" hangingPunct="1">
              <a:lnSpc>
                <a:spcPct val="110000"/>
              </a:lnSpc>
              <a:spcBef>
                <a:spcPts val="0"/>
              </a:spcBef>
              <a:spcAft>
                <a:spcPts val="0"/>
              </a:spcAft>
              <a:buFont typeface="Wingdings 3"/>
              <a:buNone/>
              <a:defRPr/>
            </a:pPr>
            <a:r>
              <a:rPr lang="en-GB" sz="4400" b="1">
                <a:solidFill>
                  <a:srgbClr val="7030A0"/>
                </a:solidFill>
                <a:latin typeface="Arial"/>
                <a:cs typeface="Arial"/>
              </a:rPr>
              <a:t>Extra-curricular</a:t>
            </a:r>
            <a:r>
              <a:rPr lang="en-GB" sz="4000" b="1">
                <a:latin typeface="Arial"/>
                <a:cs typeface="Arial"/>
              </a:rPr>
              <a:t> </a:t>
            </a:r>
            <a:r>
              <a:rPr lang="en-GB" sz="4400" b="1">
                <a:solidFill>
                  <a:srgbClr val="7030A0"/>
                </a:solidFill>
                <a:latin typeface="Arial"/>
                <a:cs typeface="Arial"/>
              </a:rPr>
              <a:t>opportunities:</a:t>
            </a:r>
            <a:endParaRPr lang="en-US">
              <a:latin typeface="Arial"/>
              <a:cs typeface="Arial"/>
            </a:endParaRPr>
          </a:p>
          <a:p>
            <a:pPr indent="-255270" eaLnBrk="1" fontAlgn="auto" hangingPunct="1">
              <a:lnSpc>
                <a:spcPct val="110000"/>
              </a:lnSpc>
              <a:spcBef>
                <a:spcPts val="0"/>
              </a:spcBef>
              <a:spcAft>
                <a:spcPts val="0"/>
              </a:spcAft>
              <a:buFont typeface="Wingdings 3"/>
              <a:buChar char=""/>
              <a:defRPr/>
            </a:pPr>
            <a:endParaRPr lang="en-GB" sz="1200">
              <a:latin typeface="Arial"/>
              <a:cs typeface="Arial" pitchFamily="34" charset="0"/>
            </a:endParaRPr>
          </a:p>
          <a:p>
            <a:pPr indent="-255270" eaLnBrk="1" fontAlgn="auto" hangingPunct="1">
              <a:lnSpc>
                <a:spcPct val="110000"/>
              </a:lnSpc>
              <a:spcBef>
                <a:spcPts val="0"/>
              </a:spcBef>
              <a:spcAft>
                <a:spcPts val="0"/>
              </a:spcAft>
              <a:buClr>
                <a:srgbClr val="7030A0"/>
              </a:buClr>
              <a:buFont typeface="Arial" panose="020B0604020202020204" pitchFamily="34" charset="0"/>
              <a:buChar char="•"/>
              <a:defRPr/>
            </a:pPr>
            <a:r>
              <a:rPr lang="en-GB" sz="2400">
                <a:solidFill>
                  <a:prstClr val="black"/>
                </a:solidFill>
                <a:latin typeface="Arial"/>
                <a:cs typeface="Arial"/>
              </a:rPr>
              <a:t>Music lessons</a:t>
            </a:r>
          </a:p>
          <a:p>
            <a:pPr indent="-255270" eaLnBrk="1" fontAlgn="auto" hangingPunct="1">
              <a:lnSpc>
                <a:spcPct val="110000"/>
              </a:lnSpc>
              <a:spcBef>
                <a:spcPts val="0"/>
              </a:spcBef>
              <a:spcAft>
                <a:spcPts val="0"/>
              </a:spcAft>
              <a:buClr>
                <a:srgbClr val="7030A0"/>
              </a:buClr>
              <a:buFont typeface="Arial" panose="020B0604020202020204" pitchFamily="34" charset="0"/>
              <a:buChar char="•"/>
              <a:defRPr/>
            </a:pPr>
            <a:r>
              <a:rPr lang="en-GB" sz="2400">
                <a:latin typeface="Arial"/>
                <a:cs typeface="Arial"/>
              </a:rPr>
              <a:t>Dance, talent shows </a:t>
            </a:r>
          </a:p>
          <a:p>
            <a:pPr indent="-255270" eaLnBrk="1" fontAlgn="auto" hangingPunct="1">
              <a:lnSpc>
                <a:spcPct val="110000"/>
              </a:lnSpc>
              <a:spcBef>
                <a:spcPts val="0"/>
              </a:spcBef>
              <a:spcAft>
                <a:spcPts val="0"/>
              </a:spcAft>
              <a:buClr>
                <a:srgbClr val="7030A0"/>
              </a:buClr>
              <a:buFont typeface="Arial" panose="020B0604020202020204" pitchFamily="34" charset="0"/>
              <a:buChar char="•"/>
              <a:defRPr/>
            </a:pPr>
            <a:r>
              <a:rPr lang="en-GB" sz="2400">
                <a:latin typeface="Arial"/>
                <a:cs typeface="Arial"/>
              </a:rPr>
              <a:t>Trips – university educational/experience </a:t>
            </a:r>
            <a:endParaRPr lang="en-GB" sz="2400">
              <a:latin typeface="Arial"/>
              <a:cs typeface="Arial" pitchFamily="34" charset="0"/>
            </a:endParaRPr>
          </a:p>
          <a:p>
            <a:pPr indent="-255270" eaLnBrk="1" fontAlgn="auto" hangingPunct="1">
              <a:lnSpc>
                <a:spcPct val="110000"/>
              </a:lnSpc>
              <a:spcBef>
                <a:spcPts val="0"/>
              </a:spcBef>
              <a:spcAft>
                <a:spcPts val="0"/>
              </a:spcAft>
              <a:buClr>
                <a:srgbClr val="7030A0"/>
              </a:buClr>
              <a:buFont typeface="Arial" panose="020B0604020202020204" pitchFamily="34" charset="0"/>
              <a:buChar char="•"/>
              <a:defRPr/>
            </a:pPr>
            <a:r>
              <a:rPr lang="en-GB" sz="2400">
                <a:latin typeface="Arial"/>
                <a:cs typeface="Arial"/>
              </a:rPr>
              <a:t>Duke of Edinburgh</a:t>
            </a:r>
          </a:p>
          <a:p>
            <a:pPr indent="-255270" eaLnBrk="1" fontAlgn="auto" hangingPunct="1">
              <a:lnSpc>
                <a:spcPct val="110000"/>
              </a:lnSpc>
              <a:spcBef>
                <a:spcPts val="0"/>
              </a:spcBef>
              <a:spcAft>
                <a:spcPts val="0"/>
              </a:spcAft>
              <a:buClr>
                <a:srgbClr val="7030A0"/>
              </a:buClr>
              <a:buFont typeface="Arial" panose="020B0604020202020204" pitchFamily="34" charset="0"/>
              <a:buChar char="•"/>
              <a:defRPr/>
            </a:pPr>
            <a:r>
              <a:rPr lang="en-GB" sz="2400">
                <a:latin typeface="Arial"/>
                <a:cs typeface="Arial"/>
              </a:rPr>
              <a:t>Other clubs and opportunities such as animi, gaming, chess, computer club, art club,  history, etc  </a:t>
            </a:r>
            <a:endParaRPr lang="en-GB" sz="2400">
              <a:latin typeface="Arial"/>
              <a:cs typeface="Arial" pitchFamily="34" charset="0"/>
            </a:endParaRPr>
          </a:p>
          <a:p>
            <a:pPr indent="-255270" eaLnBrk="1" fontAlgn="auto" hangingPunct="1">
              <a:lnSpc>
                <a:spcPct val="110000"/>
              </a:lnSpc>
              <a:spcBef>
                <a:spcPts val="0"/>
              </a:spcBef>
              <a:spcAft>
                <a:spcPts val="0"/>
              </a:spcAft>
              <a:buClr>
                <a:srgbClr val="7030A0"/>
              </a:buClr>
              <a:buFont typeface="Arial" panose="020B0604020202020204" pitchFamily="34" charset="0"/>
              <a:buChar char="•"/>
              <a:defRPr/>
            </a:pPr>
            <a:r>
              <a:rPr lang="en-GB" sz="2400">
                <a:latin typeface="Arial"/>
                <a:cs typeface="Arial"/>
              </a:rPr>
              <a:t>Competitive and recreational sport</a:t>
            </a:r>
          </a:p>
          <a:p>
            <a:pPr indent="-255270" eaLnBrk="1" fontAlgn="auto" hangingPunct="1">
              <a:lnSpc>
                <a:spcPct val="110000"/>
              </a:lnSpc>
              <a:spcBef>
                <a:spcPts val="0"/>
              </a:spcBef>
              <a:spcAft>
                <a:spcPts val="0"/>
              </a:spcAft>
              <a:buClr>
                <a:srgbClr val="7030A0"/>
              </a:buClr>
              <a:buFont typeface="Arial" panose="020B0604020202020204" pitchFamily="34" charset="0"/>
              <a:buChar char="•"/>
              <a:defRPr/>
            </a:pPr>
            <a:r>
              <a:rPr lang="en-GB" sz="2400">
                <a:latin typeface="Arial"/>
                <a:cs typeface="Arial"/>
              </a:rPr>
              <a:t>Leadership opportunities – school council, Emergency cadets, </a:t>
            </a:r>
          </a:p>
          <a:p>
            <a:pPr indent="-255270">
              <a:lnSpc>
                <a:spcPct val="110000"/>
              </a:lnSpc>
              <a:spcBef>
                <a:spcPts val="0"/>
              </a:spcBef>
              <a:spcAft>
                <a:spcPts val="0"/>
              </a:spcAft>
              <a:buClr>
                <a:srgbClr val="7030A0"/>
              </a:buClr>
              <a:buFont typeface="Arial" panose="020B0604020202020204" pitchFamily="34" charset="0"/>
              <a:buChar char="•"/>
              <a:defRPr/>
            </a:pPr>
            <a:r>
              <a:rPr lang="en-GB" sz="2400">
                <a:latin typeface="Arial"/>
                <a:cs typeface="Arial"/>
              </a:rPr>
              <a:t>Fund raising </a:t>
            </a:r>
          </a:p>
          <a:p>
            <a:pPr indent="-255270">
              <a:lnSpc>
                <a:spcPct val="110000"/>
              </a:lnSpc>
              <a:spcBef>
                <a:spcPts val="0"/>
              </a:spcBef>
              <a:spcAft>
                <a:spcPts val="0"/>
              </a:spcAft>
              <a:buClr>
                <a:srgbClr val="7030A0"/>
              </a:buClr>
              <a:buFont typeface="Arial" panose="020B0604020202020204" pitchFamily="34" charset="0"/>
              <a:buChar char="•"/>
              <a:defRPr/>
            </a:pPr>
            <a:endParaRPr lang="en-GB" sz="2400">
              <a:latin typeface="Georgia"/>
              <a:cs typeface="Arial"/>
            </a:endParaRPr>
          </a:p>
          <a:p>
            <a:pPr marL="109220" indent="0" eaLnBrk="1" fontAlgn="auto" hangingPunct="1">
              <a:lnSpc>
                <a:spcPct val="110000"/>
              </a:lnSpc>
              <a:spcBef>
                <a:spcPts val="0"/>
              </a:spcBef>
              <a:spcAft>
                <a:spcPts val="0"/>
              </a:spcAft>
              <a:buClr>
                <a:srgbClr val="7030A0"/>
              </a:buClr>
              <a:buNone/>
              <a:defRPr/>
            </a:pPr>
            <a:endParaRPr lang="en-GB" sz="2400">
              <a:latin typeface="Georgia" panose="02040502050405020303" pitchFamily="18" charset="0"/>
              <a:cs typeface="Arial" pitchFamily="34" charset="0"/>
            </a:endParaRPr>
          </a:p>
          <a:p>
            <a:pPr indent="-255270" eaLnBrk="1" fontAlgn="auto" hangingPunct="1">
              <a:lnSpc>
                <a:spcPct val="110000"/>
              </a:lnSpc>
              <a:spcBef>
                <a:spcPts val="0"/>
              </a:spcBef>
              <a:spcAft>
                <a:spcPts val="0"/>
              </a:spcAft>
              <a:buFont typeface="Arial" panose="020B0604020202020204" pitchFamily="34" charset="0"/>
              <a:buChar char="•"/>
              <a:defRPr/>
            </a:pPr>
            <a:endParaRPr lang="en-GB" sz="2400">
              <a:latin typeface="Arial" pitchFamily="34" charset="0"/>
              <a:cs typeface="Arial" pitchFamily="34" charset="0"/>
            </a:endParaRPr>
          </a:p>
        </p:txBody>
      </p:sp>
      <p:pic>
        <p:nvPicPr>
          <p:cNvPr id="2" name="Picture 1">
            <a:extLst>
              <a:ext uri="{FF2B5EF4-FFF2-40B4-BE49-F238E27FC236}">
                <a16:creationId xmlns:a16="http://schemas.microsoft.com/office/drawing/2014/main" id="{CD7EAB03-B63F-7414-D9C2-74A724F54F76}"/>
              </a:ext>
            </a:extLst>
          </p:cNvPr>
          <p:cNvPicPr>
            <a:picLocks noChangeAspect="1"/>
          </p:cNvPicPr>
          <p:nvPr/>
        </p:nvPicPr>
        <p:blipFill>
          <a:blip r:embed="rId5"/>
          <a:stretch>
            <a:fillRect/>
          </a:stretch>
        </p:blipFill>
        <p:spPr>
          <a:xfrm>
            <a:off x="6086988" y="1"/>
            <a:ext cx="3055095" cy="3169928"/>
          </a:xfrm>
          <a:prstGeom prst="rect">
            <a:avLst/>
          </a:prstGeom>
        </p:spPr>
      </p:pic>
    </p:spTree>
    <p:extLst>
      <p:ext uri="{BB962C8B-B14F-4D97-AF65-F5344CB8AC3E}">
        <p14:creationId xmlns:p14="http://schemas.microsoft.com/office/powerpoint/2010/main" val="11297478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0" y="6248866"/>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2" y="6260838"/>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397718" y="6326411"/>
            <a:ext cx="6057567"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a:ln>
                  <a:noFill/>
                </a:ln>
                <a:solidFill>
                  <a:srgbClr val="7030A0"/>
                </a:solidFill>
                <a:effectLst/>
                <a:uLnTx/>
                <a:uFillTx/>
                <a:latin typeface="Georgia" panose="02040502050405020303" pitchFamily="18" charset="0"/>
                <a:ea typeface="+mn-ea"/>
                <a:cs typeface="+mn-cs"/>
              </a:rPr>
              <a:t>Respect, Independence, Service to the Community, Empathy</a:t>
            </a:r>
          </a:p>
        </p:txBody>
      </p:sp>
      <p:sp>
        <p:nvSpPr>
          <p:cNvPr id="2" name="Rectangle 1">
            <a:extLst>
              <a:ext uri="{FF2B5EF4-FFF2-40B4-BE49-F238E27FC236}">
                <a16:creationId xmlns:a16="http://schemas.microsoft.com/office/drawing/2014/main" id="{396D4183-D451-9989-EECE-331732920A34}"/>
              </a:ext>
            </a:extLst>
          </p:cNvPr>
          <p:cNvSpPr/>
          <p:nvPr/>
        </p:nvSpPr>
        <p:spPr bwMode="auto">
          <a:xfrm>
            <a:off x="197643" y="-85367"/>
            <a:ext cx="8748713" cy="806503"/>
          </a:xfrm>
          <a:prstGeom prst="rect">
            <a:avLst/>
          </a:prstGeom>
        </p:spPr>
        <p:txBody>
          <a:bodyPr lIns="91440" tIns="45720" rIns="91440" bIns="45720" anchor="t">
            <a:spAutoFit/>
          </a:bodyPr>
          <a:lstStyle/>
          <a:p>
            <a:pPr fontAlgn="auto">
              <a:lnSpc>
                <a:spcPct val="115000"/>
              </a:lnSpc>
              <a:spcBef>
                <a:spcPts val="0"/>
              </a:spcBef>
              <a:spcAft>
                <a:spcPts val="1000"/>
              </a:spcAft>
              <a:defRPr/>
            </a:pPr>
            <a:r>
              <a:rPr lang="en-GB" sz="4400" b="1">
                <a:solidFill>
                  <a:srgbClr val="7030A0"/>
                </a:solidFill>
                <a:latin typeface="Arial"/>
                <a:cs typeface="Arial"/>
              </a:rPr>
              <a:t>What we expect from pupils:</a:t>
            </a:r>
            <a:endParaRPr lang="en-GB" sz="4400">
              <a:solidFill>
                <a:srgbClr val="7030A0"/>
              </a:solidFill>
              <a:latin typeface="Arial"/>
              <a:cs typeface="Arial"/>
            </a:endParaRPr>
          </a:p>
        </p:txBody>
      </p:sp>
      <p:sp>
        <p:nvSpPr>
          <p:cNvPr id="3" name="TextBox 2">
            <a:extLst>
              <a:ext uri="{FF2B5EF4-FFF2-40B4-BE49-F238E27FC236}">
                <a16:creationId xmlns:a16="http://schemas.microsoft.com/office/drawing/2014/main" id="{DA6B9C11-581E-AEBF-81FA-C09975C10139}"/>
              </a:ext>
            </a:extLst>
          </p:cNvPr>
          <p:cNvSpPr txBox="1"/>
          <p:nvPr/>
        </p:nvSpPr>
        <p:spPr>
          <a:xfrm>
            <a:off x="197643" y="801822"/>
            <a:ext cx="8829477" cy="5078313"/>
          </a:xfrm>
          <a:prstGeom prst="rect">
            <a:avLst/>
          </a:prstGeom>
          <a:noFill/>
        </p:spPr>
        <p:txBody>
          <a:bodyPr wrap="square" lIns="91440" tIns="45720" rIns="91440" bIns="45720" rtlCol="0" anchor="t">
            <a:spAutoFit/>
          </a:bodyPr>
          <a:lstStyle/>
          <a:p>
            <a:r>
              <a:rPr lang="en-GB" sz="2400" b="1">
                <a:solidFill>
                  <a:srgbClr val="7030A0"/>
                </a:solidFill>
                <a:latin typeface="Arial"/>
                <a:cs typeface="Arial"/>
              </a:rPr>
              <a:t>Respectful </a:t>
            </a:r>
            <a:r>
              <a:rPr lang="en-GB" sz="2400" b="1">
                <a:solidFill>
                  <a:prstClr val="black"/>
                </a:solidFill>
                <a:latin typeface="Arial"/>
                <a:cs typeface="Arial"/>
              </a:rPr>
              <a:t>to staff and students</a:t>
            </a:r>
            <a:r>
              <a:rPr lang="en-GB" sz="2400">
                <a:solidFill>
                  <a:prstClr val="black"/>
                </a:solidFill>
                <a:latin typeface="Arial"/>
                <a:cs typeface="Arial"/>
              </a:rPr>
              <a:t>.</a:t>
            </a:r>
          </a:p>
          <a:p>
            <a:endParaRPr lang="en-GB" sz="2400" b="1">
              <a:solidFill>
                <a:srgbClr val="7030A0"/>
              </a:solidFill>
              <a:latin typeface="Arial"/>
              <a:cs typeface="Arial"/>
            </a:endParaRPr>
          </a:p>
          <a:p>
            <a:r>
              <a:rPr lang="en-GB" sz="2400" b="1">
                <a:solidFill>
                  <a:srgbClr val="7030A0"/>
                </a:solidFill>
                <a:latin typeface="Arial"/>
                <a:cs typeface="Arial"/>
              </a:rPr>
              <a:t>Independence </a:t>
            </a:r>
            <a:r>
              <a:rPr lang="en-GB" sz="2400" b="1">
                <a:solidFill>
                  <a:prstClr val="black"/>
                </a:solidFill>
                <a:latin typeface="Arial"/>
                <a:cs typeface="Arial"/>
              </a:rPr>
              <a:t>in their learning, attendance and attitude </a:t>
            </a:r>
            <a:r>
              <a:rPr lang="en-GB" sz="2400" b="1">
                <a:latin typeface="Arial"/>
                <a:cs typeface="Arial"/>
              </a:rPr>
              <a:t>so that they are always working to the best of their ability.</a:t>
            </a:r>
          </a:p>
          <a:p>
            <a:endParaRPr lang="en-GB" sz="2400" b="1">
              <a:solidFill>
                <a:srgbClr val="7030A0"/>
              </a:solidFill>
              <a:latin typeface="Arial"/>
              <a:cs typeface="Arial"/>
            </a:endParaRPr>
          </a:p>
          <a:p>
            <a:r>
              <a:rPr lang="en-GB" sz="2400" b="1">
                <a:solidFill>
                  <a:srgbClr val="7030A0"/>
                </a:solidFill>
                <a:latin typeface="Arial"/>
                <a:cs typeface="Arial"/>
              </a:rPr>
              <a:t>Service </a:t>
            </a:r>
            <a:r>
              <a:rPr lang="en-GB" sz="2400" b="1">
                <a:solidFill>
                  <a:prstClr val="black"/>
                </a:solidFill>
                <a:latin typeface="Arial"/>
                <a:cs typeface="Arial"/>
              </a:rPr>
              <a:t>to their community</a:t>
            </a:r>
          </a:p>
          <a:p>
            <a:endParaRPr lang="en-GB" sz="2400" b="1">
              <a:solidFill>
                <a:srgbClr val="7030A0"/>
              </a:solidFill>
              <a:latin typeface="Arial"/>
              <a:cs typeface="Arial"/>
            </a:endParaRPr>
          </a:p>
          <a:p>
            <a:r>
              <a:rPr lang="en-GB" sz="2400" b="1">
                <a:solidFill>
                  <a:srgbClr val="7030A0"/>
                </a:solidFill>
                <a:latin typeface="Arial"/>
                <a:cs typeface="Arial"/>
              </a:rPr>
              <a:t>Empathy </a:t>
            </a:r>
            <a:r>
              <a:rPr lang="en-GB" sz="2400" b="1">
                <a:solidFill>
                  <a:prstClr val="black"/>
                </a:solidFill>
                <a:latin typeface="Arial"/>
                <a:cs typeface="Arial"/>
              </a:rPr>
              <a:t>thinking of others within school and the wider community</a:t>
            </a:r>
          </a:p>
          <a:p>
            <a:endParaRPr lang="en-GB" sz="2800" b="1">
              <a:solidFill>
                <a:prstClr val="black"/>
              </a:solidFill>
              <a:latin typeface="Arial"/>
              <a:cs typeface="Arial"/>
            </a:endParaRPr>
          </a:p>
          <a:p>
            <a:pPr algn="ctr"/>
            <a:r>
              <a:rPr lang="en-GB" sz="2800" b="1">
                <a:solidFill>
                  <a:prstClr val="black"/>
                </a:solidFill>
                <a:latin typeface="Arial"/>
                <a:cs typeface="Arial"/>
              </a:rPr>
              <a:t>  </a:t>
            </a:r>
            <a:r>
              <a:rPr lang="en-GB" sz="2800">
                <a:solidFill>
                  <a:prstClr val="black"/>
                </a:solidFill>
                <a:latin typeface="Arial"/>
                <a:cs typeface="Arial"/>
              </a:rPr>
              <a:t>Being</a:t>
            </a:r>
            <a:r>
              <a:rPr lang="en-GB" sz="2800" b="1">
                <a:solidFill>
                  <a:srgbClr val="7030A0"/>
                </a:solidFill>
                <a:latin typeface="Arial"/>
                <a:cs typeface="Arial"/>
              </a:rPr>
              <a:t> proud</a:t>
            </a:r>
            <a:r>
              <a:rPr lang="en-GB" sz="2800">
                <a:solidFill>
                  <a:prstClr val="black"/>
                </a:solidFill>
                <a:latin typeface="Arial"/>
                <a:cs typeface="Arial"/>
              </a:rPr>
              <a:t> of Kingswood Secondary Academy-</a:t>
            </a:r>
          </a:p>
          <a:p>
            <a:pPr algn="ctr"/>
            <a:r>
              <a:rPr lang="en-GB" sz="2800" b="1">
                <a:solidFill>
                  <a:srgbClr val="7030A0"/>
                </a:solidFill>
                <a:latin typeface="Arial"/>
                <a:cs typeface="Arial"/>
              </a:rPr>
              <a:t>our</a:t>
            </a:r>
            <a:r>
              <a:rPr lang="en-GB" sz="2800">
                <a:solidFill>
                  <a:prstClr val="black"/>
                </a:solidFill>
                <a:latin typeface="Arial"/>
                <a:cs typeface="Arial"/>
              </a:rPr>
              <a:t> Academy.</a:t>
            </a:r>
          </a:p>
        </p:txBody>
      </p:sp>
    </p:spTree>
    <p:extLst>
      <p:ext uri="{BB962C8B-B14F-4D97-AF65-F5344CB8AC3E}">
        <p14:creationId xmlns:p14="http://schemas.microsoft.com/office/powerpoint/2010/main" val="178216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0" y="6248866"/>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2" y="6260838"/>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397718" y="6326411"/>
            <a:ext cx="6057567"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a:ln>
                  <a:noFill/>
                </a:ln>
                <a:solidFill>
                  <a:srgbClr val="7030A0"/>
                </a:solidFill>
                <a:effectLst/>
                <a:uLnTx/>
                <a:uFillTx/>
                <a:latin typeface="Georgia" panose="02040502050405020303" pitchFamily="18" charset="0"/>
                <a:ea typeface="+mn-ea"/>
                <a:cs typeface="+mn-cs"/>
              </a:rPr>
              <a:t>Respect, Independence, Service to the Community, Empathy</a:t>
            </a:r>
          </a:p>
        </p:txBody>
      </p:sp>
      <p:sp>
        <p:nvSpPr>
          <p:cNvPr id="4" name="Rectangle 3">
            <a:extLst>
              <a:ext uri="{FF2B5EF4-FFF2-40B4-BE49-F238E27FC236}">
                <a16:creationId xmlns:a16="http://schemas.microsoft.com/office/drawing/2014/main" id="{D9614255-C569-B536-F9C3-0212BAA97049}"/>
              </a:ext>
            </a:extLst>
          </p:cNvPr>
          <p:cNvSpPr/>
          <p:nvPr/>
        </p:nvSpPr>
        <p:spPr bwMode="auto">
          <a:xfrm>
            <a:off x="53752" y="107592"/>
            <a:ext cx="9036496" cy="806503"/>
          </a:xfrm>
          <a:prstGeom prst="rect">
            <a:avLst/>
          </a:prstGeom>
        </p:spPr>
        <p:txBody>
          <a:bodyPr wrap="square" lIns="91440" tIns="45720" rIns="91440" bIns="45720" anchor="t">
            <a:spAutoFit/>
          </a:bodyPr>
          <a:lstStyle/>
          <a:p>
            <a:pPr fontAlgn="auto">
              <a:lnSpc>
                <a:spcPct val="115000"/>
              </a:lnSpc>
              <a:spcBef>
                <a:spcPts val="0"/>
              </a:spcBef>
              <a:spcAft>
                <a:spcPts val="1000"/>
              </a:spcAft>
              <a:defRPr/>
            </a:pPr>
            <a:r>
              <a:rPr lang="en-GB" sz="4400" b="1">
                <a:solidFill>
                  <a:srgbClr val="7030A0"/>
                </a:solidFill>
                <a:latin typeface="Arial"/>
                <a:cs typeface="Arial"/>
              </a:rPr>
              <a:t>What we expect from parents:</a:t>
            </a:r>
            <a:endParaRPr lang="en-GB" sz="4400">
              <a:solidFill>
                <a:srgbClr val="7030A0"/>
              </a:solidFill>
              <a:latin typeface="Arial"/>
              <a:cs typeface="Arial"/>
            </a:endParaRPr>
          </a:p>
        </p:txBody>
      </p:sp>
      <p:sp>
        <p:nvSpPr>
          <p:cNvPr id="5" name="Rectangle 1">
            <a:extLst>
              <a:ext uri="{FF2B5EF4-FFF2-40B4-BE49-F238E27FC236}">
                <a16:creationId xmlns:a16="http://schemas.microsoft.com/office/drawing/2014/main" id="{83470466-ABDB-F238-9CB0-2ABAEED091B5}"/>
              </a:ext>
            </a:extLst>
          </p:cNvPr>
          <p:cNvSpPr>
            <a:spLocks noChangeArrowheads="1"/>
          </p:cNvSpPr>
          <p:nvPr/>
        </p:nvSpPr>
        <p:spPr bwMode="auto">
          <a:xfrm>
            <a:off x="0" y="717793"/>
            <a:ext cx="9277880" cy="6140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p>
            <a:pPr lvl="1" indent="-457200" fontAlgn="auto">
              <a:lnSpc>
                <a:spcPct val="115000"/>
              </a:lnSpc>
              <a:spcBef>
                <a:spcPts val="0"/>
              </a:spcBef>
              <a:spcAft>
                <a:spcPts val="1000"/>
              </a:spcAft>
              <a:defRPr/>
            </a:pPr>
            <a:r>
              <a:rPr lang="en-GB" sz="2000">
                <a:solidFill>
                  <a:prstClr val="black"/>
                </a:solidFill>
                <a:latin typeface="Arial"/>
                <a:cs typeface="Arial"/>
              </a:rPr>
              <a:t>Your support:</a:t>
            </a:r>
          </a:p>
          <a:p>
            <a:pPr marL="914400" lvl="1" indent="-457200" fontAlgn="auto">
              <a:lnSpc>
                <a:spcPct val="115000"/>
              </a:lnSpc>
              <a:spcBef>
                <a:spcPts val="0"/>
              </a:spcBef>
              <a:spcAft>
                <a:spcPts val="1000"/>
              </a:spcAft>
              <a:buFont typeface="Arial" pitchFamily="34" charset="0"/>
              <a:buChar char="•"/>
              <a:defRPr/>
            </a:pPr>
            <a:r>
              <a:rPr lang="en-GB" sz="2000">
                <a:solidFill>
                  <a:prstClr val="black"/>
                </a:solidFill>
                <a:latin typeface="Arial"/>
                <a:cs typeface="Arial"/>
              </a:rPr>
              <a:t>Sign the school contract and agree to the terms and conditions to the home/school agreement</a:t>
            </a:r>
          </a:p>
          <a:p>
            <a:pPr marL="914400" lvl="1" indent="-457200" fontAlgn="auto">
              <a:lnSpc>
                <a:spcPct val="115000"/>
              </a:lnSpc>
              <a:spcBef>
                <a:spcPts val="0"/>
              </a:spcBef>
              <a:spcAft>
                <a:spcPts val="1000"/>
              </a:spcAft>
              <a:buFont typeface="Arial" pitchFamily="34" charset="0"/>
              <a:buChar char="•"/>
              <a:defRPr/>
            </a:pPr>
            <a:r>
              <a:rPr lang="en-GB" sz="2000">
                <a:solidFill>
                  <a:prstClr val="black"/>
                </a:solidFill>
                <a:latin typeface="Arial"/>
                <a:cs typeface="Arial"/>
              </a:rPr>
              <a:t>Send your sons/daughters to school on time every day. </a:t>
            </a:r>
            <a:r>
              <a:rPr lang="en-GB" sz="2000" b="1">
                <a:solidFill>
                  <a:prstClr val="black"/>
                </a:solidFill>
                <a:latin typeface="Arial"/>
                <a:cs typeface="Arial"/>
              </a:rPr>
              <a:t>Attendance is paramount.</a:t>
            </a:r>
          </a:p>
          <a:p>
            <a:pPr marL="914400" lvl="1" indent="-457200" fontAlgn="auto">
              <a:lnSpc>
                <a:spcPct val="115000"/>
              </a:lnSpc>
              <a:spcBef>
                <a:spcPts val="0"/>
              </a:spcBef>
              <a:spcAft>
                <a:spcPts val="1000"/>
              </a:spcAft>
              <a:buFont typeface="Arial" pitchFamily="34" charset="0"/>
              <a:buChar char="•"/>
              <a:defRPr/>
            </a:pPr>
            <a:r>
              <a:rPr lang="en-GB" sz="2000">
                <a:solidFill>
                  <a:prstClr val="black"/>
                </a:solidFill>
                <a:latin typeface="Arial"/>
                <a:cs typeface="Arial"/>
              </a:rPr>
              <a:t>Use the Class Charts log in to help monitor and support your child</a:t>
            </a:r>
          </a:p>
          <a:p>
            <a:pPr marL="914400" lvl="1" indent="-457200" fontAlgn="auto">
              <a:lnSpc>
                <a:spcPct val="115000"/>
              </a:lnSpc>
              <a:spcBef>
                <a:spcPts val="0"/>
              </a:spcBef>
              <a:spcAft>
                <a:spcPts val="1000"/>
              </a:spcAft>
              <a:buFont typeface="Arial" pitchFamily="34" charset="0"/>
              <a:buChar char="•"/>
              <a:defRPr/>
            </a:pPr>
            <a:r>
              <a:rPr lang="en-GB" sz="2000">
                <a:solidFill>
                  <a:prstClr val="black"/>
                </a:solidFill>
                <a:latin typeface="Arial"/>
                <a:cs typeface="Arial"/>
              </a:rPr>
              <a:t>Ensure your child is in uniform and fully equipped to learn.</a:t>
            </a:r>
          </a:p>
          <a:p>
            <a:pPr marL="914400" lvl="1" indent="-457200" fontAlgn="auto">
              <a:lnSpc>
                <a:spcPct val="115000"/>
              </a:lnSpc>
              <a:spcBef>
                <a:spcPts val="0"/>
              </a:spcBef>
              <a:spcAft>
                <a:spcPts val="1000"/>
              </a:spcAft>
              <a:buFont typeface="Arial" pitchFamily="34" charset="0"/>
              <a:buChar char="•"/>
              <a:defRPr/>
            </a:pPr>
            <a:r>
              <a:rPr lang="en-GB" sz="2000">
                <a:solidFill>
                  <a:prstClr val="black"/>
                </a:solidFill>
                <a:latin typeface="Arial"/>
                <a:cs typeface="Arial"/>
              </a:rPr>
              <a:t>Provide a quiet, purposeful place at home for homework completion.</a:t>
            </a:r>
          </a:p>
          <a:p>
            <a:pPr marL="914400" lvl="1" indent="-457200" fontAlgn="auto">
              <a:lnSpc>
                <a:spcPct val="115000"/>
              </a:lnSpc>
              <a:spcBef>
                <a:spcPts val="0"/>
              </a:spcBef>
              <a:spcAft>
                <a:spcPts val="1000"/>
              </a:spcAft>
              <a:buFont typeface="Arial" pitchFamily="34" charset="0"/>
              <a:buChar char="•"/>
              <a:defRPr/>
            </a:pPr>
            <a:r>
              <a:rPr lang="en-GB" sz="2000">
                <a:solidFill>
                  <a:prstClr val="black"/>
                </a:solidFill>
                <a:latin typeface="Arial"/>
                <a:cs typeface="Arial"/>
              </a:rPr>
              <a:t>Attend parents and information evenings.</a:t>
            </a:r>
          </a:p>
          <a:p>
            <a:pPr marL="914400" lvl="1" indent="-457200" fontAlgn="auto">
              <a:lnSpc>
                <a:spcPct val="115000"/>
              </a:lnSpc>
              <a:spcBef>
                <a:spcPts val="0"/>
              </a:spcBef>
              <a:spcAft>
                <a:spcPts val="1000"/>
              </a:spcAft>
              <a:buFont typeface="Arial" pitchFamily="34" charset="0"/>
              <a:buChar char="•"/>
              <a:defRPr/>
            </a:pPr>
            <a:r>
              <a:rPr lang="en-GB" sz="2000">
                <a:solidFill>
                  <a:prstClr val="black"/>
                </a:solidFill>
                <a:latin typeface="Arial"/>
                <a:cs typeface="Arial"/>
              </a:rPr>
              <a:t>Support the behaviour policy of the school.</a:t>
            </a:r>
          </a:p>
          <a:p>
            <a:pPr marL="914400" lvl="1" indent="-457200" fontAlgn="auto">
              <a:lnSpc>
                <a:spcPct val="115000"/>
              </a:lnSpc>
              <a:spcBef>
                <a:spcPts val="0"/>
              </a:spcBef>
              <a:spcAft>
                <a:spcPts val="1000"/>
              </a:spcAft>
              <a:buFont typeface="Arial" pitchFamily="34" charset="0"/>
              <a:buChar char="•"/>
              <a:defRPr/>
            </a:pPr>
            <a:r>
              <a:rPr lang="en-GB" sz="2000">
                <a:solidFill>
                  <a:prstClr val="black"/>
                </a:solidFill>
                <a:latin typeface="Arial"/>
                <a:cs typeface="Arial"/>
              </a:rPr>
              <a:t>Talk to us first about any concerns.</a:t>
            </a:r>
          </a:p>
          <a:p>
            <a:pPr marL="914400" lvl="1" indent="-457200" fontAlgn="auto">
              <a:lnSpc>
                <a:spcPct val="115000"/>
              </a:lnSpc>
              <a:spcBef>
                <a:spcPts val="0"/>
              </a:spcBef>
              <a:spcAft>
                <a:spcPts val="1000"/>
              </a:spcAft>
              <a:buFont typeface="Arial" pitchFamily="34" charset="0"/>
              <a:buChar char="•"/>
              <a:defRPr/>
            </a:pPr>
            <a:r>
              <a:rPr lang="en-GB" sz="2000">
                <a:solidFill>
                  <a:prstClr val="black"/>
                </a:solidFill>
                <a:latin typeface="Arial"/>
                <a:cs typeface="Arial"/>
              </a:rPr>
              <a:t>Don’t ask for holiday in term time!</a:t>
            </a:r>
          </a:p>
          <a:p>
            <a:pPr marL="1028700" lvl="1" indent="-571500" fontAlgn="auto">
              <a:lnSpc>
                <a:spcPct val="115000"/>
              </a:lnSpc>
              <a:spcBef>
                <a:spcPts val="0"/>
              </a:spcBef>
              <a:spcAft>
                <a:spcPts val="1000"/>
              </a:spcAft>
              <a:buFont typeface="Arial" panose="020B0604020202020204" pitchFamily="34" charset="0"/>
              <a:buChar char="•"/>
              <a:defRPr/>
            </a:pPr>
            <a:endParaRPr lang="en-GB" sz="320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9806330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0" y="6248866"/>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2" y="6260838"/>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397718" y="6326411"/>
            <a:ext cx="6057567"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a:ln>
                  <a:noFill/>
                </a:ln>
                <a:solidFill>
                  <a:srgbClr val="7030A0"/>
                </a:solidFill>
                <a:effectLst/>
                <a:uLnTx/>
                <a:uFillTx/>
                <a:latin typeface="Georgia" panose="02040502050405020303" pitchFamily="18" charset="0"/>
                <a:ea typeface="+mn-ea"/>
                <a:cs typeface="+mn-cs"/>
              </a:rPr>
              <a:t>Respect, Independence, Service to the Community, Empathy</a:t>
            </a:r>
          </a:p>
        </p:txBody>
      </p:sp>
      <p:sp>
        <p:nvSpPr>
          <p:cNvPr id="4" name="Rectangle 3">
            <a:extLst>
              <a:ext uri="{FF2B5EF4-FFF2-40B4-BE49-F238E27FC236}">
                <a16:creationId xmlns:a16="http://schemas.microsoft.com/office/drawing/2014/main" id="{D9614255-C569-B536-F9C3-0212BAA97049}"/>
              </a:ext>
            </a:extLst>
          </p:cNvPr>
          <p:cNvSpPr/>
          <p:nvPr/>
        </p:nvSpPr>
        <p:spPr bwMode="auto">
          <a:xfrm>
            <a:off x="53752" y="107592"/>
            <a:ext cx="9036496" cy="806503"/>
          </a:xfrm>
          <a:prstGeom prst="rect">
            <a:avLst/>
          </a:prstGeom>
        </p:spPr>
        <p:txBody>
          <a:bodyPr wrap="square" lIns="91440" tIns="45720" rIns="91440" bIns="45720" anchor="t">
            <a:spAutoFit/>
          </a:bodyPr>
          <a:lstStyle/>
          <a:p>
            <a:pPr fontAlgn="auto">
              <a:lnSpc>
                <a:spcPct val="115000"/>
              </a:lnSpc>
              <a:spcBef>
                <a:spcPts val="0"/>
              </a:spcBef>
              <a:spcAft>
                <a:spcPts val="1000"/>
              </a:spcAft>
              <a:defRPr/>
            </a:pPr>
            <a:r>
              <a:rPr lang="en-GB" sz="4400" b="1">
                <a:solidFill>
                  <a:srgbClr val="7030A0"/>
                </a:solidFill>
                <a:latin typeface="Arial"/>
                <a:cs typeface="Arial"/>
              </a:rPr>
              <a:t>Attendance is the key to success</a:t>
            </a:r>
            <a:endParaRPr lang="en-GB" sz="4400">
              <a:solidFill>
                <a:srgbClr val="7030A0"/>
              </a:solidFill>
              <a:latin typeface="Arial"/>
              <a:cs typeface="Arial"/>
            </a:endParaRPr>
          </a:p>
        </p:txBody>
      </p:sp>
      <p:sp>
        <p:nvSpPr>
          <p:cNvPr id="5" name="Rectangle 1">
            <a:extLst>
              <a:ext uri="{FF2B5EF4-FFF2-40B4-BE49-F238E27FC236}">
                <a16:creationId xmlns:a16="http://schemas.microsoft.com/office/drawing/2014/main" id="{83470466-ABDB-F238-9CB0-2ABAEED091B5}"/>
              </a:ext>
            </a:extLst>
          </p:cNvPr>
          <p:cNvSpPr>
            <a:spLocks noChangeArrowheads="1"/>
          </p:cNvSpPr>
          <p:nvPr/>
        </p:nvSpPr>
        <p:spPr bwMode="auto">
          <a:xfrm>
            <a:off x="53752" y="321680"/>
            <a:ext cx="9036496" cy="6140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p>
            <a:pPr lvl="1" indent="-457200" fontAlgn="auto">
              <a:lnSpc>
                <a:spcPct val="115000"/>
              </a:lnSpc>
              <a:spcBef>
                <a:spcPts val="0"/>
              </a:spcBef>
              <a:spcAft>
                <a:spcPts val="1000"/>
              </a:spcAft>
              <a:defRPr/>
            </a:pPr>
            <a:endParaRPr lang="en-GB" sz="1600">
              <a:solidFill>
                <a:srgbClr val="FF0000"/>
              </a:solidFill>
              <a:latin typeface="Arial"/>
              <a:cs typeface="Arial"/>
            </a:endParaRPr>
          </a:p>
          <a:p>
            <a:pPr lvl="1" indent="-457200">
              <a:lnSpc>
                <a:spcPct val="114999"/>
              </a:lnSpc>
              <a:spcBef>
                <a:spcPts val="0"/>
              </a:spcBef>
              <a:spcAft>
                <a:spcPts val="1000"/>
              </a:spcAft>
              <a:defRPr/>
            </a:pPr>
            <a:endParaRPr lang="en-GB" sz="1600">
              <a:solidFill>
                <a:prstClr val="black"/>
              </a:solidFill>
              <a:latin typeface="Arial"/>
              <a:cs typeface="Arial"/>
            </a:endParaRPr>
          </a:p>
          <a:p>
            <a:pPr lvl="1" indent="-457200">
              <a:lnSpc>
                <a:spcPct val="114999"/>
              </a:lnSpc>
              <a:spcBef>
                <a:spcPts val="0"/>
              </a:spcBef>
              <a:spcAft>
                <a:spcPts val="1000"/>
              </a:spcAft>
              <a:defRPr/>
            </a:pPr>
            <a:r>
              <a:rPr lang="en-GB" sz="1600">
                <a:solidFill>
                  <a:prstClr val="black"/>
                </a:solidFill>
                <a:latin typeface="Arial"/>
                <a:cs typeface="Arial"/>
              </a:rPr>
              <a:t>There is a direct correlation between high levels of attendance and: Happiness, Wellbeing, Good behaviour, and Improved outcomes. </a:t>
            </a:r>
            <a:endParaRPr lang="en-GB">
              <a:solidFill>
                <a:prstClr val="black"/>
              </a:solidFill>
            </a:endParaRPr>
          </a:p>
          <a:p>
            <a:pPr lvl="1" indent="-457200">
              <a:lnSpc>
                <a:spcPct val="114999"/>
              </a:lnSpc>
              <a:spcBef>
                <a:spcPts val="0"/>
              </a:spcBef>
              <a:spcAft>
                <a:spcPts val="1000"/>
              </a:spcAft>
              <a:defRPr/>
            </a:pPr>
            <a:endParaRPr lang="en-GB" sz="1600">
              <a:solidFill>
                <a:prstClr val="black"/>
              </a:solidFill>
              <a:latin typeface="Arial"/>
              <a:cs typeface="Arial"/>
            </a:endParaRPr>
          </a:p>
          <a:p>
            <a:pPr lvl="1" indent="-457200">
              <a:lnSpc>
                <a:spcPct val="114999"/>
              </a:lnSpc>
              <a:spcBef>
                <a:spcPts val="0"/>
              </a:spcBef>
              <a:spcAft>
                <a:spcPts val="1000"/>
              </a:spcAft>
              <a:defRPr/>
            </a:pPr>
            <a:r>
              <a:rPr lang="en-GB" sz="1600">
                <a:solidFill>
                  <a:prstClr val="black"/>
                </a:solidFill>
                <a:latin typeface="Arial"/>
                <a:cs typeface="Arial"/>
              </a:rPr>
              <a:t>90% is good in an exam. It is not good in attendance terms.</a:t>
            </a:r>
          </a:p>
          <a:p>
            <a:pPr lvl="1" indent="-457200">
              <a:lnSpc>
                <a:spcPct val="114999"/>
              </a:lnSpc>
              <a:spcBef>
                <a:spcPts val="0"/>
              </a:spcBef>
              <a:spcAft>
                <a:spcPts val="1000"/>
              </a:spcAft>
              <a:defRPr/>
            </a:pPr>
            <a:r>
              <a:rPr lang="en-GB" sz="1600">
                <a:solidFill>
                  <a:prstClr val="black"/>
                </a:solidFill>
                <a:latin typeface="Arial"/>
                <a:cs typeface="Arial"/>
              </a:rPr>
              <a:t>It is actually classed as persistently absence (</a:t>
            </a:r>
            <a:r>
              <a:rPr lang="en-GB" sz="1600" err="1">
                <a:solidFill>
                  <a:prstClr val="black"/>
                </a:solidFill>
                <a:latin typeface="Arial"/>
                <a:cs typeface="Arial"/>
              </a:rPr>
              <a:t>Dfe</a:t>
            </a:r>
            <a:r>
              <a:rPr lang="en-GB" sz="1600">
                <a:solidFill>
                  <a:prstClr val="black"/>
                </a:solidFill>
                <a:latin typeface="Arial"/>
                <a:cs typeface="Arial"/>
              </a:rPr>
              <a:t> National term) and in real terms means that you have 1 day off every two weeks.</a:t>
            </a:r>
            <a:endParaRPr lang="en-GB">
              <a:solidFill>
                <a:prstClr val="black"/>
              </a:solidFill>
            </a:endParaRPr>
          </a:p>
          <a:p>
            <a:pPr lvl="1" indent="-457200">
              <a:lnSpc>
                <a:spcPct val="114999"/>
              </a:lnSpc>
              <a:spcBef>
                <a:spcPts val="0"/>
              </a:spcBef>
              <a:spcAft>
                <a:spcPts val="1000"/>
              </a:spcAft>
              <a:defRPr/>
            </a:pPr>
            <a:r>
              <a:rPr lang="en-GB" sz="1600">
                <a:solidFill>
                  <a:prstClr val="black"/>
                </a:solidFill>
                <a:latin typeface="Arial"/>
                <a:cs typeface="Arial"/>
              </a:rPr>
              <a:t>Your support:</a:t>
            </a:r>
            <a:endParaRPr lang="en-GB" sz="1600">
              <a:solidFill>
                <a:prstClr val="black"/>
              </a:solidFill>
              <a:cs typeface="Arial"/>
            </a:endParaRPr>
          </a:p>
          <a:p>
            <a:pPr lvl="1" indent="-457200">
              <a:lnSpc>
                <a:spcPct val="114999"/>
              </a:lnSpc>
              <a:spcBef>
                <a:spcPts val="0"/>
              </a:spcBef>
              <a:spcAft>
                <a:spcPts val="1000"/>
              </a:spcAft>
              <a:defRPr/>
            </a:pPr>
            <a:r>
              <a:rPr lang="en-GB" sz="1600">
                <a:solidFill>
                  <a:prstClr val="black"/>
                </a:solidFill>
                <a:latin typeface="Arial"/>
                <a:cs typeface="Arial"/>
              </a:rPr>
              <a:t>  Your Son / Daughter will not feel 100% all of the time. Send them into the academy. Let us know. We can look after them and can send them home later if they are really too unwell to learn.</a:t>
            </a:r>
            <a:endParaRPr lang="en-GB" sz="1600">
              <a:solidFill>
                <a:prstClr val="black"/>
              </a:solidFill>
              <a:cs typeface="Arial"/>
            </a:endParaRPr>
          </a:p>
          <a:p>
            <a:pPr lvl="1">
              <a:lnSpc>
                <a:spcPct val="114999"/>
              </a:lnSpc>
              <a:spcBef>
                <a:spcPts val="0"/>
              </a:spcBef>
              <a:spcAft>
                <a:spcPts val="1000"/>
              </a:spcAft>
              <a:defRPr/>
            </a:pPr>
            <a:r>
              <a:rPr lang="en-GB" sz="1600">
                <a:solidFill>
                  <a:prstClr val="black"/>
                </a:solidFill>
                <a:latin typeface="Arial"/>
                <a:cs typeface="Arial"/>
              </a:rPr>
              <a:t>Days 95% attendance minimum standard =94%= 10 days off= 50 lessons</a:t>
            </a:r>
          </a:p>
          <a:p>
            <a:pPr lvl="1">
              <a:lnSpc>
                <a:spcPct val="114999"/>
              </a:lnSpc>
              <a:spcBef>
                <a:spcPts val="0"/>
              </a:spcBef>
              <a:spcAft>
                <a:spcPts val="1000"/>
              </a:spcAft>
              <a:defRPr/>
            </a:pPr>
            <a:r>
              <a:rPr lang="en-GB" sz="1600">
                <a:solidFill>
                  <a:prstClr val="black"/>
                </a:solidFill>
                <a:latin typeface="Arial"/>
                <a:cs typeface="Arial"/>
              </a:rPr>
              <a:t>If you child is off school for any reason, you have to telephone in each day to tell the year team </a:t>
            </a:r>
            <a:endParaRPr lang="en-GB" sz="1600">
              <a:solidFill>
                <a:prstClr val="black"/>
              </a:solidFill>
              <a:latin typeface="Arial" pitchFamily="34" charset="0"/>
              <a:cs typeface="Arial" pitchFamily="34" charset="0"/>
            </a:endParaRPr>
          </a:p>
          <a:p>
            <a:pPr marL="1028700" lvl="1" indent="-571500" fontAlgn="auto">
              <a:lnSpc>
                <a:spcPct val="115000"/>
              </a:lnSpc>
              <a:spcBef>
                <a:spcPts val="0"/>
              </a:spcBef>
              <a:spcAft>
                <a:spcPts val="1000"/>
              </a:spcAft>
              <a:buFont typeface="Arial" pitchFamily="34" charset="0"/>
              <a:buChar char="•"/>
              <a:defRPr/>
            </a:pPr>
            <a:endParaRPr lang="en-GB" sz="320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7263437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0" y="6248866"/>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2" y="6260838"/>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397718" y="6326411"/>
            <a:ext cx="6057567"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a:ln>
                  <a:noFill/>
                </a:ln>
                <a:solidFill>
                  <a:srgbClr val="7030A0"/>
                </a:solidFill>
                <a:effectLst/>
                <a:uLnTx/>
                <a:uFillTx/>
                <a:latin typeface="Georgia" panose="02040502050405020303" pitchFamily="18" charset="0"/>
                <a:ea typeface="+mn-ea"/>
                <a:cs typeface="+mn-cs"/>
              </a:rPr>
              <a:t>Respect, Independence, Service to the Community, Empathy</a:t>
            </a:r>
          </a:p>
        </p:txBody>
      </p:sp>
      <p:sp>
        <p:nvSpPr>
          <p:cNvPr id="2" name="TextBox 1">
            <a:extLst>
              <a:ext uri="{FF2B5EF4-FFF2-40B4-BE49-F238E27FC236}">
                <a16:creationId xmlns:a16="http://schemas.microsoft.com/office/drawing/2014/main" id="{D140B48A-604E-F2CE-8F08-474B03E31C27}"/>
              </a:ext>
            </a:extLst>
          </p:cNvPr>
          <p:cNvSpPr txBox="1"/>
          <p:nvPr/>
        </p:nvSpPr>
        <p:spPr>
          <a:xfrm>
            <a:off x="398037" y="193035"/>
            <a:ext cx="7875106" cy="584775"/>
          </a:xfrm>
          <a:prstGeom prst="rect">
            <a:avLst/>
          </a:prstGeom>
          <a:noFill/>
        </p:spPr>
        <p:txBody>
          <a:bodyPr wrap="square" rtlCol="0">
            <a:spAutoFit/>
          </a:bodyPr>
          <a:lstStyle/>
          <a:p>
            <a:r>
              <a:rPr lang="en-GB" sz="3200" b="1">
                <a:solidFill>
                  <a:srgbClr val="7030A0"/>
                </a:solidFill>
                <a:latin typeface="Arial Black" panose="020B0A04020102020204" pitchFamily="34" charset="0"/>
              </a:rPr>
              <a:t>Form time and daily routines  </a:t>
            </a:r>
          </a:p>
        </p:txBody>
      </p:sp>
      <p:sp>
        <p:nvSpPr>
          <p:cNvPr id="5" name="Rectangle 4">
            <a:extLst>
              <a:ext uri="{FF2B5EF4-FFF2-40B4-BE49-F238E27FC236}">
                <a16:creationId xmlns:a16="http://schemas.microsoft.com/office/drawing/2014/main" id="{23FB0B1B-6FFB-BD4C-30C5-B7507D79CA31}"/>
              </a:ext>
            </a:extLst>
          </p:cNvPr>
          <p:cNvSpPr/>
          <p:nvPr/>
        </p:nvSpPr>
        <p:spPr>
          <a:xfrm>
            <a:off x="80337" y="1079075"/>
            <a:ext cx="4665833" cy="1698927"/>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spcBef>
                <a:spcPct val="20000"/>
              </a:spcBef>
              <a:buClr>
                <a:srgbClr val="5BC6E8"/>
              </a:buClr>
            </a:pPr>
            <a:r>
              <a:rPr lang="en-GB">
                <a:solidFill>
                  <a:prstClr val="black"/>
                </a:solidFill>
                <a:latin typeface="Comic Sans MS" panose="030F0702030302020204" pitchFamily="66" charset="0"/>
              </a:rPr>
              <a:t>S – Stationery </a:t>
            </a:r>
          </a:p>
          <a:p>
            <a:pPr lvl="0">
              <a:spcBef>
                <a:spcPct val="20000"/>
              </a:spcBef>
              <a:buClr>
                <a:srgbClr val="5BC6E8"/>
              </a:buClr>
            </a:pPr>
            <a:r>
              <a:rPr lang="en-GB">
                <a:solidFill>
                  <a:prstClr val="black"/>
                </a:solidFill>
                <a:latin typeface="Comic Sans MS" panose="030F0702030302020204" pitchFamily="66" charset="0"/>
              </a:rPr>
              <a:t>U –Uniform correct</a:t>
            </a:r>
          </a:p>
          <a:p>
            <a:pPr lvl="0">
              <a:spcBef>
                <a:spcPct val="20000"/>
              </a:spcBef>
              <a:buClr>
                <a:srgbClr val="5BC6E8"/>
              </a:buClr>
            </a:pPr>
            <a:r>
              <a:rPr lang="en-GB">
                <a:solidFill>
                  <a:prstClr val="black"/>
                </a:solidFill>
                <a:latin typeface="Comic Sans MS" panose="030F0702030302020204" pitchFamily="66" charset="0"/>
              </a:rPr>
              <a:t>P – Planner on the table</a:t>
            </a:r>
          </a:p>
          <a:p>
            <a:pPr lvl="0">
              <a:spcBef>
                <a:spcPct val="20000"/>
              </a:spcBef>
              <a:buClr>
                <a:srgbClr val="5BC6E8"/>
              </a:buClr>
            </a:pPr>
            <a:r>
              <a:rPr lang="en-GB">
                <a:solidFill>
                  <a:prstClr val="black"/>
                </a:solidFill>
                <a:latin typeface="Comic Sans MS" panose="030F0702030302020204" pitchFamily="66" charset="0"/>
              </a:rPr>
              <a:t>E – Equipment on the desk</a:t>
            </a:r>
          </a:p>
          <a:p>
            <a:pPr lvl="0">
              <a:spcBef>
                <a:spcPct val="20000"/>
              </a:spcBef>
              <a:buClr>
                <a:srgbClr val="5BC6E8"/>
              </a:buClr>
            </a:pPr>
            <a:r>
              <a:rPr lang="en-GB">
                <a:solidFill>
                  <a:prstClr val="black"/>
                </a:solidFill>
                <a:latin typeface="Comic Sans MS" panose="030F0702030302020204" pitchFamily="66" charset="0"/>
              </a:rPr>
              <a:t>R – Ready to start</a:t>
            </a:r>
          </a:p>
        </p:txBody>
      </p:sp>
      <p:pic>
        <p:nvPicPr>
          <p:cNvPr id="2050" name="Picture 2">
            <a:extLst>
              <a:ext uri="{FF2B5EF4-FFF2-40B4-BE49-F238E27FC236}">
                <a16:creationId xmlns:a16="http://schemas.microsoft.com/office/drawing/2014/main" id="{B67A0298-25FB-2582-2657-25B0B078FA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20412" y="989500"/>
            <a:ext cx="2442752" cy="187807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A5D4E6AF-6CE8-CD68-A532-583011660E8E}"/>
              </a:ext>
            </a:extLst>
          </p:cNvPr>
          <p:cNvPicPr>
            <a:picLocks noChangeAspect="1"/>
          </p:cNvPicPr>
          <p:nvPr/>
        </p:nvPicPr>
        <p:blipFill>
          <a:blip r:embed="rId6"/>
          <a:stretch>
            <a:fillRect/>
          </a:stretch>
        </p:blipFill>
        <p:spPr>
          <a:xfrm>
            <a:off x="116880" y="3046524"/>
            <a:ext cx="3995056" cy="2996292"/>
          </a:xfrm>
          <a:prstGeom prst="rect">
            <a:avLst/>
          </a:prstGeom>
        </p:spPr>
      </p:pic>
      <p:pic>
        <p:nvPicPr>
          <p:cNvPr id="4" name="Picture 3">
            <a:extLst>
              <a:ext uri="{FF2B5EF4-FFF2-40B4-BE49-F238E27FC236}">
                <a16:creationId xmlns:a16="http://schemas.microsoft.com/office/drawing/2014/main" id="{5BFCE385-A3C2-FD37-ED2E-F82640BE0F6B}"/>
              </a:ext>
            </a:extLst>
          </p:cNvPr>
          <p:cNvPicPr>
            <a:picLocks noChangeAspect="1"/>
          </p:cNvPicPr>
          <p:nvPr/>
        </p:nvPicPr>
        <p:blipFill>
          <a:blip r:embed="rId7"/>
          <a:stretch>
            <a:fillRect/>
          </a:stretch>
        </p:blipFill>
        <p:spPr>
          <a:xfrm>
            <a:off x="4495799" y="2915129"/>
            <a:ext cx="4234939" cy="3176204"/>
          </a:xfrm>
          <a:prstGeom prst="rect">
            <a:avLst/>
          </a:prstGeom>
        </p:spPr>
      </p:pic>
      <p:sp>
        <p:nvSpPr>
          <p:cNvPr id="6" name="TextBox 5">
            <a:extLst>
              <a:ext uri="{FF2B5EF4-FFF2-40B4-BE49-F238E27FC236}">
                <a16:creationId xmlns:a16="http://schemas.microsoft.com/office/drawing/2014/main" id="{B27E80FF-74BA-0578-6FE9-41FF76E97C04}"/>
              </a:ext>
            </a:extLst>
          </p:cNvPr>
          <p:cNvSpPr txBox="1"/>
          <p:nvPr/>
        </p:nvSpPr>
        <p:spPr>
          <a:xfrm>
            <a:off x="5364315" y="1349591"/>
            <a:ext cx="3765641"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solidFill>
                  <a:srgbClr val="7030A0"/>
                </a:solidFill>
                <a:latin typeface="Arial"/>
                <a:cs typeface="Arial"/>
              </a:rPr>
              <a:t>Setting up for success</a:t>
            </a:r>
            <a:endParaRPr lang="en-GB" sz="2400" b="1">
              <a:solidFill>
                <a:srgbClr val="7030A0"/>
              </a:solidFill>
            </a:endParaRPr>
          </a:p>
        </p:txBody>
      </p:sp>
    </p:spTree>
    <p:extLst>
      <p:ext uri="{BB962C8B-B14F-4D97-AF65-F5344CB8AC3E}">
        <p14:creationId xmlns:p14="http://schemas.microsoft.com/office/powerpoint/2010/main" val="27739906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53703" y="239858"/>
            <a:ext cx="8229600" cy="906753"/>
          </a:xfrm>
        </p:spPr>
        <p:txBody>
          <a:bodyPr>
            <a:normAutofit/>
          </a:bodyPr>
          <a:lstStyle/>
          <a:p>
            <a:r>
              <a:rPr lang="en-GB" sz="3200" b="1">
                <a:solidFill>
                  <a:srgbClr val="7030A0"/>
                </a:solidFill>
                <a:latin typeface="Arial"/>
                <a:cs typeface="Arial"/>
              </a:rPr>
              <a:t>Standards Hub</a:t>
            </a:r>
          </a:p>
        </p:txBody>
      </p:sp>
      <p:cxnSp>
        <p:nvCxnSpPr>
          <p:cNvPr id="7" name="Straight Connector 6"/>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2" y="6248868"/>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4" y="6260840"/>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397720" y="6326411"/>
            <a:ext cx="6057567" cy="338554"/>
          </a:xfrm>
          <a:prstGeom prst="rect">
            <a:avLst/>
          </a:prstGeom>
          <a:noFill/>
        </p:spPr>
        <p:txBody>
          <a:bodyPr wrap="square" rtlCol="0">
            <a:spAutoFit/>
          </a:bodyPr>
          <a:lstStyle/>
          <a:p>
            <a:r>
              <a:rPr lang="en-GB" sz="1600" i="1">
                <a:solidFill>
                  <a:srgbClr val="7030A0"/>
                </a:solidFill>
                <a:latin typeface="Arial" panose="020B0604020202020204" pitchFamily="34" charset="0"/>
              </a:rPr>
              <a:t>Respect, Independence, Service to the Community, Empathy</a:t>
            </a:r>
          </a:p>
        </p:txBody>
      </p:sp>
      <p:sp>
        <p:nvSpPr>
          <p:cNvPr id="11" name="TextBox 10">
            <a:extLst>
              <a:ext uri="{FF2B5EF4-FFF2-40B4-BE49-F238E27FC236}">
                <a16:creationId xmlns:a16="http://schemas.microsoft.com/office/drawing/2014/main" id="{CD0E3577-F75E-4AB3-9BAF-A25547FBD066}"/>
              </a:ext>
            </a:extLst>
          </p:cNvPr>
          <p:cNvSpPr txBox="1"/>
          <p:nvPr/>
        </p:nvSpPr>
        <p:spPr>
          <a:xfrm>
            <a:off x="353703" y="1146611"/>
            <a:ext cx="4060035" cy="4708981"/>
          </a:xfrm>
          <a:prstGeom prst="rect">
            <a:avLst/>
          </a:prstGeom>
          <a:noFill/>
        </p:spPr>
        <p:txBody>
          <a:bodyPr wrap="square" lIns="91440" tIns="45720" rIns="91440" bIns="45720" rtlCol="0" anchor="t">
            <a:spAutoFit/>
          </a:bodyPr>
          <a:lstStyle/>
          <a:p>
            <a:pPr>
              <a:lnSpc>
                <a:spcPct val="100000"/>
              </a:lnSpc>
            </a:pPr>
            <a:endParaRPr lang="en-GB" sz="2000" b="1" u="sng">
              <a:solidFill>
                <a:srgbClr val="7030A0"/>
              </a:solidFill>
              <a:latin typeface="Arial"/>
              <a:cs typeface="Arial"/>
            </a:endParaRPr>
          </a:p>
          <a:p>
            <a:pPr>
              <a:lnSpc>
                <a:spcPct val="100000"/>
              </a:lnSpc>
            </a:pPr>
            <a:endParaRPr lang="en-GB" sz="2000" b="1" u="sng">
              <a:solidFill>
                <a:srgbClr val="7030A0"/>
              </a:solidFill>
              <a:latin typeface="Arial"/>
              <a:cs typeface="Arial"/>
            </a:endParaRPr>
          </a:p>
          <a:p>
            <a:pPr>
              <a:lnSpc>
                <a:spcPct val="100000"/>
              </a:lnSpc>
            </a:pPr>
            <a:r>
              <a:rPr lang="en-GB" sz="2000">
                <a:latin typeface="Arial"/>
                <a:cs typeface="Arial"/>
              </a:rPr>
              <a:t>Kingswood is kind and we wanted to move away from simply sanctioning students for not having the correct equipment.</a:t>
            </a:r>
          </a:p>
          <a:p>
            <a:pPr>
              <a:lnSpc>
                <a:spcPct val="100000"/>
              </a:lnSpc>
            </a:pPr>
            <a:endParaRPr lang="en-GB" sz="2000">
              <a:latin typeface="Arial"/>
              <a:cs typeface="Arial"/>
            </a:endParaRPr>
          </a:p>
          <a:p>
            <a:pPr>
              <a:lnSpc>
                <a:spcPct val="100000"/>
              </a:lnSpc>
            </a:pPr>
            <a:r>
              <a:rPr lang="en-GB" sz="2000">
                <a:latin typeface="Arial"/>
                <a:cs typeface="Arial"/>
              </a:rPr>
              <a:t>The Hub is an opportunity for you to show independence and ready to learn before the school day starts (8am-8:30am)</a:t>
            </a:r>
          </a:p>
          <a:p>
            <a:pPr>
              <a:lnSpc>
                <a:spcPct val="100000"/>
              </a:lnSpc>
            </a:pPr>
            <a:endParaRPr lang="en-GB" sz="2000">
              <a:latin typeface="Arial"/>
              <a:cs typeface="Arial"/>
            </a:endParaRPr>
          </a:p>
          <a:p>
            <a:pPr>
              <a:lnSpc>
                <a:spcPct val="100000"/>
              </a:lnSpc>
            </a:pPr>
            <a:r>
              <a:rPr lang="en-GB" sz="2000">
                <a:latin typeface="Arial"/>
                <a:cs typeface="Arial"/>
              </a:rPr>
              <a:t>You must return the borrowed equipment or uniform items at the end of the school day.</a:t>
            </a:r>
          </a:p>
        </p:txBody>
      </p:sp>
      <p:pic>
        <p:nvPicPr>
          <p:cNvPr id="2" name="Picture 1">
            <a:extLst>
              <a:ext uri="{FF2B5EF4-FFF2-40B4-BE49-F238E27FC236}">
                <a16:creationId xmlns:a16="http://schemas.microsoft.com/office/drawing/2014/main" id="{DFA86E01-8D69-2E1E-D932-2040595E20E8}"/>
              </a:ext>
            </a:extLst>
          </p:cNvPr>
          <p:cNvPicPr>
            <a:picLocks noChangeAspect="1"/>
          </p:cNvPicPr>
          <p:nvPr/>
        </p:nvPicPr>
        <p:blipFill>
          <a:blip r:embed="rId5"/>
          <a:stretch>
            <a:fillRect/>
          </a:stretch>
        </p:blipFill>
        <p:spPr>
          <a:xfrm>
            <a:off x="6871088" y="3361085"/>
            <a:ext cx="1919209" cy="2559958"/>
          </a:xfrm>
          <a:prstGeom prst="rect">
            <a:avLst/>
          </a:prstGeom>
        </p:spPr>
      </p:pic>
      <p:pic>
        <p:nvPicPr>
          <p:cNvPr id="3" name="Picture 2">
            <a:extLst>
              <a:ext uri="{FF2B5EF4-FFF2-40B4-BE49-F238E27FC236}">
                <a16:creationId xmlns:a16="http://schemas.microsoft.com/office/drawing/2014/main" id="{14844E74-490C-79C7-6B1D-C42DF313B499}"/>
              </a:ext>
            </a:extLst>
          </p:cNvPr>
          <p:cNvPicPr>
            <a:picLocks noChangeAspect="1"/>
          </p:cNvPicPr>
          <p:nvPr/>
        </p:nvPicPr>
        <p:blipFill>
          <a:blip r:embed="rId6"/>
          <a:stretch>
            <a:fillRect/>
          </a:stretch>
        </p:blipFill>
        <p:spPr>
          <a:xfrm>
            <a:off x="4566128" y="3361085"/>
            <a:ext cx="1919209" cy="2559958"/>
          </a:xfrm>
          <a:prstGeom prst="rect">
            <a:avLst/>
          </a:prstGeom>
        </p:spPr>
      </p:pic>
      <p:pic>
        <p:nvPicPr>
          <p:cNvPr id="5" name="Picture 4">
            <a:extLst>
              <a:ext uri="{FF2B5EF4-FFF2-40B4-BE49-F238E27FC236}">
                <a16:creationId xmlns:a16="http://schemas.microsoft.com/office/drawing/2014/main" id="{6F209F51-34B1-61A9-84D6-C1E0D15444BE}"/>
              </a:ext>
            </a:extLst>
          </p:cNvPr>
          <p:cNvPicPr>
            <a:picLocks noChangeAspect="1"/>
          </p:cNvPicPr>
          <p:nvPr/>
        </p:nvPicPr>
        <p:blipFill>
          <a:blip r:embed="rId7"/>
          <a:stretch>
            <a:fillRect/>
          </a:stretch>
        </p:blipFill>
        <p:spPr>
          <a:xfrm>
            <a:off x="4579311" y="457703"/>
            <a:ext cx="1919209" cy="2559957"/>
          </a:xfrm>
          <a:prstGeom prst="rect">
            <a:avLst/>
          </a:prstGeom>
        </p:spPr>
      </p:pic>
      <p:pic>
        <p:nvPicPr>
          <p:cNvPr id="6" name="Picture 5">
            <a:extLst>
              <a:ext uri="{FF2B5EF4-FFF2-40B4-BE49-F238E27FC236}">
                <a16:creationId xmlns:a16="http://schemas.microsoft.com/office/drawing/2014/main" id="{14665FB4-2D32-5669-442E-D66757CEDC28}"/>
              </a:ext>
            </a:extLst>
          </p:cNvPr>
          <p:cNvPicPr>
            <a:picLocks noChangeAspect="1"/>
          </p:cNvPicPr>
          <p:nvPr/>
        </p:nvPicPr>
        <p:blipFill>
          <a:blip r:embed="rId8"/>
          <a:stretch>
            <a:fillRect/>
          </a:stretch>
        </p:blipFill>
        <p:spPr>
          <a:xfrm>
            <a:off x="6871088" y="457702"/>
            <a:ext cx="1919209" cy="2559958"/>
          </a:xfrm>
          <a:prstGeom prst="rect">
            <a:avLst/>
          </a:prstGeom>
        </p:spPr>
      </p:pic>
    </p:spTree>
    <p:extLst>
      <p:ext uri="{BB962C8B-B14F-4D97-AF65-F5344CB8AC3E}">
        <p14:creationId xmlns:p14="http://schemas.microsoft.com/office/powerpoint/2010/main" val="744719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0" y="6248866"/>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2" y="6260838"/>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397718" y="6326411"/>
            <a:ext cx="6057567"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a:ln>
                  <a:noFill/>
                </a:ln>
                <a:solidFill>
                  <a:srgbClr val="7030A0"/>
                </a:solidFill>
                <a:effectLst/>
                <a:uLnTx/>
                <a:uFillTx/>
                <a:latin typeface="Georgia" panose="02040502050405020303" pitchFamily="18" charset="0"/>
                <a:ea typeface="+mn-ea"/>
                <a:cs typeface="+mn-cs"/>
              </a:rPr>
              <a:t>Respect, Independence, Service to the Community, Empathy</a:t>
            </a:r>
          </a:p>
        </p:txBody>
      </p:sp>
      <p:pic>
        <p:nvPicPr>
          <p:cNvPr id="3" name="Picture 2">
            <a:extLst>
              <a:ext uri="{FF2B5EF4-FFF2-40B4-BE49-F238E27FC236}">
                <a16:creationId xmlns:a16="http://schemas.microsoft.com/office/drawing/2014/main" id="{2B66F247-7644-882A-2323-0FC97DD47080}"/>
              </a:ext>
            </a:extLst>
          </p:cNvPr>
          <p:cNvPicPr>
            <a:picLocks noChangeAspect="1"/>
          </p:cNvPicPr>
          <p:nvPr/>
        </p:nvPicPr>
        <p:blipFill>
          <a:blip r:embed="rId5"/>
          <a:stretch>
            <a:fillRect/>
          </a:stretch>
        </p:blipFill>
        <p:spPr>
          <a:xfrm>
            <a:off x="116880" y="2939805"/>
            <a:ext cx="2286198" cy="3190737"/>
          </a:xfrm>
          <a:prstGeom prst="rect">
            <a:avLst/>
          </a:prstGeom>
        </p:spPr>
      </p:pic>
      <p:pic>
        <p:nvPicPr>
          <p:cNvPr id="4" name="Picture 3">
            <a:extLst>
              <a:ext uri="{FF2B5EF4-FFF2-40B4-BE49-F238E27FC236}">
                <a16:creationId xmlns:a16="http://schemas.microsoft.com/office/drawing/2014/main" id="{E6355D5F-380F-FF4D-7E43-D36E5AE839AB}"/>
              </a:ext>
            </a:extLst>
          </p:cNvPr>
          <p:cNvPicPr>
            <a:picLocks noChangeAspect="1"/>
          </p:cNvPicPr>
          <p:nvPr/>
        </p:nvPicPr>
        <p:blipFill>
          <a:blip r:embed="rId6"/>
          <a:stretch>
            <a:fillRect/>
          </a:stretch>
        </p:blipFill>
        <p:spPr>
          <a:xfrm>
            <a:off x="6651709" y="2830322"/>
            <a:ext cx="2375411" cy="3300220"/>
          </a:xfrm>
          <a:prstGeom prst="rect">
            <a:avLst/>
          </a:prstGeom>
        </p:spPr>
      </p:pic>
      <p:pic>
        <p:nvPicPr>
          <p:cNvPr id="5" name="Picture 4" descr="A black shirt with purple trim&#10;&#10;Description automatically generated">
            <a:extLst>
              <a:ext uri="{FF2B5EF4-FFF2-40B4-BE49-F238E27FC236}">
                <a16:creationId xmlns:a16="http://schemas.microsoft.com/office/drawing/2014/main" id="{6DC5BE83-3189-F896-5164-254A7A0FFD5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792339" y="2867838"/>
            <a:ext cx="3470108" cy="1610437"/>
          </a:xfrm>
          <a:prstGeom prst="rect">
            <a:avLst/>
          </a:prstGeom>
        </p:spPr>
      </p:pic>
      <p:pic>
        <p:nvPicPr>
          <p:cNvPr id="6" name="Picture 5">
            <a:extLst>
              <a:ext uri="{FF2B5EF4-FFF2-40B4-BE49-F238E27FC236}">
                <a16:creationId xmlns:a16="http://schemas.microsoft.com/office/drawing/2014/main" id="{A7A811C3-3A06-1D39-DD9A-4A257A9D3D00}"/>
              </a:ext>
            </a:extLst>
          </p:cNvPr>
          <p:cNvPicPr>
            <a:picLocks noChangeAspect="1"/>
          </p:cNvPicPr>
          <p:nvPr/>
        </p:nvPicPr>
        <p:blipFill>
          <a:blip r:embed="rId8"/>
          <a:stretch>
            <a:fillRect/>
          </a:stretch>
        </p:blipFill>
        <p:spPr>
          <a:xfrm>
            <a:off x="2927054" y="4665397"/>
            <a:ext cx="3200677" cy="1286367"/>
          </a:xfrm>
          <a:prstGeom prst="rect">
            <a:avLst/>
          </a:prstGeom>
        </p:spPr>
      </p:pic>
      <p:sp>
        <p:nvSpPr>
          <p:cNvPr id="12" name="TextBox 11">
            <a:extLst>
              <a:ext uri="{FF2B5EF4-FFF2-40B4-BE49-F238E27FC236}">
                <a16:creationId xmlns:a16="http://schemas.microsoft.com/office/drawing/2014/main" id="{08BA83B2-CE97-943A-EE1C-6CA0CD2F42D1}"/>
              </a:ext>
            </a:extLst>
          </p:cNvPr>
          <p:cNvSpPr txBox="1"/>
          <p:nvPr/>
        </p:nvSpPr>
        <p:spPr>
          <a:xfrm>
            <a:off x="54704" y="572149"/>
            <a:ext cx="9030654" cy="2308324"/>
          </a:xfrm>
          <a:prstGeom prst="rect">
            <a:avLst/>
          </a:prstGeom>
          <a:noFill/>
        </p:spPr>
        <p:txBody>
          <a:bodyPr wrap="square" lIns="91440" tIns="45720" rIns="91440" bIns="45720" rtlCol="0" anchor="t">
            <a:spAutoFit/>
          </a:bodyPr>
          <a:lstStyle/>
          <a:p>
            <a:r>
              <a:rPr lang="en-US" sz="2400">
                <a:latin typeface="Arial"/>
                <a:cs typeface="Arial"/>
              </a:rPr>
              <a:t>All students must engage and participate in PE and dance and drama lessons. </a:t>
            </a:r>
          </a:p>
          <a:p>
            <a:endParaRPr lang="en-US" sz="2400">
              <a:latin typeface="Arial"/>
              <a:cs typeface="Arial"/>
            </a:endParaRPr>
          </a:p>
          <a:p>
            <a:r>
              <a:rPr lang="en-US" sz="2400">
                <a:latin typeface="Arial"/>
                <a:cs typeface="Arial"/>
              </a:rPr>
              <a:t>All students in dance and drama lessons must be in bare feet – or dance shoes national guidance on  Health and Safety precaution</a:t>
            </a:r>
            <a:r>
              <a:rPr lang="en-US" sz="2400">
                <a:latin typeface="Georgia"/>
              </a:rPr>
              <a:t>.</a:t>
            </a:r>
            <a:endParaRPr lang="en-GB" sz="2400">
              <a:latin typeface="Georgia"/>
            </a:endParaRPr>
          </a:p>
        </p:txBody>
      </p:sp>
      <p:sp>
        <p:nvSpPr>
          <p:cNvPr id="2" name="TextBox 1">
            <a:extLst>
              <a:ext uri="{FF2B5EF4-FFF2-40B4-BE49-F238E27FC236}">
                <a16:creationId xmlns:a16="http://schemas.microsoft.com/office/drawing/2014/main" id="{C4A72372-7D40-FDD9-53E9-7B2B00092D15}"/>
              </a:ext>
            </a:extLst>
          </p:cNvPr>
          <p:cNvSpPr txBox="1"/>
          <p:nvPr/>
        </p:nvSpPr>
        <p:spPr>
          <a:xfrm>
            <a:off x="111961" y="3961"/>
            <a:ext cx="788399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a:solidFill>
                  <a:srgbClr val="7030A0"/>
                </a:solidFill>
                <a:latin typeface="Arial"/>
                <a:cs typeface="Arial"/>
              </a:rPr>
              <a:t>PE Kit and expectations </a:t>
            </a:r>
            <a:endParaRPr lang="en-US" sz="3600" b="1"/>
          </a:p>
        </p:txBody>
      </p:sp>
    </p:spTree>
    <p:extLst>
      <p:ext uri="{BB962C8B-B14F-4D97-AF65-F5344CB8AC3E}">
        <p14:creationId xmlns:p14="http://schemas.microsoft.com/office/powerpoint/2010/main" val="31838389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0" y="6248866"/>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2" y="6260838"/>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397718" y="6326411"/>
            <a:ext cx="6057567"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a:ln>
                  <a:noFill/>
                </a:ln>
                <a:solidFill>
                  <a:srgbClr val="7030A0"/>
                </a:solidFill>
                <a:effectLst/>
                <a:uLnTx/>
                <a:uFillTx/>
                <a:latin typeface="Georgia" panose="02040502050405020303" pitchFamily="18" charset="0"/>
                <a:ea typeface="+mn-ea"/>
                <a:cs typeface="+mn-cs"/>
              </a:rPr>
              <a:t>Respect, Independence, Service to the Community, Empathy</a:t>
            </a:r>
          </a:p>
        </p:txBody>
      </p:sp>
      <p:pic>
        <p:nvPicPr>
          <p:cNvPr id="12" name="Picture 11" descr="A close-up of a display&#10;&#10;Description automatically generated">
            <a:extLst>
              <a:ext uri="{FF2B5EF4-FFF2-40B4-BE49-F238E27FC236}">
                <a16:creationId xmlns:a16="http://schemas.microsoft.com/office/drawing/2014/main" id="{8DC9F246-40CB-A26E-C02D-0DF804FBCD9C}"/>
              </a:ext>
            </a:extLst>
          </p:cNvPr>
          <p:cNvPicPr>
            <a:picLocks noChangeAspect="1"/>
          </p:cNvPicPr>
          <p:nvPr/>
        </p:nvPicPr>
        <p:blipFill>
          <a:blip r:embed="rId5"/>
          <a:stretch>
            <a:fillRect/>
          </a:stretch>
        </p:blipFill>
        <p:spPr>
          <a:xfrm>
            <a:off x="3596" y="-8086"/>
            <a:ext cx="9136809" cy="6859795"/>
          </a:xfrm>
          <a:prstGeom prst="rect">
            <a:avLst/>
          </a:prstGeom>
        </p:spPr>
      </p:pic>
    </p:spTree>
    <p:extLst>
      <p:ext uri="{BB962C8B-B14F-4D97-AF65-F5344CB8AC3E}">
        <p14:creationId xmlns:p14="http://schemas.microsoft.com/office/powerpoint/2010/main" val="41128265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2" y="6248868"/>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4" y="6260840"/>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397720" y="6326411"/>
            <a:ext cx="6057567" cy="338554"/>
          </a:xfrm>
          <a:prstGeom prst="rect">
            <a:avLst/>
          </a:prstGeom>
          <a:noFill/>
        </p:spPr>
        <p:txBody>
          <a:bodyPr wrap="square" rtlCol="0">
            <a:spAutoFit/>
          </a:bodyPr>
          <a:lstStyle/>
          <a:p>
            <a:r>
              <a:rPr lang="en-GB" sz="1600" i="1" dirty="0">
                <a:solidFill>
                  <a:srgbClr val="7030A0"/>
                </a:solidFill>
                <a:latin typeface="Arial" panose="020B0604020202020204" pitchFamily="34" charset="0"/>
              </a:rPr>
              <a:t>Respect, Independence, Service to the Community, Empathy</a:t>
            </a:r>
          </a:p>
        </p:txBody>
      </p:sp>
      <p:pic>
        <p:nvPicPr>
          <p:cNvPr id="12" name="Picture 11">
            <a:extLst>
              <a:ext uri="{FF2B5EF4-FFF2-40B4-BE49-F238E27FC236}">
                <a16:creationId xmlns:a16="http://schemas.microsoft.com/office/drawing/2014/main" id="{C1C9CE69-4573-194E-718E-BDFEDC30BF59}"/>
              </a:ext>
            </a:extLst>
          </p:cNvPr>
          <p:cNvPicPr>
            <a:picLocks noChangeAspect="1"/>
          </p:cNvPicPr>
          <p:nvPr/>
        </p:nvPicPr>
        <p:blipFill rotWithShape="1">
          <a:blip r:embed="rId5"/>
          <a:srcRect l="72917" t="22074" r="14027" b="38098"/>
          <a:stretch/>
        </p:blipFill>
        <p:spPr>
          <a:xfrm>
            <a:off x="2996849" y="215477"/>
            <a:ext cx="1774923" cy="16427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Picture 13">
            <a:extLst>
              <a:ext uri="{FF2B5EF4-FFF2-40B4-BE49-F238E27FC236}">
                <a16:creationId xmlns:a16="http://schemas.microsoft.com/office/drawing/2014/main" id="{9EF6EC12-4458-3FF4-DA03-2EE4244507E5}"/>
              </a:ext>
            </a:extLst>
          </p:cNvPr>
          <p:cNvPicPr>
            <a:picLocks noChangeAspect="1"/>
          </p:cNvPicPr>
          <p:nvPr/>
        </p:nvPicPr>
        <p:blipFill rotWithShape="1">
          <a:blip r:embed="rId6"/>
          <a:srcRect l="73194" t="49999" r="14306" b="14397"/>
          <a:stretch/>
        </p:blipFill>
        <p:spPr>
          <a:xfrm>
            <a:off x="4572000" y="404325"/>
            <a:ext cx="1837368" cy="15877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Picture 15">
            <a:extLst>
              <a:ext uri="{FF2B5EF4-FFF2-40B4-BE49-F238E27FC236}">
                <a16:creationId xmlns:a16="http://schemas.microsoft.com/office/drawing/2014/main" id="{98F2ECFB-0D18-7D67-56D7-92D127A54592}"/>
              </a:ext>
            </a:extLst>
          </p:cNvPr>
          <p:cNvPicPr>
            <a:picLocks noChangeAspect="1"/>
          </p:cNvPicPr>
          <p:nvPr/>
        </p:nvPicPr>
        <p:blipFill rotWithShape="1">
          <a:blip r:embed="rId7"/>
          <a:srcRect l="60000" t="50000" r="27500" b="16262"/>
          <a:stretch/>
        </p:blipFill>
        <p:spPr>
          <a:xfrm>
            <a:off x="830956" y="2106002"/>
            <a:ext cx="1938977" cy="15877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Picture 17">
            <a:extLst>
              <a:ext uri="{FF2B5EF4-FFF2-40B4-BE49-F238E27FC236}">
                <a16:creationId xmlns:a16="http://schemas.microsoft.com/office/drawing/2014/main" id="{F8FF4DAB-8932-9220-C245-1E8A304A8EC4}"/>
              </a:ext>
            </a:extLst>
          </p:cNvPr>
          <p:cNvPicPr>
            <a:picLocks noChangeAspect="1"/>
          </p:cNvPicPr>
          <p:nvPr/>
        </p:nvPicPr>
        <p:blipFill rotWithShape="1">
          <a:blip r:embed="rId8"/>
          <a:srcRect l="73194" t="21617" r="14306" b="40445"/>
          <a:stretch/>
        </p:blipFill>
        <p:spPr>
          <a:xfrm>
            <a:off x="4442677" y="4133062"/>
            <a:ext cx="1938977" cy="17854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0" name="Picture 19">
            <a:extLst>
              <a:ext uri="{FF2B5EF4-FFF2-40B4-BE49-F238E27FC236}">
                <a16:creationId xmlns:a16="http://schemas.microsoft.com/office/drawing/2014/main" id="{EBDFD866-1A01-618D-9ED1-0DEB559C02C5}"/>
              </a:ext>
            </a:extLst>
          </p:cNvPr>
          <p:cNvPicPr>
            <a:picLocks noChangeAspect="1"/>
          </p:cNvPicPr>
          <p:nvPr/>
        </p:nvPicPr>
        <p:blipFill rotWithShape="1">
          <a:blip r:embed="rId9"/>
          <a:srcRect l="86945" t="27683" r="1666" b="38579"/>
          <a:stretch/>
        </p:blipFill>
        <p:spPr>
          <a:xfrm>
            <a:off x="4600784" y="1399046"/>
            <a:ext cx="1938976" cy="174265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4" name="Picture 23">
            <a:extLst>
              <a:ext uri="{FF2B5EF4-FFF2-40B4-BE49-F238E27FC236}">
                <a16:creationId xmlns:a16="http://schemas.microsoft.com/office/drawing/2014/main" id="{804890CD-C30E-628E-1CCB-029FC4CC43C0}"/>
              </a:ext>
            </a:extLst>
          </p:cNvPr>
          <p:cNvPicPr>
            <a:picLocks noChangeAspect="1"/>
          </p:cNvPicPr>
          <p:nvPr/>
        </p:nvPicPr>
        <p:blipFill rotWithShape="1">
          <a:blip r:embed="rId10"/>
          <a:srcRect l="59861" t="37215" r="27083" b="29269"/>
          <a:stretch/>
        </p:blipFill>
        <p:spPr>
          <a:xfrm>
            <a:off x="6670152" y="269340"/>
            <a:ext cx="2086157" cy="162476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8" name="Picture 27">
            <a:extLst>
              <a:ext uri="{FF2B5EF4-FFF2-40B4-BE49-F238E27FC236}">
                <a16:creationId xmlns:a16="http://schemas.microsoft.com/office/drawing/2014/main" id="{20020DF4-D8BB-47C8-7B36-31A52E728A07}"/>
              </a:ext>
            </a:extLst>
          </p:cNvPr>
          <p:cNvPicPr>
            <a:picLocks noChangeAspect="1"/>
          </p:cNvPicPr>
          <p:nvPr/>
        </p:nvPicPr>
        <p:blipFill rotWithShape="1">
          <a:blip r:embed="rId11"/>
          <a:srcRect l="72917" t="36282" r="14166" b="32074"/>
          <a:stretch/>
        </p:blipFill>
        <p:spPr>
          <a:xfrm>
            <a:off x="6644711" y="2155614"/>
            <a:ext cx="2257327" cy="167775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Picture 21">
            <a:extLst>
              <a:ext uri="{FF2B5EF4-FFF2-40B4-BE49-F238E27FC236}">
                <a16:creationId xmlns:a16="http://schemas.microsoft.com/office/drawing/2014/main" id="{DF93B5BE-C09E-9F82-9C42-ACB9EF3E7439}"/>
              </a:ext>
            </a:extLst>
          </p:cNvPr>
          <p:cNvPicPr>
            <a:picLocks noChangeAspect="1"/>
          </p:cNvPicPr>
          <p:nvPr/>
        </p:nvPicPr>
        <p:blipFill rotWithShape="1">
          <a:blip r:embed="rId12"/>
          <a:srcRect l="59861" t="36282" r="27083" b="30912"/>
          <a:stretch/>
        </p:blipFill>
        <p:spPr>
          <a:xfrm>
            <a:off x="4336656" y="2567764"/>
            <a:ext cx="2308055" cy="17595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6" name="Picture 25">
            <a:extLst>
              <a:ext uri="{FF2B5EF4-FFF2-40B4-BE49-F238E27FC236}">
                <a16:creationId xmlns:a16="http://schemas.microsoft.com/office/drawing/2014/main" id="{EBAEA4F8-FAD5-0BF1-DCD7-F46793E93519}"/>
              </a:ext>
            </a:extLst>
          </p:cNvPr>
          <p:cNvPicPr>
            <a:picLocks noChangeAspect="1"/>
          </p:cNvPicPr>
          <p:nvPr/>
        </p:nvPicPr>
        <p:blipFill rotWithShape="1">
          <a:blip r:embed="rId13"/>
          <a:srcRect l="72917" t="24856" r="13750" b="42567"/>
          <a:stretch/>
        </p:blipFill>
        <p:spPr>
          <a:xfrm>
            <a:off x="6286599" y="3843296"/>
            <a:ext cx="2321509" cy="17208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0" name="Picture 29">
            <a:extLst>
              <a:ext uri="{FF2B5EF4-FFF2-40B4-BE49-F238E27FC236}">
                <a16:creationId xmlns:a16="http://schemas.microsoft.com/office/drawing/2014/main" id="{D24D6C38-A8E1-9459-6D3F-124A14A67464}"/>
              </a:ext>
            </a:extLst>
          </p:cNvPr>
          <p:cNvPicPr>
            <a:picLocks noChangeAspect="1"/>
          </p:cNvPicPr>
          <p:nvPr/>
        </p:nvPicPr>
        <p:blipFill rotWithShape="1">
          <a:blip r:embed="rId14"/>
          <a:srcRect l="72917" t="40012" r="14166" b="27182"/>
          <a:stretch/>
        </p:blipFill>
        <p:spPr>
          <a:xfrm>
            <a:off x="315800" y="4162389"/>
            <a:ext cx="2317087" cy="17854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2" name="Picture 31">
            <a:extLst>
              <a:ext uri="{FF2B5EF4-FFF2-40B4-BE49-F238E27FC236}">
                <a16:creationId xmlns:a16="http://schemas.microsoft.com/office/drawing/2014/main" id="{CDF21062-9CB6-1D0B-D4D2-A6738C8C5597}"/>
              </a:ext>
            </a:extLst>
          </p:cNvPr>
          <p:cNvPicPr>
            <a:picLocks noChangeAspect="1"/>
          </p:cNvPicPr>
          <p:nvPr/>
        </p:nvPicPr>
        <p:blipFill rotWithShape="1">
          <a:blip r:embed="rId15"/>
          <a:srcRect l="60138" t="39522" r="27055" b="27300"/>
          <a:stretch/>
        </p:blipFill>
        <p:spPr>
          <a:xfrm>
            <a:off x="2195597" y="3288127"/>
            <a:ext cx="2267415" cy="178208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3" name="Picture 32">
            <a:extLst>
              <a:ext uri="{FF2B5EF4-FFF2-40B4-BE49-F238E27FC236}">
                <a16:creationId xmlns:a16="http://schemas.microsoft.com/office/drawing/2014/main" id="{BBF0FB82-C747-4B92-0FE2-A678A4C63986}"/>
              </a:ext>
            </a:extLst>
          </p:cNvPr>
          <p:cNvPicPr>
            <a:picLocks noChangeAspect="1"/>
          </p:cNvPicPr>
          <p:nvPr/>
        </p:nvPicPr>
        <p:blipFill>
          <a:blip r:embed="rId16"/>
          <a:stretch>
            <a:fillRect/>
          </a:stretch>
        </p:blipFill>
        <p:spPr>
          <a:xfrm>
            <a:off x="214778" y="176863"/>
            <a:ext cx="2658615" cy="1738042"/>
          </a:xfrm>
          <a:prstGeom prst="rect">
            <a:avLst/>
          </a:prstGeom>
        </p:spPr>
      </p:pic>
      <p:pic>
        <p:nvPicPr>
          <p:cNvPr id="37" name="Picture 36">
            <a:extLst>
              <a:ext uri="{FF2B5EF4-FFF2-40B4-BE49-F238E27FC236}">
                <a16:creationId xmlns:a16="http://schemas.microsoft.com/office/drawing/2014/main" id="{0FE88F8F-7081-45D6-42B5-89E9EB966BC7}"/>
              </a:ext>
            </a:extLst>
          </p:cNvPr>
          <p:cNvPicPr>
            <a:picLocks noChangeAspect="1"/>
          </p:cNvPicPr>
          <p:nvPr/>
        </p:nvPicPr>
        <p:blipFill rotWithShape="1">
          <a:blip r:embed="rId17"/>
          <a:srcRect l="87528" t="32822" r="1112" b="33752"/>
          <a:stretch/>
        </p:blipFill>
        <p:spPr>
          <a:xfrm>
            <a:off x="2134264" y="1814845"/>
            <a:ext cx="1837368" cy="164024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045583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0"/>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2"/>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11BB4C-E6E4-8A61-82BB-63FA46BFA1A0}"/>
              </a:ext>
            </a:extLst>
          </p:cNvPr>
          <p:cNvSpPr>
            <a:spLocks noGrp="1"/>
          </p:cNvSpPr>
          <p:nvPr>
            <p:ph type="ctrTitle"/>
          </p:nvPr>
        </p:nvSpPr>
        <p:spPr>
          <a:xfrm>
            <a:off x="94519" y="100805"/>
            <a:ext cx="3701143" cy="1334519"/>
          </a:xfrm>
        </p:spPr>
        <p:txBody>
          <a:bodyPr>
            <a:normAutofit fontScale="90000"/>
          </a:bodyPr>
          <a:lstStyle/>
          <a:p>
            <a:r>
              <a:rPr lang="en-US"/>
              <a:t>Changes to Free School Meals</a:t>
            </a:r>
          </a:p>
        </p:txBody>
      </p:sp>
      <p:sp>
        <p:nvSpPr>
          <p:cNvPr id="3" name="Subtitle 2">
            <a:extLst>
              <a:ext uri="{FF2B5EF4-FFF2-40B4-BE49-F238E27FC236}">
                <a16:creationId xmlns:a16="http://schemas.microsoft.com/office/drawing/2014/main" id="{51090C19-1FC1-A3F3-CFAE-B46FA2699171}"/>
              </a:ext>
            </a:extLst>
          </p:cNvPr>
          <p:cNvSpPr>
            <a:spLocks noGrp="1"/>
          </p:cNvSpPr>
          <p:nvPr>
            <p:ph type="subTitle" idx="1"/>
          </p:nvPr>
        </p:nvSpPr>
        <p:spPr>
          <a:xfrm>
            <a:off x="4118253" y="1190626"/>
            <a:ext cx="4931228" cy="4042682"/>
          </a:xfrm>
          <a:solidFill>
            <a:schemeClr val="bg1"/>
          </a:solidFill>
        </p:spPr>
        <p:txBody>
          <a:bodyPr vert="horz" lIns="91440" tIns="45720" rIns="91440" bIns="45720" rtlCol="0" anchor="t">
            <a:normAutofit fontScale="92500" lnSpcReduction="20000"/>
          </a:bodyPr>
          <a:lstStyle/>
          <a:p>
            <a:r>
              <a:rPr lang="en-US"/>
              <a:t>If your child is already eligible for and having Free School Meals, you will still need to reapply on a yearly basis.</a:t>
            </a:r>
          </a:p>
          <a:p>
            <a:endParaRPr lang="en-US"/>
          </a:p>
          <a:p>
            <a:r>
              <a:rPr lang="en-US"/>
              <a:t>If you receive Universal Credit, you will now be eligible for Free School Meals and should apply </a:t>
            </a:r>
            <a:r>
              <a:rPr lang="en-US" b="1"/>
              <a:t>as soon as possible</a:t>
            </a:r>
            <a:r>
              <a:rPr lang="en-US" b="1" i="1"/>
              <a:t> </a:t>
            </a:r>
            <a:r>
              <a:rPr lang="en-US"/>
              <a:t>to ensure your claim is processed in time for September.</a:t>
            </a:r>
          </a:p>
          <a:p>
            <a:endParaRPr lang="en-US"/>
          </a:p>
          <a:p>
            <a:r>
              <a:rPr lang="en-US"/>
              <a:t>Even if you have No Recourse to Public Funds as a condition of your immigration status, your child </a:t>
            </a:r>
            <a:r>
              <a:rPr lang="en-US" i="1"/>
              <a:t>may</a:t>
            </a:r>
            <a:r>
              <a:rPr lang="en-US"/>
              <a:t> still qualify for Free School Meals under the changes.</a:t>
            </a:r>
          </a:p>
          <a:p>
            <a:endParaRPr lang="en-US"/>
          </a:p>
          <a:p>
            <a:r>
              <a:rPr lang="en-US"/>
              <a:t>Please see Lauren Dudley for information and forms :</a:t>
            </a:r>
          </a:p>
          <a:p>
            <a:r>
              <a:rPr lang="en-US"/>
              <a:t>Ldudley@kingswoodsecondaryacademy.org</a:t>
            </a:r>
          </a:p>
        </p:txBody>
      </p:sp>
      <p:pic>
        <p:nvPicPr>
          <p:cNvPr id="1029" name="Picture 5" descr="Generated image: Free school meals - apply now!">
            <a:extLst>
              <a:ext uri="{FF2B5EF4-FFF2-40B4-BE49-F238E27FC236}">
                <a16:creationId xmlns:a16="http://schemas.microsoft.com/office/drawing/2014/main" id="{01F182C1-6510-6FC3-9A35-34E123FA24A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519" y="1806687"/>
            <a:ext cx="3812301" cy="254153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7E95A87-D72D-9651-EFFE-B9BA655B1322}"/>
              </a:ext>
            </a:extLst>
          </p:cNvPr>
          <p:cNvSpPr txBox="1"/>
          <p:nvPr/>
        </p:nvSpPr>
        <p:spPr>
          <a:xfrm>
            <a:off x="150099" y="5165276"/>
            <a:ext cx="8993901" cy="738664"/>
          </a:xfrm>
          <a:prstGeom prst="rect">
            <a:avLst/>
          </a:prstGeom>
          <a:noFill/>
          <a:ln>
            <a:solidFill>
              <a:schemeClr val="accent5">
                <a:lumMod val="60000"/>
                <a:lumOff val="40000"/>
              </a:schemeClr>
            </a:solidFill>
          </a:ln>
        </p:spPr>
        <p:txBody>
          <a:bodyPr wrap="square" rtlCol="0">
            <a:spAutoFit/>
          </a:bodyPr>
          <a:lstStyle/>
          <a:p>
            <a:pPr defTabSz="685800" fontAlgn="auto">
              <a:spcBef>
                <a:spcPts val="0"/>
              </a:spcBef>
              <a:spcAft>
                <a:spcPts val="0"/>
              </a:spcAft>
            </a:pPr>
            <a:r>
              <a:rPr lang="en-US" sz="2100" b="1" u="sng">
                <a:solidFill>
                  <a:prstClr val="black"/>
                </a:solidFill>
                <a:latin typeface="Aptos" panose="02110004020202020204"/>
              </a:rPr>
              <a:t>It is important that you do not forget to apply or reapply for Free School Meals! NNC have reported processing delays so the sooner the better.</a:t>
            </a:r>
          </a:p>
        </p:txBody>
      </p:sp>
      <p:sp>
        <p:nvSpPr>
          <p:cNvPr id="6" name="TextBox 5">
            <a:extLst>
              <a:ext uri="{FF2B5EF4-FFF2-40B4-BE49-F238E27FC236}">
                <a16:creationId xmlns:a16="http://schemas.microsoft.com/office/drawing/2014/main" id="{51C4BC61-37EC-32AE-0E21-0E96FCF5B33A}"/>
              </a:ext>
            </a:extLst>
          </p:cNvPr>
          <p:cNvSpPr txBox="1"/>
          <p:nvPr/>
        </p:nvSpPr>
        <p:spPr>
          <a:xfrm>
            <a:off x="8296996" y="73436"/>
            <a:ext cx="71917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solidFill>
                  <a:srgbClr val="7030A0"/>
                </a:solidFill>
                <a:latin typeface="Arial"/>
                <a:cs typeface="Arial"/>
              </a:rPr>
              <a:t>LD</a:t>
            </a:r>
            <a:endParaRPr lang="en-GB">
              <a:solidFill>
                <a:srgbClr val="7030A0"/>
              </a:solidFill>
              <a:cs typeface="Arial"/>
            </a:endParaRPr>
          </a:p>
        </p:txBody>
      </p:sp>
    </p:spTree>
    <p:extLst>
      <p:ext uri="{BB962C8B-B14F-4D97-AF65-F5344CB8AC3E}">
        <p14:creationId xmlns:p14="http://schemas.microsoft.com/office/powerpoint/2010/main" val="37114606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2FB359-F7C4-0FCE-2AC3-1BC5B0660A83}"/>
              </a:ext>
            </a:extLst>
          </p:cNvPr>
          <p:cNvSpPr>
            <a:spLocks noGrp="1"/>
          </p:cNvSpPr>
          <p:nvPr>
            <p:ph type="title"/>
          </p:nvPr>
        </p:nvSpPr>
        <p:spPr>
          <a:xfrm>
            <a:off x="628650" y="108006"/>
            <a:ext cx="5153025" cy="994172"/>
          </a:xfrm>
        </p:spPr>
        <p:txBody>
          <a:bodyPr>
            <a:normAutofit/>
          </a:bodyPr>
          <a:lstStyle/>
          <a:p>
            <a:pPr algn="ctr"/>
            <a:r>
              <a:rPr lang="en-US" sz="4800"/>
              <a:t>Swap Shop</a:t>
            </a:r>
          </a:p>
        </p:txBody>
      </p:sp>
      <p:sp>
        <p:nvSpPr>
          <p:cNvPr id="3" name="Content Placeholder 2">
            <a:extLst>
              <a:ext uri="{FF2B5EF4-FFF2-40B4-BE49-F238E27FC236}">
                <a16:creationId xmlns:a16="http://schemas.microsoft.com/office/drawing/2014/main" id="{7DF50FEC-8254-DC9C-7C61-D19DFC72F7EC}"/>
              </a:ext>
            </a:extLst>
          </p:cNvPr>
          <p:cNvSpPr>
            <a:spLocks noGrp="1"/>
          </p:cNvSpPr>
          <p:nvPr>
            <p:ph idx="1"/>
          </p:nvPr>
        </p:nvSpPr>
        <p:spPr>
          <a:xfrm>
            <a:off x="266700" y="1556572"/>
            <a:ext cx="5202691" cy="3744856"/>
          </a:xfrm>
        </p:spPr>
        <p:txBody>
          <a:bodyPr>
            <a:normAutofit fontScale="92500" lnSpcReduction="20000"/>
          </a:bodyPr>
          <a:lstStyle/>
          <a:p>
            <a:r>
              <a:rPr lang="en-US"/>
              <a:t>Every Summer we are proud to host a Swap Shop in the atrium, supporting both the community and environment by gifting pre-loved uniform.</a:t>
            </a:r>
          </a:p>
          <a:p>
            <a:endParaRPr lang="en-US"/>
          </a:p>
          <a:p>
            <a:r>
              <a:rPr lang="en-US"/>
              <a:t>Everyone is welcome</a:t>
            </a:r>
          </a:p>
          <a:p>
            <a:endParaRPr lang="en-US"/>
          </a:p>
          <a:p>
            <a:r>
              <a:rPr lang="en-US"/>
              <a:t>No obligation to swap but please do donate if you can. </a:t>
            </a:r>
          </a:p>
          <a:p>
            <a:r>
              <a:rPr lang="en-US"/>
              <a:t>Come along and take what you need*</a:t>
            </a:r>
          </a:p>
          <a:p>
            <a:pPr marL="0" indent="0">
              <a:buNone/>
            </a:pPr>
            <a:r>
              <a:rPr lang="en-US"/>
              <a:t>    *One blazer per child.</a:t>
            </a:r>
          </a:p>
          <a:p>
            <a:endParaRPr lang="en-US"/>
          </a:p>
          <a:p>
            <a:r>
              <a:rPr lang="en-US"/>
              <a:t>Dates: Wednesday 22</a:t>
            </a:r>
            <a:r>
              <a:rPr lang="en-US" baseline="30000"/>
              <a:t>nd</a:t>
            </a:r>
            <a:r>
              <a:rPr lang="en-US"/>
              <a:t> and Thursday 23rd July 11am – 1pm </a:t>
            </a:r>
          </a:p>
          <a:p>
            <a:endParaRPr lang="en-US"/>
          </a:p>
          <a:p>
            <a:endParaRPr lang="en-US"/>
          </a:p>
        </p:txBody>
      </p:sp>
      <p:pic>
        <p:nvPicPr>
          <p:cNvPr id="2050" name="Picture 2">
            <a:extLst>
              <a:ext uri="{FF2B5EF4-FFF2-40B4-BE49-F238E27FC236}">
                <a16:creationId xmlns:a16="http://schemas.microsoft.com/office/drawing/2014/main" id="{928C3A40-1FCF-13B1-B531-A260BF40B0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69391" y="2284797"/>
            <a:ext cx="3500438" cy="281704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Environmental world environment day ...">
            <a:extLst>
              <a:ext uri="{FF2B5EF4-FFF2-40B4-BE49-F238E27FC236}">
                <a16:creationId xmlns:a16="http://schemas.microsoft.com/office/drawing/2014/main" id="{1668F54D-2E71-389F-BBE4-3AE758257822}"/>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1553" t="8497" r="12608" b="10714"/>
          <a:stretch>
            <a:fillRect/>
          </a:stretch>
        </p:blipFill>
        <p:spPr bwMode="auto">
          <a:xfrm>
            <a:off x="8393567" y="5127099"/>
            <a:ext cx="600075" cy="6834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03753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0" y="6248866"/>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2" y="6260838"/>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397718" y="6326411"/>
            <a:ext cx="6057567"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a:ln>
                  <a:noFill/>
                </a:ln>
                <a:solidFill>
                  <a:srgbClr val="7030A0"/>
                </a:solidFill>
                <a:effectLst/>
                <a:uLnTx/>
                <a:uFillTx/>
                <a:latin typeface="Georgia" panose="02040502050405020303" pitchFamily="18" charset="0"/>
                <a:ea typeface="+mn-ea"/>
                <a:cs typeface="+mn-cs"/>
              </a:rPr>
              <a:t>Respect, Independence, Service to the Community, Empathy</a:t>
            </a:r>
          </a:p>
        </p:txBody>
      </p:sp>
      <p:sp>
        <p:nvSpPr>
          <p:cNvPr id="2" name="Rectangle 3">
            <a:extLst>
              <a:ext uri="{FF2B5EF4-FFF2-40B4-BE49-F238E27FC236}">
                <a16:creationId xmlns:a16="http://schemas.microsoft.com/office/drawing/2014/main" id="{63C880C5-C4CD-8838-E7BA-7DE4F7C6F37F}"/>
              </a:ext>
            </a:extLst>
          </p:cNvPr>
          <p:cNvSpPr txBox="1">
            <a:spLocks noChangeArrowheads="1"/>
          </p:cNvSpPr>
          <p:nvPr/>
        </p:nvSpPr>
        <p:spPr bwMode="auto">
          <a:xfrm>
            <a:off x="116880" y="259129"/>
            <a:ext cx="8229600"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25000" lnSpcReduction="20000"/>
          </a:bodyPr>
          <a:lst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0" indent="0" eaLnBrk="1" fontAlgn="auto" hangingPunct="1">
              <a:lnSpc>
                <a:spcPct val="120000"/>
              </a:lnSpc>
              <a:spcBef>
                <a:spcPts val="0"/>
              </a:spcBef>
              <a:spcAft>
                <a:spcPts val="0"/>
              </a:spcAft>
              <a:buFont typeface="Wingdings 3"/>
              <a:buNone/>
              <a:defRPr/>
            </a:pPr>
            <a:r>
              <a:rPr lang="en-GB" sz="17600" b="1" dirty="0">
                <a:solidFill>
                  <a:srgbClr val="7030A0"/>
                </a:solidFill>
                <a:latin typeface="Arial"/>
                <a:cs typeface="Arial"/>
              </a:rPr>
              <a:t>The Year 7 team:</a:t>
            </a:r>
            <a:endParaRPr lang="en-GB" altLang="en-US" sz="9600" dirty="0">
              <a:latin typeface="Arial"/>
              <a:cs typeface="Arial"/>
            </a:endParaRPr>
          </a:p>
          <a:p>
            <a:pPr indent="-255270">
              <a:buFont typeface="Arial" charset="0"/>
              <a:buChar char="•"/>
              <a:defRPr/>
            </a:pPr>
            <a:r>
              <a:rPr lang="en-GB" altLang="en-US" sz="9600" dirty="0">
                <a:latin typeface="Arial"/>
                <a:cs typeface="Arial"/>
              </a:rPr>
              <a:t>Mrs Rhiain O’Malley	Head of Year 7</a:t>
            </a:r>
          </a:p>
          <a:p>
            <a:pPr indent="-255270">
              <a:buFont typeface="Arial" charset="0"/>
              <a:buChar char="•"/>
              <a:defRPr/>
            </a:pPr>
            <a:r>
              <a:rPr lang="en-GB" altLang="en-US" sz="9600" dirty="0">
                <a:latin typeface="Arial"/>
                <a:cs typeface="Arial"/>
              </a:rPr>
              <a:t>Mr Charlie Dawson        Associate Head of Year 7</a:t>
            </a:r>
          </a:p>
          <a:p>
            <a:pPr indent="-255270">
              <a:buFont typeface="Arial" charset="0"/>
              <a:buChar char="•"/>
              <a:defRPr/>
            </a:pPr>
            <a:r>
              <a:rPr lang="en-GB" altLang="en-US" sz="9600" dirty="0">
                <a:latin typeface="Arial"/>
                <a:cs typeface="Arial"/>
              </a:rPr>
              <a:t>Mrs Glenda </a:t>
            </a:r>
            <a:r>
              <a:rPr lang="en-GB" altLang="en-US" sz="9600" dirty="0" err="1">
                <a:latin typeface="Arial"/>
                <a:cs typeface="Arial"/>
              </a:rPr>
              <a:t>Forysyth</a:t>
            </a:r>
            <a:r>
              <a:rPr lang="en-GB" altLang="en-US" sz="9600" dirty="0">
                <a:latin typeface="Arial"/>
                <a:cs typeface="Arial"/>
              </a:rPr>
              <a:t>      Deputy Head of Year 7 </a:t>
            </a:r>
            <a:endParaRPr lang="en-GB" sz="17600" b="1" dirty="0">
              <a:solidFill>
                <a:srgbClr val="7030A0"/>
              </a:solidFill>
              <a:latin typeface="Arial"/>
              <a:cs typeface="Arial" pitchFamily="34" charset="0"/>
            </a:endParaRPr>
          </a:p>
          <a:p>
            <a:pPr marL="0" indent="0" eaLnBrk="1" fontAlgn="auto" hangingPunct="1">
              <a:lnSpc>
                <a:spcPct val="120000"/>
              </a:lnSpc>
              <a:spcBef>
                <a:spcPts val="0"/>
              </a:spcBef>
              <a:spcAft>
                <a:spcPts val="0"/>
              </a:spcAft>
              <a:buFontTx/>
              <a:buNone/>
              <a:defRPr/>
            </a:pPr>
            <a:endParaRPr lang="en-GB" sz="2600" b="1" dirty="0">
              <a:latin typeface="Arial"/>
              <a:cs typeface="Arial" pitchFamily="34" charset="0"/>
            </a:endParaRPr>
          </a:p>
          <a:p>
            <a:pPr marL="0" indent="0" algn="just" eaLnBrk="1" fontAlgn="auto" hangingPunct="1">
              <a:lnSpc>
                <a:spcPct val="120000"/>
              </a:lnSpc>
              <a:spcBef>
                <a:spcPts val="0"/>
              </a:spcBef>
              <a:spcAft>
                <a:spcPts val="0"/>
              </a:spcAft>
              <a:buFont typeface="Wingdings 3" pitchFamily="18" charset="2"/>
              <a:buNone/>
              <a:defRPr/>
            </a:pPr>
            <a:r>
              <a:rPr lang="en-GB" sz="9600" dirty="0">
                <a:latin typeface="Arial"/>
                <a:cs typeface="Arial"/>
              </a:rPr>
              <a:t>The Head of Year and Deputy Head of Year are in our year 7 base and oversee the running and organisation of their team. They are responsible for:</a:t>
            </a:r>
          </a:p>
          <a:p>
            <a:pPr marL="0" indent="0" algn="just" eaLnBrk="1" fontAlgn="auto" hangingPunct="1">
              <a:lnSpc>
                <a:spcPct val="120000"/>
              </a:lnSpc>
              <a:spcBef>
                <a:spcPts val="0"/>
              </a:spcBef>
              <a:spcAft>
                <a:spcPts val="0"/>
              </a:spcAft>
              <a:buFontTx/>
              <a:buNone/>
              <a:defRPr/>
            </a:pPr>
            <a:endParaRPr lang="en-GB" sz="9600" dirty="0">
              <a:latin typeface="Arial"/>
              <a:cs typeface="Arial" pitchFamily="34" charset="0"/>
            </a:endParaRPr>
          </a:p>
          <a:p>
            <a:pPr marL="719455" indent="-457200" eaLnBrk="1" fontAlgn="auto" hangingPunct="1">
              <a:lnSpc>
                <a:spcPct val="120000"/>
              </a:lnSpc>
              <a:spcBef>
                <a:spcPts val="0"/>
              </a:spcBef>
              <a:spcAft>
                <a:spcPts val="0"/>
              </a:spcAft>
              <a:buFont typeface="Arial" panose="020B0604020202020204" pitchFamily="34" charset="0"/>
              <a:buChar char="•"/>
              <a:defRPr/>
            </a:pPr>
            <a:r>
              <a:rPr lang="en-GB" sz="9600" dirty="0">
                <a:latin typeface="Arial"/>
                <a:cs typeface="Arial"/>
              </a:rPr>
              <a:t>Transition into the Kingswood Secondary Academy</a:t>
            </a:r>
          </a:p>
          <a:p>
            <a:pPr marL="719455" indent="-457200" eaLnBrk="1" fontAlgn="auto" hangingPunct="1">
              <a:lnSpc>
                <a:spcPct val="120000"/>
              </a:lnSpc>
              <a:spcBef>
                <a:spcPts val="0"/>
              </a:spcBef>
              <a:spcAft>
                <a:spcPts val="0"/>
              </a:spcAft>
              <a:buFont typeface="Arial" panose="020B0604020202020204" pitchFamily="34" charset="0"/>
              <a:buChar char="•"/>
              <a:defRPr/>
            </a:pPr>
            <a:r>
              <a:rPr lang="en-GB" sz="9600" dirty="0">
                <a:latin typeface="Arial"/>
                <a:cs typeface="Arial"/>
              </a:rPr>
              <a:t>Monitoring progress</a:t>
            </a:r>
          </a:p>
          <a:p>
            <a:pPr marL="719455" indent="-457200" eaLnBrk="1" fontAlgn="auto" hangingPunct="1">
              <a:lnSpc>
                <a:spcPct val="120000"/>
              </a:lnSpc>
              <a:spcBef>
                <a:spcPts val="0"/>
              </a:spcBef>
              <a:spcAft>
                <a:spcPts val="0"/>
              </a:spcAft>
              <a:buFont typeface="Arial" panose="020B0604020202020204" pitchFamily="34" charset="0"/>
              <a:buChar char="•"/>
              <a:defRPr/>
            </a:pPr>
            <a:r>
              <a:rPr lang="en-GB" sz="9600" dirty="0">
                <a:latin typeface="Arial"/>
                <a:cs typeface="Arial"/>
              </a:rPr>
              <a:t>Pupil well-being </a:t>
            </a:r>
            <a:endParaRPr lang="en-GB" sz="9600" dirty="0">
              <a:latin typeface="Arial"/>
              <a:cs typeface="Arial" pitchFamily="34" charset="0"/>
            </a:endParaRPr>
          </a:p>
          <a:p>
            <a:pPr marL="719455" indent="-457200" eaLnBrk="1" fontAlgn="auto" hangingPunct="1">
              <a:lnSpc>
                <a:spcPct val="120000"/>
              </a:lnSpc>
              <a:spcBef>
                <a:spcPts val="0"/>
              </a:spcBef>
              <a:spcAft>
                <a:spcPts val="0"/>
              </a:spcAft>
              <a:buFont typeface="Arial" panose="020B0604020202020204" pitchFamily="34" charset="0"/>
              <a:buChar char="•"/>
              <a:defRPr/>
            </a:pPr>
            <a:r>
              <a:rPr lang="en-GB" sz="9600" dirty="0">
                <a:latin typeface="Arial"/>
                <a:cs typeface="Arial"/>
              </a:rPr>
              <a:t>Partnership with parents</a:t>
            </a:r>
          </a:p>
          <a:p>
            <a:pPr marL="719455" indent="-457200" eaLnBrk="1" fontAlgn="auto" hangingPunct="1">
              <a:lnSpc>
                <a:spcPct val="120000"/>
              </a:lnSpc>
              <a:spcBef>
                <a:spcPts val="0"/>
              </a:spcBef>
              <a:spcAft>
                <a:spcPts val="0"/>
              </a:spcAft>
              <a:buFont typeface="Arial" panose="020B0604020202020204" pitchFamily="34" charset="0"/>
              <a:buChar char="•"/>
              <a:defRPr/>
            </a:pPr>
            <a:r>
              <a:rPr lang="en-GB" sz="9600" dirty="0">
                <a:latin typeface="Arial"/>
                <a:cs typeface="Arial"/>
              </a:rPr>
              <a:t>Recognising achievement</a:t>
            </a:r>
          </a:p>
        </p:txBody>
      </p:sp>
      <p:sp>
        <p:nvSpPr>
          <p:cNvPr id="4" name="TextBox 3">
            <a:extLst>
              <a:ext uri="{FF2B5EF4-FFF2-40B4-BE49-F238E27FC236}">
                <a16:creationId xmlns:a16="http://schemas.microsoft.com/office/drawing/2014/main" id="{8482681F-FE4D-5834-BC3A-0C3EE2000528}"/>
              </a:ext>
            </a:extLst>
          </p:cNvPr>
          <p:cNvSpPr txBox="1"/>
          <p:nvPr/>
        </p:nvSpPr>
        <p:spPr>
          <a:xfrm>
            <a:off x="8296996" y="73436"/>
            <a:ext cx="71917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solidFill>
                  <a:srgbClr val="7030A0"/>
                </a:solidFill>
                <a:latin typeface="Arial"/>
                <a:cs typeface="Arial"/>
              </a:rPr>
              <a:t>ROM</a:t>
            </a:r>
            <a:endParaRPr lang="en-GB">
              <a:solidFill>
                <a:srgbClr val="7030A0"/>
              </a:solidFill>
              <a:cs typeface="Arial"/>
            </a:endParaRPr>
          </a:p>
        </p:txBody>
      </p:sp>
    </p:spTree>
    <p:extLst>
      <p:ext uri="{BB962C8B-B14F-4D97-AF65-F5344CB8AC3E}">
        <p14:creationId xmlns:p14="http://schemas.microsoft.com/office/powerpoint/2010/main" val="1896558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E3EAFB-51F7-08C0-979B-07DF3098FE99}"/>
            </a:ext>
          </a:extLst>
        </p:cNvPr>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3083FF21-38BA-E0D5-E3E4-5E85FECF82C6}"/>
              </a:ext>
            </a:extLst>
          </p:cNvPr>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a:extLst>
              <a:ext uri="{FF2B5EF4-FFF2-40B4-BE49-F238E27FC236}">
                <a16:creationId xmlns:a16="http://schemas.microsoft.com/office/drawing/2014/main" id="{41CF793F-F95F-A310-7C6A-39EAB56B8E9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0" y="6248866"/>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a:extLst>
              <a:ext uri="{FF2B5EF4-FFF2-40B4-BE49-F238E27FC236}">
                <a16:creationId xmlns:a16="http://schemas.microsoft.com/office/drawing/2014/main" id="{5E6C7660-0C54-CE15-BA26-28E2AA13AB6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2" y="6260838"/>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2956E9AE-CA03-3D7F-1BD1-52F1AFD57893}"/>
              </a:ext>
            </a:extLst>
          </p:cNvPr>
          <p:cNvSpPr txBox="1"/>
          <p:nvPr/>
        </p:nvSpPr>
        <p:spPr>
          <a:xfrm>
            <a:off x="3397718" y="6326411"/>
            <a:ext cx="6057567"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a:ln>
                  <a:noFill/>
                </a:ln>
                <a:solidFill>
                  <a:srgbClr val="7030A0"/>
                </a:solidFill>
                <a:effectLst/>
                <a:uLnTx/>
                <a:uFillTx/>
                <a:latin typeface="Georgia" panose="02040502050405020303" pitchFamily="18" charset="0"/>
                <a:ea typeface="+mn-ea"/>
                <a:cs typeface="+mn-cs"/>
              </a:rPr>
              <a:t>Respect, Independence, Service to the Community, Empathy</a:t>
            </a:r>
          </a:p>
        </p:txBody>
      </p:sp>
      <p:sp>
        <p:nvSpPr>
          <p:cNvPr id="2" name="TextBox 1">
            <a:extLst>
              <a:ext uri="{FF2B5EF4-FFF2-40B4-BE49-F238E27FC236}">
                <a16:creationId xmlns:a16="http://schemas.microsoft.com/office/drawing/2014/main" id="{19162F41-3D6B-AF2A-6358-A88799DE3060}"/>
              </a:ext>
            </a:extLst>
          </p:cNvPr>
          <p:cNvSpPr txBox="1"/>
          <p:nvPr/>
        </p:nvSpPr>
        <p:spPr>
          <a:xfrm>
            <a:off x="611560" y="404664"/>
            <a:ext cx="8064896" cy="584775"/>
          </a:xfrm>
          <a:prstGeom prst="rect">
            <a:avLst/>
          </a:prstGeom>
          <a:noFill/>
        </p:spPr>
        <p:txBody>
          <a:bodyPr wrap="square" lIns="91440" tIns="45720" rIns="91440" bIns="45720" rtlCol="0" anchor="t">
            <a:spAutoFit/>
          </a:bodyPr>
          <a:lstStyle/>
          <a:p>
            <a:r>
              <a:rPr lang="en-US" sz="3200" b="1" dirty="0">
                <a:solidFill>
                  <a:srgbClr val="7030A0"/>
                </a:solidFill>
                <a:latin typeface="Arial" panose="020B0604020202020204" pitchFamily="34" charset="0"/>
                <a:cs typeface="Arial" panose="020B0604020202020204" pitchFamily="34" charset="0"/>
              </a:rPr>
              <a:t>Vision for the Year Group</a:t>
            </a:r>
          </a:p>
        </p:txBody>
      </p:sp>
      <p:sp>
        <p:nvSpPr>
          <p:cNvPr id="3" name="TextBox 2">
            <a:extLst>
              <a:ext uri="{FF2B5EF4-FFF2-40B4-BE49-F238E27FC236}">
                <a16:creationId xmlns:a16="http://schemas.microsoft.com/office/drawing/2014/main" id="{60BF0E2D-372F-F3CC-2127-EC593E26F53C}"/>
              </a:ext>
            </a:extLst>
          </p:cNvPr>
          <p:cNvSpPr txBox="1"/>
          <p:nvPr/>
        </p:nvSpPr>
        <p:spPr>
          <a:xfrm>
            <a:off x="539552" y="1196752"/>
            <a:ext cx="7416824" cy="3046988"/>
          </a:xfrm>
          <a:prstGeom prst="rect">
            <a:avLst/>
          </a:prstGeom>
          <a:noFill/>
        </p:spPr>
        <p:txBody>
          <a:bodyPr wrap="square" lIns="91440" tIns="45720" rIns="91440" bIns="45720" rtlCol="0" anchor="t">
            <a:spAutoFit/>
          </a:bodyPr>
          <a:lstStyle/>
          <a:p>
            <a:pPr marL="457200" indent="-457200">
              <a:buFont typeface="Arial" panose="020B0604020202020204" pitchFamily="34" charset="0"/>
              <a:buChar char="•"/>
            </a:pPr>
            <a:endParaRPr lang="en-US" sz="2400">
              <a:latin typeface="Arial"/>
              <a:cs typeface="Arial"/>
            </a:endParaRPr>
          </a:p>
          <a:p>
            <a:pPr marL="457200" indent="-457200">
              <a:buFont typeface="Arial" panose="020B0604020202020204" pitchFamily="34" charset="0"/>
              <a:buChar char="•"/>
            </a:pPr>
            <a:r>
              <a:rPr lang="en-US" sz="2400" b="1">
                <a:latin typeface="Arial"/>
                <a:cs typeface="Arial"/>
              </a:rPr>
              <a:t>We want every child to feel happy, confident and ready to succeed. </a:t>
            </a:r>
          </a:p>
          <a:p>
            <a:pPr marL="457200" indent="-457200">
              <a:buFont typeface="Arial" panose="020B0604020202020204" pitchFamily="34" charset="0"/>
              <a:buChar char="•"/>
            </a:pPr>
            <a:endParaRPr lang="en-US" sz="2400" b="1">
              <a:latin typeface="Arial"/>
              <a:cs typeface="Arial"/>
            </a:endParaRPr>
          </a:p>
          <a:p>
            <a:pPr marL="457200" indent="-457200">
              <a:buFont typeface="Arial" panose="020B0604020202020204" pitchFamily="34" charset="0"/>
              <a:buChar char="•"/>
            </a:pPr>
            <a:r>
              <a:rPr lang="en-US" sz="2400">
                <a:latin typeface="Arial"/>
                <a:cs typeface="Arial"/>
              </a:rPr>
              <a:t>Positive supportive start</a:t>
            </a:r>
          </a:p>
          <a:p>
            <a:pPr marL="457200" indent="-457200">
              <a:buFont typeface="Arial" panose="020B0604020202020204" pitchFamily="34" charset="0"/>
              <a:buChar char="•"/>
            </a:pPr>
            <a:r>
              <a:rPr lang="en-US" sz="2400">
                <a:latin typeface="Arial"/>
                <a:cs typeface="Arial"/>
              </a:rPr>
              <a:t>High expectations with care</a:t>
            </a:r>
          </a:p>
          <a:p>
            <a:pPr marL="457200" indent="-457200">
              <a:buFont typeface="Arial" panose="020B0604020202020204" pitchFamily="34" charset="0"/>
              <a:buChar char="•"/>
            </a:pPr>
            <a:r>
              <a:rPr lang="en-US" sz="2400">
                <a:latin typeface="Arial"/>
                <a:cs typeface="Arial"/>
              </a:rPr>
              <a:t>Sense of belonging </a:t>
            </a:r>
          </a:p>
          <a:p>
            <a:pPr marL="457200" indent="-457200">
              <a:buFont typeface="Arial" panose="020B0604020202020204" pitchFamily="34" charset="0"/>
              <a:buChar char="•"/>
            </a:pPr>
            <a:r>
              <a:rPr lang="en-US" sz="2400">
                <a:latin typeface="Arial"/>
                <a:cs typeface="Arial"/>
              </a:rPr>
              <a:t>Success</a:t>
            </a:r>
          </a:p>
        </p:txBody>
      </p:sp>
    </p:spTree>
    <p:extLst>
      <p:ext uri="{BB962C8B-B14F-4D97-AF65-F5344CB8AC3E}">
        <p14:creationId xmlns:p14="http://schemas.microsoft.com/office/powerpoint/2010/main" val="42666415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0" y="6248866"/>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2" y="6260838"/>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397718" y="6326411"/>
            <a:ext cx="6057567"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a:ln>
                  <a:noFill/>
                </a:ln>
                <a:solidFill>
                  <a:srgbClr val="7030A0"/>
                </a:solidFill>
                <a:effectLst/>
                <a:uLnTx/>
                <a:uFillTx/>
                <a:latin typeface="Georgia" panose="02040502050405020303" pitchFamily="18" charset="0"/>
                <a:ea typeface="+mn-ea"/>
                <a:cs typeface="+mn-cs"/>
              </a:rPr>
              <a:t>Respect, Independence, Service to the Community, Empathy</a:t>
            </a:r>
          </a:p>
        </p:txBody>
      </p:sp>
      <p:sp>
        <p:nvSpPr>
          <p:cNvPr id="2" name="Content Placeholder 2">
            <a:extLst>
              <a:ext uri="{FF2B5EF4-FFF2-40B4-BE49-F238E27FC236}">
                <a16:creationId xmlns:a16="http://schemas.microsoft.com/office/drawing/2014/main" id="{D611CDEA-128A-E877-54D8-67B1CACF3A8A}"/>
              </a:ext>
            </a:extLst>
          </p:cNvPr>
          <p:cNvSpPr txBox="1">
            <a:spLocks/>
          </p:cNvSpPr>
          <p:nvPr/>
        </p:nvSpPr>
        <p:spPr bwMode="auto">
          <a:xfrm>
            <a:off x="179512" y="0"/>
            <a:ext cx="5040188" cy="4896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lnSpcReduction="10000"/>
          </a:bodyPr>
          <a:lst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0" indent="0" algn="just" eaLnBrk="1" fontAlgn="auto" hangingPunct="1">
              <a:spcAft>
                <a:spcPts val="0"/>
              </a:spcAft>
              <a:buFont typeface="Wingdings 3"/>
              <a:buNone/>
              <a:defRPr/>
            </a:pPr>
            <a:endParaRPr lang="en-GB" sz="3900" b="1">
              <a:latin typeface="Arial" pitchFamily="34" charset="0"/>
              <a:cs typeface="Arial" pitchFamily="34" charset="0"/>
            </a:endParaRPr>
          </a:p>
          <a:p>
            <a:pPr marL="0" indent="0" algn="just" eaLnBrk="1" fontAlgn="auto" hangingPunct="1">
              <a:spcAft>
                <a:spcPts val="0"/>
              </a:spcAft>
              <a:buFont typeface="Wingdings 3"/>
              <a:buNone/>
              <a:defRPr/>
            </a:pPr>
            <a:r>
              <a:rPr lang="en-GB" sz="4400" b="1">
                <a:solidFill>
                  <a:srgbClr val="7030A0"/>
                </a:solidFill>
                <a:latin typeface="Arial"/>
                <a:cs typeface="Arial"/>
              </a:rPr>
              <a:t>Year 7 ‘base’:</a:t>
            </a:r>
          </a:p>
          <a:p>
            <a:pPr marL="0" indent="0" algn="just" eaLnBrk="1" fontAlgn="auto" hangingPunct="1">
              <a:spcAft>
                <a:spcPts val="0"/>
              </a:spcAft>
              <a:buFont typeface="Wingdings 3"/>
              <a:buNone/>
              <a:defRPr/>
            </a:pPr>
            <a:endParaRPr lang="en-GB" sz="3900" b="1">
              <a:latin typeface="Arial" pitchFamily="34" charset="0"/>
              <a:cs typeface="Arial" pitchFamily="34" charset="0"/>
            </a:endParaRPr>
          </a:p>
          <a:p>
            <a:pPr marL="457200" indent="-457200" algn="just" eaLnBrk="1" fontAlgn="auto" hangingPunct="1">
              <a:lnSpc>
                <a:spcPct val="120000"/>
              </a:lnSpc>
              <a:spcBef>
                <a:spcPts val="0"/>
              </a:spcBef>
              <a:spcAft>
                <a:spcPts val="0"/>
              </a:spcAft>
              <a:buFont typeface="Arial" pitchFamily="34" charset="0"/>
              <a:buChar char="•"/>
              <a:defRPr/>
            </a:pPr>
            <a:r>
              <a:rPr lang="en-GB" sz="2400">
                <a:latin typeface="Arial"/>
                <a:cs typeface="Arial"/>
              </a:rPr>
              <a:t>Based in the Science  area for form time: 1 teacher and 1 room to ensure stability.</a:t>
            </a:r>
          </a:p>
          <a:p>
            <a:pPr marL="457200" indent="-457200" algn="just" eaLnBrk="1" fontAlgn="auto" hangingPunct="1">
              <a:lnSpc>
                <a:spcPct val="120000"/>
              </a:lnSpc>
              <a:spcBef>
                <a:spcPts val="0"/>
              </a:spcBef>
              <a:spcAft>
                <a:spcPts val="0"/>
              </a:spcAft>
              <a:buFont typeface="Arial" pitchFamily="34" charset="0"/>
              <a:buChar char="•"/>
              <a:defRPr/>
            </a:pPr>
            <a:r>
              <a:rPr lang="en-GB" sz="2400">
                <a:latin typeface="Arial"/>
                <a:cs typeface="Arial"/>
              </a:rPr>
              <a:t>Year office is located there</a:t>
            </a:r>
          </a:p>
          <a:p>
            <a:pPr marL="457200" indent="-457200" algn="just" eaLnBrk="1" fontAlgn="auto" hangingPunct="1">
              <a:lnSpc>
                <a:spcPct val="120000"/>
              </a:lnSpc>
              <a:spcBef>
                <a:spcPts val="0"/>
              </a:spcBef>
              <a:spcAft>
                <a:spcPts val="0"/>
              </a:spcAft>
              <a:buFont typeface="Arial" pitchFamily="34" charset="0"/>
              <a:buChar char="•"/>
              <a:defRPr/>
            </a:pPr>
            <a:r>
              <a:rPr lang="en-GB" sz="2400">
                <a:latin typeface="Arial"/>
                <a:cs typeface="Arial"/>
              </a:rPr>
              <a:t>Restaurant for just Year 7 &amp; 8 </a:t>
            </a:r>
          </a:p>
          <a:p>
            <a:pPr marL="457200" indent="-457200" algn="just" eaLnBrk="1" fontAlgn="auto" hangingPunct="1">
              <a:lnSpc>
                <a:spcPct val="120000"/>
              </a:lnSpc>
              <a:spcBef>
                <a:spcPts val="0"/>
              </a:spcBef>
              <a:spcAft>
                <a:spcPts val="0"/>
              </a:spcAft>
              <a:buFont typeface="Arial" pitchFamily="34" charset="0"/>
              <a:buChar char="•"/>
              <a:defRPr/>
            </a:pPr>
            <a:r>
              <a:rPr lang="en-GB" sz="2400">
                <a:latin typeface="Arial"/>
                <a:cs typeface="Arial"/>
              </a:rPr>
              <a:t>Area at the back of school for exercising and socialising</a:t>
            </a:r>
            <a:endParaRPr lang="en-GB" sz="2600">
              <a:latin typeface="Arial"/>
              <a:cs typeface="Arial" pitchFamily="34" charset="0"/>
            </a:endParaRPr>
          </a:p>
        </p:txBody>
      </p:sp>
      <p:pic>
        <p:nvPicPr>
          <p:cNvPr id="4" name="Picture 3">
            <a:extLst>
              <a:ext uri="{FF2B5EF4-FFF2-40B4-BE49-F238E27FC236}">
                <a16:creationId xmlns:a16="http://schemas.microsoft.com/office/drawing/2014/main" id="{78792DE7-9F54-CC5A-EDF5-1A221E3D396F}"/>
              </a:ext>
            </a:extLst>
          </p:cNvPr>
          <p:cNvPicPr>
            <a:picLocks noChangeAspect="1"/>
          </p:cNvPicPr>
          <p:nvPr/>
        </p:nvPicPr>
        <p:blipFill>
          <a:blip r:embed="rId5"/>
          <a:stretch>
            <a:fillRect/>
          </a:stretch>
        </p:blipFill>
        <p:spPr>
          <a:xfrm>
            <a:off x="5219700" y="3429000"/>
            <a:ext cx="3593341" cy="2629065"/>
          </a:xfrm>
          <a:prstGeom prst="rect">
            <a:avLst/>
          </a:prstGeom>
        </p:spPr>
      </p:pic>
    </p:spTree>
    <p:extLst>
      <p:ext uri="{BB962C8B-B14F-4D97-AF65-F5344CB8AC3E}">
        <p14:creationId xmlns:p14="http://schemas.microsoft.com/office/powerpoint/2010/main" val="16381625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0" y="6248866"/>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2" y="6260838"/>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397718" y="6326411"/>
            <a:ext cx="6057567"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a:ln>
                  <a:noFill/>
                </a:ln>
                <a:solidFill>
                  <a:srgbClr val="7030A0"/>
                </a:solidFill>
                <a:effectLst/>
                <a:uLnTx/>
                <a:uFillTx/>
                <a:latin typeface="Georgia" panose="02040502050405020303" pitchFamily="18" charset="0"/>
                <a:ea typeface="+mn-ea"/>
                <a:cs typeface="+mn-cs"/>
              </a:rPr>
              <a:t>Respect, Independence, Service to the Community, Empathy</a:t>
            </a:r>
          </a:p>
        </p:txBody>
      </p:sp>
      <p:sp>
        <p:nvSpPr>
          <p:cNvPr id="4" name="Rectangle 3">
            <a:extLst>
              <a:ext uri="{FF2B5EF4-FFF2-40B4-BE49-F238E27FC236}">
                <a16:creationId xmlns:a16="http://schemas.microsoft.com/office/drawing/2014/main" id="{94DC41FF-BB8F-9BE0-89C2-84E0D836D134}"/>
              </a:ext>
            </a:extLst>
          </p:cNvPr>
          <p:cNvSpPr txBox="1">
            <a:spLocks noChangeArrowheads="1"/>
          </p:cNvSpPr>
          <p:nvPr/>
        </p:nvSpPr>
        <p:spPr bwMode="auto">
          <a:xfrm>
            <a:off x="-7393" y="750690"/>
            <a:ext cx="9138308" cy="534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indent="-255270" algn="just" eaLnBrk="1" hangingPunct="1">
              <a:buClr>
                <a:srgbClr val="7030A0"/>
              </a:buClr>
              <a:buFont typeface="Arial" charset="0"/>
              <a:buChar char="•"/>
              <a:defRPr/>
            </a:pPr>
            <a:r>
              <a:rPr lang="en-GB" altLang="en-US" sz="2000">
                <a:latin typeface="Arial"/>
                <a:cs typeface="Arial"/>
              </a:rPr>
              <a:t>Transition day is on Friday </a:t>
            </a:r>
            <a:r>
              <a:rPr lang="en-GB" altLang="en-US" sz="2000" b="1">
                <a:latin typeface="Arial"/>
                <a:cs typeface="Arial"/>
              </a:rPr>
              <a:t>3</a:t>
            </a:r>
            <a:r>
              <a:rPr lang="en-GB" altLang="en-US" sz="2000" b="1" baseline="30000">
                <a:latin typeface="Arial"/>
                <a:cs typeface="Arial"/>
              </a:rPr>
              <a:t>rd</a:t>
            </a:r>
            <a:r>
              <a:rPr lang="en-GB" altLang="en-US" sz="2000" b="1">
                <a:latin typeface="Arial"/>
                <a:cs typeface="Arial"/>
              </a:rPr>
              <a:t> July</a:t>
            </a:r>
            <a:r>
              <a:rPr lang="en-GB" altLang="en-US" sz="2000">
                <a:latin typeface="Arial"/>
                <a:cs typeface="Arial"/>
              </a:rPr>
              <a:t> students to arrive at </a:t>
            </a:r>
            <a:r>
              <a:rPr lang="en-GB" altLang="en-US" sz="2000" b="1">
                <a:latin typeface="Arial"/>
                <a:cs typeface="Arial"/>
              </a:rPr>
              <a:t>8:45 will finish at 3pm</a:t>
            </a:r>
            <a:r>
              <a:rPr lang="en-GB" altLang="en-US" sz="2000">
                <a:latin typeface="Arial"/>
                <a:cs typeface="Arial"/>
              </a:rPr>
              <a:t> please ensure you pick up your child.</a:t>
            </a:r>
          </a:p>
          <a:p>
            <a:pPr marL="365125" marR="0" lvl="0" indent="-255270" algn="just" defTabSz="914400">
              <a:lnSpc>
                <a:spcPct val="100000"/>
              </a:lnSpc>
              <a:spcBef>
                <a:spcPts val="400"/>
              </a:spcBef>
              <a:spcAft>
                <a:spcPct val="0"/>
              </a:spcAft>
              <a:buClr>
                <a:srgbClr val="7030A0"/>
              </a:buClr>
              <a:buSzPct val="68000"/>
              <a:buFont typeface="Arial" charset="0"/>
              <a:buChar char="•"/>
              <a:tabLst/>
              <a:defRPr/>
            </a:pPr>
            <a:r>
              <a:rPr kumimoji="0" lang="en-GB" altLang="en-US" sz="2000" b="0" i="0" u="none" strike="noStrike" kern="1200" cap="none" spc="0" normalizeH="0" baseline="0" noProof="0">
                <a:ln>
                  <a:noFill/>
                </a:ln>
                <a:effectLst/>
                <a:uLnTx/>
                <a:uFillTx/>
                <a:latin typeface="Arial"/>
                <a:cs typeface="Arial"/>
              </a:rPr>
              <a:t>School will start at 8:30 on </a:t>
            </a:r>
            <a:r>
              <a:rPr lang="en-GB" altLang="en-US" sz="2000">
                <a:latin typeface="Arial"/>
                <a:cs typeface="Arial"/>
              </a:rPr>
              <a:t>Tuesday </a:t>
            </a:r>
            <a:r>
              <a:rPr kumimoji="0" lang="en-GB" altLang="en-US" sz="2000" b="0" i="0" u="none" strike="noStrike" kern="1200" cap="none" spc="0" normalizeH="0" baseline="0" noProof="0">
                <a:ln>
                  <a:noFill/>
                </a:ln>
                <a:effectLst/>
                <a:uLnTx/>
                <a:uFillTx/>
                <a:latin typeface="Arial"/>
                <a:cs typeface="Arial"/>
              </a:rPr>
              <a:t>1</a:t>
            </a:r>
            <a:r>
              <a:rPr kumimoji="0" lang="en-GB" altLang="en-US" sz="2000" b="0" i="0" u="none" strike="noStrike" kern="1200" cap="none" spc="0" normalizeH="0" baseline="30000" noProof="0">
                <a:ln>
                  <a:noFill/>
                </a:ln>
                <a:effectLst/>
                <a:uLnTx/>
                <a:uFillTx/>
                <a:latin typeface="Arial"/>
                <a:cs typeface="Arial"/>
              </a:rPr>
              <a:t>st</a:t>
            </a:r>
            <a:r>
              <a:rPr kumimoji="0" lang="en-GB" altLang="en-US" sz="2000" b="0" i="0" u="none" strike="noStrike" kern="1200" cap="none" spc="0" normalizeH="0" baseline="0" noProof="0">
                <a:ln>
                  <a:noFill/>
                </a:ln>
                <a:effectLst/>
                <a:uLnTx/>
                <a:uFillTx/>
                <a:latin typeface="Arial"/>
                <a:cs typeface="Arial"/>
              </a:rPr>
              <a:t>  September</a:t>
            </a:r>
            <a:endParaRPr lang="en-GB" altLang="en-US" sz="2000" b="0" i="0" u="none" strike="noStrike" kern="1200" cap="none" spc="0" normalizeH="0" baseline="0" noProof="0">
              <a:ln>
                <a:noFill/>
              </a:ln>
              <a:effectLst/>
              <a:uLnTx/>
              <a:uFillTx/>
              <a:latin typeface="Arial"/>
              <a:cs typeface="Arial"/>
            </a:endParaRPr>
          </a:p>
          <a:p>
            <a:pPr marL="365125" marR="0" lvl="0" indent="-255270" algn="just" defTabSz="914400" rtl="0" eaLnBrk="1" fontAlgn="base" latinLnBrk="0" hangingPunct="1">
              <a:lnSpc>
                <a:spcPct val="100000"/>
              </a:lnSpc>
              <a:spcBef>
                <a:spcPts val="400"/>
              </a:spcBef>
              <a:spcAft>
                <a:spcPct val="0"/>
              </a:spcAft>
              <a:buClr>
                <a:srgbClr val="7030A0"/>
              </a:buClr>
              <a:buSzPct val="68000"/>
              <a:buFont typeface="Arial" charset="0"/>
              <a:buChar char="•"/>
              <a:tabLst/>
              <a:defRPr/>
            </a:pPr>
            <a:r>
              <a:rPr kumimoji="0" lang="en-GB" altLang="en-US" sz="2000" b="0" i="0" u="none" strike="noStrike" kern="1200" cap="none" spc="0" normalizeH="0" baseline="0" noProof="0">
                <a:ln>
                  <a:noFill/>
                </a:ln>
                <a:effectLst/>
                <a:uLnTx/>
                <a:uFillTx/>
                <a:latin typeface="Arial"/>
                <a:cs typeface="Arial"/>
              </a:rPr>
              <a:t>If you are free school meals, these will be provided</a:t>
            </a:r>
            <a:endParaRPr lang="en-GB" altLang="en-US" sz="2000" b="0" i="0" u="none" strike="noStrike" kern="1200" cap="none" spc="0" normalizeH="0" baseline="0" noProof="0">
              <a:ln>
                <a:noFill/>
              </a:ln>
              <a:effectLst/>
              <a:uLnTx/>
              <a:uFillTx/>
              <a:latin typeface="Arial"/>
              <a:cs typeface="Arial"/>
            </a:endParaRPr>
          </a:p>
          <a:p>
            <a:pPr indent="-255270" algn="just" eaLnBrk="1" hangingPunct="1">
              <a:buClr>
                <a:srgbClr val="7030A0"/>
              </a:buClr>
              <a:buFont typeface="Arial" charset="0"/>
              <a:buChar char="•"/>
              <a:defRPr/>
            </a:pPr>
            <a:r>
              <a:rPr kumimoji="0" lang="en-GB" altLang="en-US" sz="2000" b="0" i="0" u="none" strike="noStrike" kern="1200" cap="none" spc="0" normalizeH="0" baseline="0" noProof="0">
                <a:ln>
                  <a:noFill/>
                </a:ln>
                <a:effectLst/>
                <a:uLnTx/>
                <a:uFillTx/>
                <a:latin typeface="Arial"/>
                <a:cs typeface="Arial"/>
              </a:rPr>
              <a:t>All students to attend in full school </a:t>
            </a:r>
            <a:r>
              <a:rPr lang="en-GB" altLang="en-US" sz="2000">
                <a:latin typeface="Arial"/>
                <a:cs typeface="Arial"/>
              </a:rPr>
              <a:t>uniform</a:t>
            </a:r>
          </a:p>
          <a:p>
            <a:pPr indent="-255270" algn="just">
              <a:buClr>
                <a:srgbClr val="7030A0"/>
              </a:buClr>
              <a:buFont typeface="Arial" charset="0"/>
              <a:buChar char="•"/>
              <a:defRPr/>
            </a:pPr>
            <a:r>
              <a:rPr lang="en-GB" sz="2000">
                <a:latin typeface="Arial"/>
                <a:cs typeface="Arial"/>
              </a:rPr>
              <a:t>All</a:t>
            </a:r>
            <a:r>
              <a:rPr kumimoji="0" lang="en-GB" sz="2000" b="0" i="0" u="none" strike="noStrike" kern="1200" cap="none" spc="0" normalizeH="0" baseline="0" noProof="0">
                <a:ln>
                  <a:noFill/>
                </a:ln>
                <a:effectLst/>
                <a:uLnTx/>
                <a:uFillTx/>
                <a:latin typeface="Arial"/>
                <a:cs typeface="Arial"/>
              </a:rPr>
              <a:t> uniform to </a:t>
            </a:r>
            <a:r>
              <a:rPr lang="en-GB" sz="2000">
                <a:latin typeface="Arial"/>
                <a:cs typeface="Arial"/>
              </a:rPr>
              <a:t>be purchased </a:t>
            </a:r>
            <a:r>
              <a:rPr kumimoji="0" lang="en-GB" sz="2000" b="0" i="0" u="none" strike="noStrike" kern="1200" cap="none" spc="0" normalizeH="0" baseline="0" noProof="0">
                <a:ln>
                  <a:noFill/>
                </a:ln>
                <a:effectLst/>
                <a:uLnTx/>
                <a:uFillTx/>
                <a:latin typeface="Arial"/>
                <a:cs typeface="Arial"/>
              </a:rPr>
              <a:t>through Price and Buckland (on our website)</a:t>
            </a:r>
            <a:r>
              <a:rPr lang="en-GB" sz="2000">
                <a:latin typeface="Arial"/>
                <a:cs typeface="Arial"/>
              </a:rPr>
              <a:t> </a:t>
            </a:r>
            <a:endParaRPr lang="en-GB">
              <a:latin typeface="Calibri" panose="020F0502020204030204"/>
              <a:ea typeface="Calibri" panose="020F0502020204030204"/>
              <a:cs typeface="Calibri" panose="020F0502020204030204"/>
            </a:endParaRPr>
          </a:p>
          <a:p>
            <a:pPr indent="-255270" algn="just">
              <a:buClr>
                <a:srgbClr val="7030A0"/>
              </a:buClr>
              <a:buFont typeface="Arial" charset="0"/>
              <a:buChar char="•"/>
              <a:defRPr/>
            </a:pPr>
            <a:r>
              <a:rPr kumimoji="0" lang="en-GB" sz="2000" b="0" i="0" u="none" strike="noStrike" kern="1200" cap="none" spc="0" normalizeH="0" baseline="0" noProof="0">
                <a:ln>
                  <a:noFill/>
                </a:ln>
                <a:effectLst/>
                <a:uLnTx/>
                <a:uFillTx/>
                <a:latin typeface="Arial"/>
                <a:cs typeface="Arial"/>
              </a:rPr>
              <a:t>All uniform to have your child’s name on.</a:t>
            </a:r>
            <a:r>
              <a:rPr lang="en-GB" sz="2000">
                <a:latin typeface="Arial"/>
                <a:cs typeface="Arial"/>
              </a:rPr>
              <a:t> </a:t>
            </a:r>
            <a:endParaRPr lang="en-GB">
              <a:latin typeface="Calibri" panose="020F0502020204030204"/>
              <a:ea typeface="Calibri" panose="020F0502020204030204"/>
              <a:cs typeface="Calibri" panose="020F0502020204030204"/>
            </a:endParaRPr>
          </a:p>
          <a:p>
            <a:pPr indent="-255270" algn="just">
              <a:buClr>
                <a:srgbClr val="7030A0"/>
              </a:buClr>
              <a:buFont typeface="Arial" charset="0"/>
              <a:buChar char="•"/>
              <a:defRPr/>
            </a:pPr>
            <a:r>
              <a:rPr kumimoji="0" lang="en-GB" sz="2000" b="0" i="0" u="none" strike="noStrike" kern="1200" cap="none" spc="0" normalizeH="0" baseline="0" noProof="0">
                <a:ln>
                  <a:noFill/>
                </a:ln>
                <a:effectLst/>
                <a:uLnTx/>
                <a:uFillTx/>
                <a:latin typeface="Arial"/>
                <a:cs typeface="Arial"/>
              </a:rPr>
              <a:t>If you are PP and need help with purchasing your child’s uniform, please contact the year team.</a:t>
            </a:r>
            <a:endParaRPr lang="en-GB" sz="2000">
              <a:latin typeface="Arial"/>
              <a:cs typeface="Arial"/>
            </a:endParaRPr>
          </a:p>
          <a:p>
            <a:pPr indent="-255270" algn="just">
              <a:buClr>
                <a:srgbClr val="7030A0"/>
              </a:buClr>
              <a:buFont typeface="Arial" charset="0"/>
              <a:buChar char="•"/>
              <a:defRPr/>
            </a:pPr>
            <a:r>
              <a:rPr kumimoji="0" lang="en-GB" sz="2000" b="0" i="0" u="none" strike="noStrike" kern="1200" cap="none" spc="0" normalizeH="0" baseline="0" noProof="0">
                <a:ln>
                  <a:noFill/>
                </a:ln>
                <a:effectLst/>
                <a:uLnTx/>
                <a:uFillTx/>
                <a:latin typeface="Arial"/>
                <a:cs typeface="Arial"/>
              </a:rPr>
              <a:t>If you child loses a piece of equipment or uniform and you need to purchase more, please use the links on the website to purchase through our Parent Pay system.</a:t>
            </a:r>
            <a:r>
              <a:rPr lang="en-GB" sz="2000">
                <a:latin typeface="Arial"/>
                <a:cs typeface="Arial"/>
              </a:rPr>
              <a:t> </a:t>
            </a:r>
            <a:endParaRPr lang="en-GB" sz="2000">
              <a:latin typeface="Arial"/>
              <a:ea typeface="Calibri" panose="020F0502020204030204" pitchFamily="34" charset="0"/>
              <a:cs typeface="Arial"/>
            </a:endParaRPr>
          </a:p>
          <a:p>
            <a:pPr indent="-255270" algn="just">
              <a:buClr>
                <a:srgbClr val="7030A0"/>
              </a:buClr>
              <a:buFont typeface="Arial" charset="0"/>
              <a:buChar char="•"/>
              <a:defRPr/>
            </a:pPr>
            <a:r>
              <a:rPr kumimoji="0" lang="en-GB" altLang="en-US" sz="2000" b="0" i="0" u="none" strike="noStrike" kern="1200" cap="none" spc="0" normalizeH="0" baseline="0" noProof="0">
                <a:ln>
                  <a:noFill/>
                </a:ln>
                <a:effectLst/>
                <a:uLnTx/>
                <a:uFillTx/>
                <a:latin typeface="Arial"/>
                <a:cs typeface="Arial"/>
              </a:rPr>
              <a:t>Please ensure all letters of correspondence are signed and sent in with </a:t>
            </a:r>
            <a:r>
              <a:rPr lang="en-GB" altLang="en-US" sz="2000">
                <a:latin typeface="Arial"/>
                <a:cs typeface="Arial"/>
              </a:rPr>
              <a:t>up-to-date</a:t>
            </a:r>
            <a:r>
              <a:rPr kumimoji="0" lang="en-GB" altLang="en-US" sz="2000" b="0" i="0" u="none" strike="noStrike" kern="1200" cap="none" spc="0" normalizeH="0" baseline="0" noProof="0">
                <a:ln>
                  <a:noFill/>
                </a:ln>
                <a:effectLst/>
                <a:uLnTx/>
                <a:uFillTx/>
                <a:latin typeface="Arial"/>
                <a:cs typeface="Arial"/>
              </a:rPr>
              <a:t> contact details.</a:t>
            </a:r>
            <a:endParaRPr lang="en-GB" sz="2000">
              <a:latin typeface="Arial"/>
              <a:ea typeface="Calibri" panose="020F0502020204030204" pitchFamily="34" charset="0"/>
              <a:cs typeface="Calibri" panose="020F0502020204030204" pitchFamily="34" charset="0"/>
            </a:endParaRPr>
          </a:p>
          <a:p>
            <a:pPr marL="365125" marR="0" lvl="0" indent="-255270" algn="just" defTabSz="914400">
              <a:lnSpc>
                <a:spcPct val="100000"/>
              </a:lnSpc>
              <a:spcBef>
                <a:spcPts val="400"/>
              </a:spcBef>
              <a:spcAft>
                <a:spcPct val="0"/>
              </a:spcAft>
              <a:buClr>
                <a:srgbClr val="7030A0"/>
              </a:buClr>
              <a:buSzPct val="68000"/>
              <a:buFont typeface="Arial" charset="0"/>
              <a:buChar char="•"/>
              <a:tabLst/>
              <a:defRPr/>
            </a:pPr>
            <a:r>
              <a:rPr kumimoji="0" lang="en-GB" sz="2000" b="0" i="0" u="none" strike="noStrike" kern="1200" cap="none" spc="0" normalizeH="0" baseline="0" noProof="0">
                <a:ln>
                  <a:noFill/>
                </a:ln>
                <a:solidFill>
                  <a:srgbClr val="000000"/>
                </a:solidFill>
                <a:effectLst/>
                <a:uLnTx/>
                <a:uFillTx/>
                <a:latin typeface="Arial"/>
                <a:ea typeface="Calibri"/>
                <a:cs typeface="Calibri"/>
              </a:rPr>
              <a:t>Your child on their visit, will come home with a Transition Times newsletter which has further information and should have the answers to any queries.</a:t>
            </a:r>
            <a:r>
              <a:rPr lang="en-GB" sz="2000">
                <a:solidFill>
                  <a:srgbClr val="000000"/>
                </a:solidFill>
                <a:latin typeface="Arial"/>
                <a:ea typeface="Calibri"/>
                <a:cs typeface="Calibri"/>
              </a:rPr>
              <a:t> </a:t>
            </a:r>
            <a:endParaRPr lang="en-GB" sz="2000" b="0" i="0" u="none" strike="noStrike" kern="1200" cap="none" spc="0" normalizeH="0" baseline="0" noProof="0">
              <a:ln>
                <a:noFill/>
              </a:ln>
              <a:solidFill>
                <a:srgbClr val="000000"/>
              </a:solidFill>
              <a:effectLst/>
              <a:uLnTx/>
              <a:uFillTx/>
              <a:latin typeface="Arial"/>
              <a:ea typeface="Calibri" panose="020F0502020204030204" pitchFamily="34" charset="0"/>
              <a:cs typeface="Calibri" panose="020F0502020204030204" pitchFamily="34" charset="0"/>
            </a:endParaRPr>
          </a:p>
          <a:p>
            <a:pPr marL="285750" marR="0" lvl="0" indent="-285750" algn="l" defTabSz="914400" rtl="0" eaLnBrk="0" fontAlgn="base" latinLnBrk="0" hangingPunct="0">
              <a:lnSpc>
                <a:spcPct val="100000"/>
              </a:lnSpc>
              <a:spcBef>
                <a:spcPts val="400"/>
              </a:spcBef>
              <a:spcAft>
                <a:spcPct val="0"/>
              </a:spcAft>
              <a:buClr>
                <a:srgbClr val="7030A0"/>
              </a:buClr>
              <a:buSzPct val="68000"/>
              <a:buFont typeface="Arial" panose="020B0604020202020204" pitchFamily="34" charset="0"/>
              <a:buChar char="•"/>
              <a:tabLst/>
              <a:defRPr/>
            </a:pPr>
            <a:endParaRPr kumimoji="0" lang="en-GB" sz="1800" b="0" i="0" u="none" strike="noStrike" kern="1200" cap="none" spc="0" normalizeH="0" baseline="0" noProof="0">
              <a:ln>
                <a:noFill/>
              </a:ln>
              <a:solidFill>
                <a:srgbClr val="FF0000"/>
              </a:solidFill>
              <a:effectLst/>
              <a:uLnTx/>
              <a:uFillTx/>
              <a:latin typeface="Georgia" panose="02040502050405020303" pitchFamily="18" charset="0"/>
              <a:ea typeface="Calibri" panose="020F0502020204030204" pitchFamily="34" charset="0"/>
              <a:cs typeface="Calibri" panose="020F0502020204030204" pitchFamily="34" charset="0"/>
            </a:endParaRPr>
          </a:p>
          <a:p>
            <a:pPr marL="365125" marR="0" lvl="0" indent="-255270" algn="just" defTabSz="914400" rtl="0" eaLnBrk="1" fontAlgn="base" latinLnBrk="0" hangingPunct="1">
              <a:lnSpc>
                <a:spcPct val="100000"/>
              </a:lnSpc>
              <a:spcBef>
                <a:spcPts val="400"/>
              </a:spcBef>
              <a:spcAft>
                <a:spcPct val="0"/>
              </a:spcAft>
              <a:buClr>
                <a:srgbClr val="7030A0"/>
              </a:buClr>
              <a:buSzPct val="68000"/>
              <a:buFont typeface="Arial" charset="0"/>
              <a:buChar char="•"/>
              <a:tabLst/>
              <a:defRPr/>
            </a:pPr>
            <a:endParaRPr lang="en-GB" altLang="en-US" sz="2400" b="0" i="0" u="none" strike="noStrike" kern="1200" cap="none" spc="0" normalizeH="0" baseline="0" noProof="0">
              <a:ln>
                <a:noFill/>
              </a:ln>
              <a:solidFill>
                <a:sysClr val="windowText" lastClr="000000"/>
              </a:solidFill>
              <a:effectLst/>
              <a:uLnTx/>
              <a:uFillTx/>
              <a:latin typeface="Georgia" panose="02040502050405020303" pitchFamily="18" charset="0"/>
              <a:cs typeface="Arial" charset="0"/>
            </a:endParaRPr>
          </a:p>
          <a:p>
            <a:pPr marL="365125" marR="0" lvl="0" indent="-255270" algn="just" defTabSz="914400" rtl="0" eaLnBrk="1" fontAlgn="base" latinLnBrk="0" hangingPunct="1">
              <a:lnSpc>
                <a:spcPct val="100000"/>
              </a:lnSpc>
              <a:spcBef>
                <a:spcPts val="400"/>
              </a:spcBef>
              <a:spcAft>
                <a:spcPct val="0"/>
              </a:spcAft>
              <a:buClr>
                <a:srgbClr val="7030A0"/>
              </a:buClr>
              <a:buSzPct val="68000"/>
              <a:buFont typeface="Arial" charset="0"/>
              <a:buChar char="•"/>
              <a:tabLst/>
              <a:defRPr/>
            </a:pPr>
            <a:endParaRPr lang="en-GB" altLang="en-US" sz="2400" b="0" i="0" u="none" strike="noStrike" kern="1200" cap="none" spc="0" normalizeH="0" baseline="0" noProof="0">
              <a:ln>
                <a:noFill/>
              </a:ln>
              <a:solidFill>
                <a:sysClr val="windowText" lastClr="000000"/>
              </a:solidFill>
              <a:effectLst/>
              <a:uLnTx/>
              <a:uFillTx/>
              <a:latin typeface="Georgia" panose="02040502050405020303" pitchFamily="18" charset="0"/>
              <a:cs typeface="Arial" charset="0"/>
            </a:endParaRPr>
          </a:p>
          <a:p>
            <a:pPr marL="365125" marR="0" lvl="0" indent="-255270" algn="just" defTabSz="914400" rtl="0" eaLnBrk="1" fontAlgn="base" latinLnBrk="0" hangingPunct="1">
              <a:lnSpc>
                <a:spcPct val="100000"/>
              </a:lnSpc>
              <a:spcBef>
                <a:spcPts val="400"/>
              </a:spcBef>
              <a:spcAft>
                <a:spcPct val="0"/>
              </a:spcAft>
              <a:buClr>
                <a:srgbClr val="7030A0"/>
              </a:buClr>
              <a:buSzPct val="68000"/>
              <a:buFont typeface="Arial" charset="0"/>
              <a:buChar char="•"/>
              <a:tabLst/>
              <a:defRPr/>
            </a:pPr>
            <a:endParaRPr lang="en-GB" altLang="en-US" sz="2400" b="0" i="0" u="none" strike="noStrike" kern="1200" cap="none" spc="0" normalizeH="0" baseline="0" noProof="0">
              <a:ln>
                <a:noFill/>
              </a:ln>
              <a:solidFill>
                <a:sysClr val="windowText" lastClr="000000"/>
              </a:solidFill>
              <a:effectLst/>
              <a:uLnTx/>
              <a:uFillTx/>
              <a:latin typeface="Georgia" panose="02040502050405020303" pitchFamily="18" charset="0"/>
              <a:cs typeface="Arial" charset="0"/>
            </a:endParaRPr>
          </a:p>
          <a:p>
            <a:pPr marL="365125" marR="0" lvl="0" indent="-255270" algn="just" defTabSz="914400" rtl="0" eaLnBrk="1" fontAlgn="base" latinLnBrk="0" hangingPunct="1">
              <a:lnSpc>
                <a:spcPct val="100000"/>
              </a:lnSpc>
              <a:spcBef>
                <a:spcPts val="400"/>
              </a:spcBef>
              <a:spcAft>
                <a:spcPct val="0"/>
              </a:spcAft>
              <a:buClr>
                <a:srgbClr val="7030A0"/>
              </a:buClr>
              <a:buSzPct val="68000"/>
              <a:buFont typeface="Arial" charset="0"/>
              <a:buChar char="•"/>
              <a:tabLst/>
              <a:defRPr/>
            </a:pPr>
            <a:endParaRPr lang="en-GB" altLang="en-US" sz="2400" b="0" i="0" u="none" strike="noStrike" kern="1200" cap="none" spc="0" normalizeH="0" baseline="0" noProof="0">
              <a:ln>
                <a:noFill/>
              </a:ln>
              <a:solidFill>
                <a:sysClr val="windowText" lastClr="000000"/>
              </a:solidFill>
              <a:effectLst/>
              <a:uLnTx/>
              <a:uFillTx/>
              <a:latin typeface="Arial" charset="0"/>
              <a:cs typeface="Arial" charset="0"/>
            </a:endParaRPr>
          </a:p>
          <a:p>
            <a:pPr marL="365125" marR="0" lvl="0" indent="-255270" algn="l" defTabSz="914400" rtl="0" eaLnBrk="1" fontAlgn="base" latinLnBrk="0" hangingPunct="1">
              <a:lnSpc>
                <a:spcPct val="100000"/>
              </a:lnSpc>
              <a:spcBef>
                <a:spcPts val="400"/>
              </a:spcBef>
              <a:spcAft>
                <a:spcPct val="0"/>
              </a:spcAft>
              <a:buClr>
                <a:srgbClr val="7030A0"/>
              </a:buClr>
              <a:buSzPct val="68000"/>
              <a:buFont typeface="Arial" charset="0"/>
              <a:buChar char="•"/>
              <a:tabLst/>
              <a:defRPr/>
            </a:pPr>
            <a:endParaRPr lang="en-GB" altLang="en-US" sz="2400" b="0" i="0" u="none" strike="noStrike" kern="1200" cap="none" spc="0" normalizeH="0" baseline="0" noProof="0">
              <a:ln>
                <a:noFill/>
              </a:ln>
              <a:solidFill>
                <a:sysClr val="windowText" lastClr="000000"/>
              </a:solidFill>
              <a:effectLst/>
              <a:uLnTx/>
              <a:uFillTx/>
              <a:latin typeface="Arial" charset="0"/>
              <a:cs typeface="Arial" charset="0"/>
            </a:endParaRPr>
          </a:p>
          <a:p>
            <a:pPr marL="365125" marR="0" lvl="0" indent="-255270" algn="l" defTabSz="914400" rtl="0" eaLnBrk="1" fontAlgn="base" latinLnBrk="0" hangingPunct="1">
              <a:lnSpc>
                <a:spcPct val="100000"/>
              </a:lnSpc>
              <a:spcBef>
                <a:spcPts val="400"/>
              </a:spcBef>
              <a:spcAft>
                <a:spcPct val="0"/>
              </a:spcAft>
              <a:buClr>
                <a:srgbClr val="7030A0"/>
              </a:buClr>
              <a:buSzPct val="68000"/>
              <a:buFont typeface="Wingdings 3" pitchFamily="18" charset="2"/>
              <a:buChar char=""/>
              <a:tabLst/>
              <a:defRPr/>
            </a:pPr>
            <a:endParaRPr lang="en-GB" altLang="en-US" sz="2700" b="1" i="0" u="none" strike="noStrike" kern="1200" cap="none" spc="0" normalizeH="0" baseline="0" noProof="0">
              <a:ln>
                <a:noFill/>
              </a:ln>
              <a:solidFill>
                <a:sysClr val="windowText" lastClr="000000"/>
              </a:solidFill>
              <a:effectLst/>
              <a:uLnTx/>
              <a:uFillTx/>
              <a:latin typeface="Lucida Sans Unicode"/>
              <a:cs typeface="Lucida Sans Unicode"/>
            </a:endParaRPr>
          </a:p>
        </p:txBody>
      </p:sp>
      <p:sp>
        <p:nvSpPr>
          <p:cNvPr id="5" name="Rectangle 2">
            <a:extLst>
              <a:ext uri="{FF2B5EF4-FFF2-40B4-BE49-F238E27FC236}">
                <a16:creationId xmlns:a16="http://schemas.microsoft.com/office/drawing/2014/main" id="{0734073F-5DEB-C7B4-DDEC-BF55E8C597F6}"/>
              </a:ext>
            </a:extLst>
          </p:cNvPr>
          <p:cNvSpPr txBox="1">
            <a:spLocks noChangeArrowheads="1"/>
          </p:cNvSpPr>
          <p:nvPr/>
        </p:nvSpPr>
        <p:spPr>
          <a:xfrm>
            <a:off x="-3333" y="-167206"/>
            <a:ext cx="7239000" cy="1143000"/>
          </a:xfrm>
          <a:prstGeom prst="rect">
            <a:avLst/>
          </a:prstGeom>
        </p:spPr>
        <p:txBody>
          <a:bodyPr vert="horz" lIns="91440" tIns="45720" rIns="91440" bIns="45720" rtlCol="0" anchor="ctr">
            <a:normAutofit/>
            <a:scene3d>
              <a:camera prst="orthographicFront"/>
              <a:lightRig rig="soft" dir="t"/>
            </a:scene3d>
            <a:sp3d prstMaterial="softEdge">
              <a:bevelT w="25400" h="25400"/>
            </a:sp3d>
          </a:bodyPr>
          <a:lst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a:lstStyle>
          <a:p>
            <a:pPr eaLnBrk="1" fontAlgn="auto" hangingPunct="1">
              <a:spcAft>
                <a:spcPts val="0"/>
              </a:spcAft>
              <a:defRPr/>
            </a:pPr>
            <a:r>
              <a:rPr lang="en-GB" sz="3200">
                <a:solidFill>
                  <a:srgbClr val="7030A0"/>
                </a:solidFill>
                <a:latin typeface="Arial"/>
                <a:ea typeface="+mn-ea"/>
                <a:cs typeface="Arial"/>
              </a:rPr>
              <a:t>Reminders:</a:t>
            </a:r>
          </a:p>
        </p:txBody>
      </p:sp>
      <p:sp>
        <p:nvSpPr>
          <p:cNvPr id="3" name="TextBox 2">
            <a:extLst>
              <a:ext uri="{FF2B5EF4-FFF2-40B4-BE49-F238E27FC236}">
                <a16:creationId xmlns:a16="http://schemas.microsoft.com/office/drawing/2014/main" id="{1E43EF6B-B1FC-9086-E131-BCFAB68CABFD}"/>
              </a:ext>
            </a:extLst>
          </p:cNvPr>
          <p:cNvSpPr txBox="1"/>
          <p:nvPr/>
        </p:nvSpPr>
        <p:spPr>
          <a:xfrm>
            <a:off x="8296996" y="73436"/>
            <a:ext cx="71917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solidFill>
                  <a:srgbClr val="7030A0"/>
                </a:solidFill>
                <a:latin typeface="Arial"/>
                <a:cs typeface="Arial"/>
              </a:rPr>
              <a:t>ABO</a:t>
            </a:r>
            <a:endParaRPr lang="en-GB" dirty="0">
              <a:solidFill>
                <a:srgbClr val="7030A0"/>
              </a:solidFill>
            </a:endParaRPr>
          </a:p>
        </p:txBody>
      </p:sp>
    </p:spTree>
    <p:extLst>
      <p:ext uri="{BB962C8B-B14F-4D97-AF65-F5344CB8AC3E}">
        <p14:creationId xmlns:p14="http://schemas.microsoft.com/office/powerpoint/2010/main" val="8832520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0" y="6248866"/>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2" y="6260838"/>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397718" y="6326411"/>
            <a:ext cx="6057567"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a:ln>
                  <a:noFill/>
                </a:ln>
                <a:solidFill>
                  <a:srgbClr val="7030A0"/>
                </a:solidFill>
                <a:effectLst/>
                <a:uLnTx/>
                <a:uFillTx/>
                <a:latin typeface="Georgia" panose="02040502050405020303" pitchFamily="18" charset="0"/>
                <a:ea typeface="+mn-ea"/>
                <a:cs typeface="+mn-cs"/>
              </a:rPr>
              <a:t>Respect, Independence, Service to the Community, Empathy</a:t>
            </a:r>
          </a:p>
        </p:txBody>
      </p:sp>
      <p:sp>
        <p:nvSpPr>
          <p:cNvPr id="2" name="Title 2">
            <a:extLst>
              <a:ext uri="{FF2B5EF4-FFF2-40B4-BE49-F238E27FC236}">
                <a16:creationId xmlns:a16="http://schemas.microsoft.com/office/drawing/2014/main" id="{0A6A75CF-F5E7-5DFB-14C0-7812B537C809}"/>
              </a:ext>
            </a:extLst>
          </p:cNvPr>
          <p:cNvSpPr txBox="1">
            <a:spLocks/>
          </p:cNvSpPr>
          <p:nvPr/>
        </p:nvSpPr>
        <p:spPr>
          <a:xfrm>
            <a:off x="457200" y="274638"/>
            <a:ext cx="8229600" cy="1143000"/>
          </a:xfrm>
          <a:prstGeom prst="rect">
            <a:avLst/>
          </a:prstGeom>
        </p:spPr>
        <p:txBody>
          <a:bodyPr vert="horz" lIns="91440" tIns="45720" rIns="91440" bIns="45720" rtlCol="0" anchor="ctr">
            <a:normAutofit/>
            <a:scene3d>
              <a:camera prst="orthographicFront"/>
              <a:lightRig rig="soft" dir="t"/>
            </a:scene3d>
            <a:sp3d prstMaterial="softEdge">
              <a:bevelT w="25400" h="25400"/>
            </a:sp3d>
          </a:bodyPr>
          <a:lst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a:lstStyle>
          <a:p>
            <a:r>
              <a:rPr lang="en-GB">
                <a:latin typeface="Arial"/>
                <a:cs typeface="Arial"/>
              </a:rPr>
              <a:t>SEND</a:t>
            </a:r>
          </a:p>
        </p:txBody>
      </p:sp>
      <p:sp>
        <p:nvSpPr>
          <p:cNvPr id="3" name="Content Placeholder 1">
            <a:extLst>
              <a:ext uri="{FF2B5EF4-FFF2-40B4-BE49-F238E27FC236}">
                <a16:creationId xmlns:a16="http://schemas.microsoft.com/office/drawing/2014/main" id="{2E9EEF16-2BE8-D65C-464D-F4ADCEB4401B}"/>
              </a:ext>
            </a:extLst>
          </p:cNvPr>
          <p:cNvSpPr txBox="1">
            <a:spLocks/>
          </p:cNvSpPr>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indent="-255270"/>
            <a:r>
              <a:rPr lang="en-GB">
                <a:latin typeface="Arial"/>
                <a:cs typeface="Arial"/>
              </a:rPr>
              <a:t>If your child has any special educational needs, please can you contact the SEND team directly on:</a:t>
            </a:r>
            <a:endParaRPr lang="en-US">
              <a:latin typeface="Arial"/>
              <a:cs typeface="Arial"/>
            </a:endParaRPr>
          </a:p>
          <a:p>
            <a:pPr indent="-255270"/>
            <a:r>
              <a:rPr lang="en-GB">
                <a:latin typeface="Arial"/>
                <a:cs typeface="Arial"/>
                <a:hlinkClick r:id="rId5"/>
              </a:rPr>
              <a:t>mhorsely@kingswoodsecondaryacaemy.org</a:t>
            </a:r>
            <a:r>
              <a:rPr lang="en-GB">
                <a:latin typeface="Arial"/>
                <a:cs typeface="Arial"/>
              </a:rPr>
              <a:t> </a:t>
            </a:r>
          </a:p>
        </p:txBody>
      </p:sp>
    </p:spTree>
    <p:extLst>
      <p:ext uri="{BB962C8B-B14F-4D97-AF65-F5344CB8AC3E}">
        <p14:creationId xmlns:p14="http://schemas.microsoft.com/office/powerpoint/2010/main" val="27683642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0" y="6248866"/>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2" y="6260838"/>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397718" y="6326411"/>
            <a:ext cx="6057567"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a:ln>
                  <a:noFill/>
                </a:ln>
                <a:solidFill>
                  <a:srgbClr val="7030A0"/>
                </a:solidFill>
                <a:effectLst/>
                <a:uLnTx/>
                <a:uFillTx/>
                <a:latin typeface="Georgia" panose="02040502050405020303" pitchFamily="18" charset="0"/>
                <a:ea typeface="+mn-ea"/>
                <a:cs typeface="+mn-cs"/>
              </a:rPr>
              <a:t>Respect, Independence, Service to the Community, Empathy</a:t>
            </a:r>
          </a:p>
        </p:txBody>
      </p:sp>
      <p:sp>
        <p:nvSpPr>
          <p:cNvPr id="2" name="TextBox 1">
            <a:extLst>
              <a:ext uri="{FF2B5EF4-FFF2-40B4-BE49-F238E27FC236}">
                <a16:creationId xmlns:a16="http://schemas.microsoft.com/office/drawing/2014/main" id="{B9F68BE9-0F57-9F7B-F1C0-12B5B45D2DE7}"/>
              </a:ext>
            </a:extLst>
          </p:cNvPr>
          <p:cNvSpPr txBox="1"/>
          <p:nvPr/>
        </p:nvSpPr>
        <p:spPr>
          <a:xfrm>
            <a:off x="611560" y="404664"/>
            <a:ext cx="8064896" cy="584775"/>
          </a:xfrm>
          <a:prstGeom prst="rect">
            <a:avLst/>
          </a:prstGeom>
          <a:noFill/>
        </p:spPr>
        <p:txBody>
          <a:bodyPr wrap="square" lIns="91440" tIns="45720" rIns="91440" bIns="45720" rtlCol="0" anchor="t">
            <a:spAutoFit/>
          </a:bodyPr>
          <a:lstStyle/>
          <a:p>
            <a:r>
              <a:rPr lang="en-US" sz="3200" b="1" dirty="0">
                <a:solidFill>
                  <a:srgbClr val="7030A0"/>
                </a:solidFill>
                <a:latin typeface="Arial"/>
                <a:cs typeface="Arial"/>
              </a:rPr>
              <a:t>Transition day Friday 3</a:t>
            </a:r>
            <a:r>
              <a:rPr lang="en-US" sz="3200" b="1" baseline="30000" dirty="0">
                <a:solidFill>
                  <a:srgbClr val="7030A0"/>
                </a:solidFill>
                <a:latin typeface="Arial"/>
                <a:cs typeface="Arial"/>
              </a:rPr>
              <a:t>rd</a:t>
            </a:r>
            <a:r>
              <a:rPr lang="en-US" sz="3200" b="1" dirty="0">
                <a:solidFill>
                  <a:srgbClr val="7030A0"/>
                </a:solidFill>
                <a:latin typeface="Arial"/>
                <a:cs typeface="Arial"/>
              </a:rPr>
              <a:t>  July</a:t>
            </a:r>
            <a:r>
              <a:rPr lang="en-US" sz="3200" b="1" dirty="0">
                <a:solidFill>
                  <a:srgbClr val="7030A0"/>
                </a:solidFill>
                <a:latin typeface="Georgia"/>
              </a:rPr>
              <a:t> </a:t>
            </a:r>
            <a:endParaRPr lang="en-GB" sz="3200" b="1" dirty="0">
              <a:solidFill>
                <a:srgbClr val="7030A0"/>
              </a:solidFill>
              <a:latin typeface="Georgia" panose="02040502050405020303" pitchFamily="18" charset="0"/>
            </a:endParaRPr>
          </a:p>
        </p:txBody>
      </p:sp>
      <p:sp>
        <p:nvSpPr>
          <p:cNvPr id="3" name="TextBox 2">
            <a:extLst>
              <a:ext uri="{FF2B5EF4-FFF2-40B4-BE49-F238E27FC236}">
                <a16:creationId xmlns:a16="http://schemas.microsoft.com/office/drawing/2014/main" id="{C6C10AE9-3EA2-4E7D-1101-921FE0A03635}"/>
              </a:ext>
            </a:extLst>
          </p:cNvPr>
          <p:cNvSpPr txBox="1"/>
          <p:nvPr/>
        </p:nvSpPr>
        <p:spPr>
          <a:xfrm>
            <a:off x="539552" y="1196752"/>
            <a:ext cx="7416824" cy="4154984"/>
          </a:xfrm>
          <a:prstGeom prst="rect">
            <a:avLst/>
          </a:prstGeom>
          <a:noFill/>
        </p:spPr>
        <p:txBody>
          <a:bodyPr wrap="square" lIns="91440" tIns="45720" rIns="91440" bIns="45720" rtlCol="0" anchor="t">
            <a:spAutoFit/>
          </a:bodyPr>
          <a:lstStyle/>
          <a:p>
            <a:pPr marL="457200" indent="-457200">
              <a:buFont typeface="Arial" panose="020B0604020202020204" pitchFamily="34" charset="0"/>
              <a:buChar char="•"/>
            </a:pPr>
            <a:endParaRPr lang="en-US" sz="2400">
              <a:latin typeface="Arial"/>
              <a:cs typeface="Arial"/>
            </a:endParaRPr>
          </a:p>
          <a:p>
            <a:pPr marL="457200" indent="-457200">
              <a:buFont typeface="Arial" panose="020B0604020202020204" pitchFamily="34" charset="0"/>
              <a:buChar char="•"/>
            </a:pPr>
            <a:r>
              <a:rPr lang="en-US" sz="2400">
                <a:latin typeface="Arial"/>
                <a:cs typeface="Arial"/>
              </a:rPr>
              <a:t>Year 6 students to arrive at the academy between 8:45 and 9am wearing PE kit with their lunches – if your child is FSM, we will provide their lunch </a:t>
            </a:r>
          </a:p>
          <a:p>
            <a:pPr marL="457200" indent="-457200">
              <a:buFont typeface="Arial" panose="020B0604020202020204" pitchFamily="34" charset="0"/>
              <a:buChar char="•"/>
            </a:pPr>
            <a:endParaRPr lang="en-US" sz="2400">
              <a:latin typeface="Arial"/>
              <a:cs typeface="Arial"/>
            </a:endParaRPr>
          </a:p>
          <a:p>
            <a:pPr marL="457200" indent="-457200">
              <a:buFont typeface="Arial" panose="020B0604020202020204" pitchFamily="34" charset="0"/>
              <a:buChar char="•"/>
            </a:pPr>
            <a:r>
              <a:rPr lang="en-US" sz="2400">
                <a:latin typeface="Arial"/>
                <a:cs typeface="Arial"/>
              </a:rPr>
              <a:t>Timetable of events/ getting to know you, school, each other</a:t>
            </a:r>
          </a:p>
          <a:p>
            <a:pPr marL="457200" indent="-457200">
              <a:buFont typeface="Arial" panose="020B0604020202020204" pitchFamily="34" charset="0"/>
              <a:buChar char="•"/>
            </a:pPr>
            <a:endParaRPr lang="en-US" sz="2400">
              <a:latin typeface="Arial"/>
              <a:cs typeface="Arial"/>
            </a:endParaRPr>
          </a:p>
          <a:p>
            <a:pPr marL="457200" indent="-457200">
              <a:buFont typeface="Arial" panose="020B0604020202020204" pitchFamily="34" charset="0"/>
              <a:buChar char="•"/>
            </a:pPr>
            <a:r>
              <a:rPr lang="en-US" sz="2400">
                <a:latin typeface="Arial"/>
                <a:cs typeface="Arial"/>
              </a:rPr>
              <a:t>Teambuilding activities </a:t>
            </a:r>
          </a:p>
          <a:p>
            <a:endParaRPr lang="en-US" sz="2400">
              <a:latin typeface="Arial"/>
              <a:cs typeface="Arial"/>
            </a:endParaRPr>
          </a:p>
          <a:p>
            <a:pPr marL="457200" indent="-457200">
              <a:buFont typeface="Arial" panose="020B0604020202020204" pitchFamily="34" charset="0"/>
              <a:buChar char="•"/>
            </a:pPr>
            <a:r>
              <a:rPr lang="en-US" sz="2400">
                <a:latin typeface="Arial"/>
                <a:cs typeface="Arial"/>
              </a:rPr>
              <a:t>To be picked up at 3pm</a:t>
            </a:r>
          </a:p>
        </p:txBody>
      </p:sp>
    </p:spTree>
    <p:extLst>
      <p:ext uri="{BB962C8B-B14F-4D97-AF65-F5344CB8AC3E}">
        <p14:creationId xmlns:p14="http://schemas.microsoft.com/office/powerpoint/2010/main" val="17921063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0" y="6138887"/>
            <a:ext cx="9144000" cy="25880"/>
          </a:xfrm>
          <a:prstGeom prst="line">
            <a:avLst/>
          </a:prstGeom>
          <a:ln w="9525" cap="flat" cmpd="sng" algn="ctr">
            <a:solidFill>
              <a:srgbClr val="7030A0"/>
            </a:solidFill>
            <a:prstDash val="sys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 name="Picture 8" descr="http://t1.gstatic.com/images?q=tbn:ANd9GcS6HHMlD1dxUqNRAMcR3kGVQGA_ns5NUhCLOQHBJAEGJ-LmempVJbi4jqk"/>
          <p:cNvPicPr>
            <a:picLocks noChangeAspect="1" noChangeArrowheads="1"/>
          </p:cNvPicPr>
          <p:nvPr/>
        </p:nvPicPr>
        <p:blipFill rotWithShape="1">
          <a:blip r:embed="rId3">
            <a:extLst>
              <a:ext uri="{28A0092B-C50C-407E-A947-70E740481C1C}">
                <a14:useLocalDpi xmlns:a14="http://schemas.microsoft.com/office/drawing/2010/main" val="0"/>
              </a:ext>
            </a:extLst>
          </a:blip>
          <a:srcRect t="15682" b="15587"/>
          <a:stretch/>
        </p:blipFill>
        <p:spPr bwMode="auto">
          <a:xfrm>
            <a:off x="116880" y="6248866"/>
            <a:ext cx="887635" cy="4936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fsted Goo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282" y="6260838"/>
            <a:ext cx="481673" cy="4816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397718" y="6326411"/>
            <a:ext cx="6057567"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a:ln>
                  <a:noFill/>
                </a:ln>
                <a:solidFill>
                  <a:srgbClr val="7030A0"/>
                </a:solidFill>
                <a:effectLst/>
                <a:uLnTx/>
                <a:uFillTx/>
                <a:latin typeface="Georgia" panose="02040502050405020303" pitchFamily="18" charset="0"/>
                <a:ea typeface="+mn-ea"/>
                <a:cs typeface="+mn-cs"/>
              </a:rPr>
              <a:t>Respect, Independence, Service to the Community, Empathy</a:t>
            </a:r>
          </a:p>
        </p:txBody>
      </p:sp>
      <p:sp>
        <p:nvSpPr>
          <p:cNvPr id="4" name="Rectangle 2">
            <a:extLst>
              <a:ext uri="{FF2B5EF4-FFF2-40B4-BE49-F238E27FC236}">
                <a16:creationId xmlns:a16="http://schemas.microsoft.com/office/drawing/2014/main" id="{EA0325F0-E32F-20F8-09F4-1A581CB065A2}"/>
              </a:ext>
            </a:extLst>
          </p:cNvPr>
          <p:cNvSpPr txBox="1">
            <a:spLocks noChangeArrowheads="1"/>
          </p:cNvSpPr>
          <p:nvPr/>
        </p:nvSpPr>
        <p:spPr>
          <a:xfrm>
            <a:off x="232035" y="634545"/>
            <a:ext cx="7239000" cy="1143000"/>
          </a:xfrm>
          <a:prstGeom prst="rect">
            <a:avLst/>
          </a:prstGeom>
        </p:spPr>
        <p:txBody>
          <a:bodyPr vert="horz" lIns="91440" tIns="45720" rIns="91440" bIns="45720" rtlCol="0" anchor="ctr">
            <a:normAutofit/>
            <a:scene3d>
              <a:camera prst="orthographicFront"/>
              <a:lightRig rig="soft" dir="t"/>
            </a:scene3d>
            <a:sp3d prstMaterial="softEdge">
              <a:bevelT w="25400" h="25400"/>
            </a:sp3d>
          </a:bodyPr>
          <a:lst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a:lstStyle>
          <a:p>
            <a:pPr eaLnBrk="1" fontAlgn="auto" hangingPunct="1">
              <a:spcAft>
                <a:spcPts val="0"/>
              </a:spcAft>
              <a:defRPr/>
            </a:pPr>
            <a:r>
              <a:rPr lang="en-GB" sz="4400">
                <a:solidFill>
                  <a:srgbClr val="7030A0"/>
                </a:solidFill>
                <a:latin typeface="Arial"/>
                <a:ea typeface="+mn-ea"/>
                <a:cs typeface="Arial"/>
              </a:rPr>
              <a:t>Finally,</a:t>
            </a:r>
          </a:p>
        </p:txBody>
      </p:sp>
      <p:sp>
        <p:nvSpPr>
          <p:cNvPr id="5" name="Rectangle 3">
            <a:extLst>
              <a:ext uri="{FF2B5EF4-FFF2-40B4-BE49-F238E27FC236}">
                <a16:creationId xmlns:a16="http://schemas.microsoft.com/office/drawing/2014/main" id="{92D47FFD-8128-1226-B175-8D57ADFB786C}"/>
              </a:ext>
            </a:extLst>
          </p:cNvPr>
          <p:cNvSpPr txBox="1">
            <a:spLocks noChangeArrowheads="1"/>
          </p:cNvSpPr>
          <p:nvPr/>
        </p:nvSpPr>
        <p:spPr bwMode="auto">
          <a:xfrm>
            <a:off x="232035" y="1959727"/>
            <a:ext cx="8778875"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220" indent="0" algn="just" eaLnBrk="1" hangingPunct="1">
              <a:buClr>
                <a:srgbClr val="7030A0"/>
              </a:buClr>
              <a:buNone/>
              <a:defRPr/>
            </a:pPr>
            <a:r>
              <a:rPr kumimoji="0" lang="en-GB" altLang="en-US" sz="2400" b="0" i="0" u="none" strike="noStrike" kern="1200" cap="none" spc="0" normalizeH="0" baseline="0" noProof="0">
                <a:ln>
                  <a:noFill/>
                </a:ln>
                <a:solidFill>
                  <a:sysClr val="windowText" lastClr="000000"/>
                </a:solidFill>
                <a:effectLst/>
                <a:uLnTx/>
                <a:uFillTx/>
                <a:latin typeface="Arial"/>
                <a:cs typeface="Arial"/>
              </a:rPr>
              <a:t>We are a team and a community who want the very best for our </a:t>
            </a:r>
            <a:r>
              <a:rPr lang="en-GB" altLang="en-US" sz="2400">
                <a:solidFill>
                  <a:sysClr val="windowText" lastClr="000000"/>
                </a:solidFill>
                <a:latin typeface="Arial"/>
                <a:cs typeface="Arial"/>
              </a:rPr>
              <a:t>children. We will</a:t>
            </a:r>
            <a:r>
              <a:rPr kumimoji="0" lang="en-GB" altLang="en-US" sz="2400" b="0" i="0" u="none" strike="noStrike" kern="1200" cap="none" spc="0" normalizeH="0" baseline="0" noProof="0">
                <a:ln>
                  <a:noFill/>
                </a:ln>
                <a:solidFill>
                  <a:sysClr val="windowText" lastClr="000000"/>
                </a:solidFill>
                <a:effectLst/>
                <a:uLnTx/>
                <a:uFillTx/>
                <a:latin typeface="Arial"/>
                <a:cs typeface="Arial"/>
              </a:rPr>
              <a:t> always try our best to ensure that the children in our care are always at the heart of any decisions made.</a:t>
            </a:r>
            <a:r>
              <a:rPr lang="en-GB" altLang="en-US" sz="2400">
                <a:solidFill>
                  <a:sysClr val="windowText" lastClr="000000"/>
                </a:solidFill>
                <a:latin typeface="Arial"/>
                <a:cs typeface="Arial"/>
              </a:rPr>
              <a:t> </a:t>
            </a:r>
            <a:endParaRPr lang="en-GB" altLang="en-US" sz="2400" b="0" i="0" u="none" strike="noStrike" kern="1200" cap="none" spc="0" normalizeH="0" baseline="0" noProof="0">
              <a:ln>
                <a:noFill/>
              </a:ln>
              <a:solidFill>
                <a:sysClr val="windowText" lastClr="000000"/>
              </a:solidFill>
              <a:effectLst/>
              <a:uLnTx/>
              <a:uFillTx/>
              <a:latin typeface="Arial"/>
              <a:cs typeface="Arial" charset="0"/>
            </a:endParaRPr>
          </a:p>
          <a:p>
            <a:pPr marL="109220" marR="0" lvl="0" indent="0" algn="just" defTabSz="914400" rtl="0" eaLnBrk="1" fontAlgn="base" latinLnBrk="0" hangingPunct="1">
              <a:lnSpc>
                <a:spcPct val="100000"/>
              </a:lnSpc>
              <a:spcBef>
                <a:spcPts val="400"/>
              </a:spcBef>
              <a:spcAft>
                <a:spcPct val="0"/>
              </a:spcAft>
              <a:buClr>
                <a:srgbClr val="7030A0"/>
              </a:buClr>
              <a:buSzPct val="68000"/>
              <a:buFont typeface="Wingdings 3" pitchFamily="18" charset="2"/>
              <a:buNone/>
              <a:tabLst/>
              <a:defRPr/>
            </a:pPr>
            <a:endParaRPr lang="en-GB" altLang="en-US" sz="2400" b="0" i="0" u="none" strike="noStrike" kern="1200" cap="none" spc="0" normalizeH="0" baseline="0" noProof="0">
              <a:ln>
                <a:noFill/>
              </a:ln>
              <a:solidFill>
                <a:sysClr val="windowText" lastClr="000000"/>
              </a:solidFill>
              <a:effectLst/>
              <a:uLnTx/>
              <a:uFillTx/>
              <a:latin typeface="Arial"/>
              <a:cs typeface="Arial" charset="0"/>
            </a:endParaRPr>
          </a:p>
          <a:p>
            <a:pPr marL="109220" indent="0" algn="just" eaLnBrk="1" hangingPunct="1">
              <a:buClr>
                <a:srgbClr val="7030A0"/>
              </a:buClr>
              <a:buNone/>
              <a:defRPr/>
            </a:pPr>
            <a:r>
              <a:rPr kumimoji="0" lang="en-GB" altLang="en-US" sz="2400" b="0" i="0" u="none" strike="noStrike" kern="1200" cap="none" spc="0" normalizeH="0" baseline="0" noProof="0">
                <a:ln>
                  <a:noFill/>
                </a:ln>
                <a:solidFill>
                  <a:sysClr val="windowText" lastClr="000000"/>
                </a:solidFill>
                <a:effectLst/>
                <a:uLnTx/>
                <a:uFillTx/>
                <a:latin typeface="Arial"/>
                <a:cs typeface="Arial"/>
              </a:rPr>
              <a:t>Your child’s success, is your success, is Kingswood’s success; we are a team.</a:t>
            </a:r>
            <a:r>
              <a:rPr lang="en-GB" altLang="en-US" sz="2400">
                <a:solidFill>
                  <a:sysClr val="windowText" lastClr="000000"/>
                </a:solidFill>
                <a:latin typeface="Arial"/>
                <a:cs typeface="Arial"/>
              </a:rPr>
              <a:t> </a:t>
            </a:r>
            <a:endParaRPr lang="en-GB" altLang="en-US" sz="2400" b="0" i="0" u="none" strike="noStrike" kern="1200" cap="none" spc="0" normalizeH="0" baseline="0" noProof="0">
              <a:ln>
                <a:noFill/>
              </a:ln>
              <a:solidFill>
                <a:sysClr val="windowText" lastClr="000000"/>
              </a:solidFill>
              <a:effectLst/>
              <a:uLnTx/>
              <a:uFillTx/>
              <a:latin typeface="Arial"/>
              <a:cs typeface="Arial" charset="0"/>
            </a:endParaRPr>
          </a:p>
          <a:p>
            <a:pPr marL="109220" indent="0" algn="just" eaLnBrk="1" hangingPunct="1">
              <a:buClr>
                <a:srgbClr val="7030A0"/>
              </a:buClr>
              <a:buNone/>
              <a:defRPr/>
            </a:pPr>
            <a:endParaRPr lang="en-GB" altLang="en-US" sz="2400">
              <a:solidFill>
                <a:sysClr val="windowText" lastClr="000000"/>
              </a:solidFill>
              <a:latin typeface="Arial"/>
              <a:cs typeface="Arial"/>
            </a:endParaRPr>
          </a:p>
          <a:p>
            <a:pPr marL="109220" indent="0" algn="just">
              <a:buNone/>
              <a:defRPr/>
            </a:pPr>
            <a:r>
              <a:rPr kumimoji="0" lang="en-GB" altLang="en-US" sz="2400" b="0" i="0" u="none" strike="noStrike" kern="1200" cap="none" spc="0" normalizeH="0" baseline="0" noProof="0">
                <a:ln>
                  <a:noFill/>
                </a:ln>
                <a:solidFill>
                  <a:sysClr val="windowText" lastClr="000000"/>
                </a:solidFill>
                <a:effectLst/>
                <a:uLnTx/>
                <a:uFillTx/>
                <a:latin typeface="Arial"/>
                <a:cs typeface="Arial"/>
              </a:rPr>
              <a:t>Thank you</a:t>
            </a:r>
            <a:r>
              <a:rPr lang="en-GB" altLang="en-US" sz="2400">
                <a:solidFill>
                  <a:sysClr val="windowText" lastClr="000000"/>
                </a:solidFill>
                <a:latin typeface="Arial"/>
                <a:cs typeface="Arial"/>
              </a:rPr>
              <a:t> </a:t>
            </a:r>
            <a:endParaRPr lang="en-GB" altLang="en-US" sz="2400" b="0" i="0" u="none" strike="noStrike" kern="1200" cap="none" spc="0" normalizeH="0" baseline="0" noProof="0">
              <a:ln>
                <a:noFill/>
              </a:ln>
              <a:solidFill>
                <a:sysClr val="windowText" lastClr="000000"/>
              </a:solidFill>
              <a:effectLst/>
              <a:uLnTx/>
              <a:uFillTx/>
              <a:latin typeface="Arial" charset="0"/>
              <a:cs typeface="Arial" charset="0"/>
            </a:endParaRPr>
          </a:p>
          <a:p>
            <a:pPr marL="365125" marR="0" lvl="0" indent="-255270" algn="l" defTabSz="914400" rtl="0" eaLnBrk="1" fontAlgn="base" latinLnBrk="0" hangingPunct="1">
              <a:lnSpc>
                <a:spcPct val="100000"/>
              </a:lnSpc>
              <a:spcBef>
                <a:spcPts val="400"/>
              </a:spcBef>
              <a:spcAft>
                <a:spcPct val="0"/>
              </a:spcAft>
              <a:buClr>
                <a:srgbClr val="7030A0"/>
              </a:buClr>
              <a:buSzPct val="68000"/>
              <a:buFont typeface="Arial" charset="0"/>
              <a:buChar char="•"/>
              <a:tabLst/>
              <a:defRPr/>
            </a:pPr>
            <a:endParaRPr lang="en-GB" altLang="en-US" sz="2400" b="0" i="0" u="none" strike="noStrike" kern="1200" cap="none" spc="0" normalizeH="0" baseline="0" noProof="0">
              <a:ln>
                <a:noFill/>
              </a:ln>
              <a:solidFill>
                <a:sysClr val="windowText" lastClr="000000"/>
              </a:solidFill>
              <a:effectLst/>
              <a:uLnTx/>
              <a:uFillTx/>
              <a:latin typeface="Arial" charset="0"/>
              <a:cs typeface="Arial" charset="0"/>
            </a:endParaRPr>
          </a:p>
          <a:p>
            <a:pPr marL="365125" marR="0" lvl="0" indent="-255270" algn="l" defTabSz="914400" rtl="0" eaLnBrk="1" fontAlgn="base" latinLnBrk="0" hangingPunct="1">
              <a:lnSpc>
                <a:spcPct val="100000"/>
              </a:lnSpc>
              <a:spcBef>
                <a:spcPts val="400"/>
              </a:spcBef>
              <a:spcAft>
                <a:spcPct val="0"/>
              </a:spcAft>
              <a:buClr>
                <a:srgbClr val="7030A0"/>
              </a:buClr>
              <a:buSzPct val="68000"/>
              <a:buFont typeface="Wingdings 3" pitchFamily="18" charset="2"/>
              <a:buChar char=""/>
              <a:tabLst/>
              <a:defRPr/>
            </a:pPr>
            <a:endParaRPr lang="en-GB" altLang="en-US" sz="2700" b="1" i="0" u="none" strike="noStrike" kern="1200" cap="none" spc="0" normalizeH="0" baseline="0" noProof="0">
              <a:ln>
                <a:noFill/>
              </a:ln>
              <a:solidFill>
                <a:sysClr val="windowText" lastClr="000000"/>
              </a:solidFill>
              <a:effectLst/>
              <a:uLnTx/>
              <a:uFillTx/>
              <a:latin typeface="Lucida Sans Unicode"/>
              <a:cs typeface="Lucida Sans Unicode"/>
            </a:endParaRPr>
          </a:p>
        </p:txBody>
      </p:sp>
    </p:spTree>
    <p:extLst>
      <p:ext uri="{BB962C8B-B14F-4D97-AF65-F5344CB8AC3E}">
        <p14:creationId xmlns:p14="http://schemas.microsoft.com/office/powerpoint/2010/main" val="129464023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ustom 4">
      <a:dk1>
        <a:sysClr val="windowText" lastClr="000000"/>
      </a:dk1>
      <a:lt1>
        <a:sysClr val="window" lastClr="FFFFFF"/>
      </a:lt1>
      <a:dk2>
        <a:srgbClr val="464646"/>
      </a:dk2>
      <a:lt2>
        <a:srgbClr val="DEF5FA"/>
      </a:lt2>
      <a:accent1>
        <a:srgbClr val="7030A0"/>
      </a:accent1>
      <a:accent2>
        <a:srgbClr val="7030A0"/>
      </a:accent2>
      <a:accent3>
        <a:srgbClr val="7030A0"/>
      </a:accent3>
      <a:accent4>
        <a:srgbClr val="7030A0"/>
      </a:accent4>
      <a:accent5>
        <a:srgbClr val="7030A0"/>
      </a:accent5>
      <a:accent6>
        <a:srgbClr val="7030A0"/>
      </a:accent6>
      <a:hlink>
        <a:srgbClr val="7030A0"/>
      </a:hlink>
      <a:folHlink>
        <a:srgbClr val="7030A0"/>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ustom 4">
    <a:dk1>
      <a:sysClr val="windowText" lastClr="000000"/>
    </a:dk1>
    <a:lt1>
      <a:sysClr val="window" lastClr="FFFFFF"/>
    </a:lt1>
    <a:dk2>
      <a:srgbClr val="464646"/>
    </a:dk2>
    <a:lt2>
      <a:srgbClr val="DEF5FA"/>
    </a:lt2>
    <a:accent1>
      <a:srgbClr val="7030A0"/>
    </a:accent1>
    <a:accent2>
      <a:srgbClr val="7030A0"/>
    </a:accent2>
    <a:accent3>
      <a:srgbClr val="7030A0"/>
    </a:accent3>
    <a:accent4>
      <a:srgbClr val="7030A0"/>
    </a:accent4>
    <a:accent5>
      <a:srgbClr val="7030A0"/>
    </a:accent5>
    <a:accent6>
      <a:srgbClr val="7030A0"/>
    </a:accent6>
    <a:hlink>
      <a:srgbClr val="7030A0"/>
    </a:hlink>
    <a:folHlink>
      <a:srgbClr val="7030A0"/>
    </a:folHlink>
  </a:clrScheme>
</a:themeOverride>
</file>

<file path=ppt/theme/themeOverride2.xml><?xml version="1.0" encoding="utf-8"?>
<a:themeOverride xmlns:a="http://schemas.openxmlformats.org/drawingml/2006/main">
  <a:clrScheme name="Custom 4">
    <a:dk1>
      <a:sysClr val="windowText" lastClr="000000"/>
    </a:dk1>
    <a:lt1>
      <a:sysClr val="window" lastClr="FFFFFF"/>
    </a:lt1>
    <a:dk2>
      <a:srgbClr val="464646"/>
    </a:dk2>
    <a:lt2>
      <a:srgbClr val="DEF5FA"/>
    </a:lt2>
    <a:accent1>
      <a:srgbClr val="7030A0"/>
    </a:accent1>
    <a:accent2>
      <a:srgbClr val="7030A0"/>
    </a:accent2>
    <a:accent3>
      <a:srgbClr val="7030A0"/>
    </a:accent3>
    <a:accent4>
      <a:srgbClr val="7030A0"/>
    </a:accent4>
    <a:accent5>
      <a:srgbClr val="7030A0"/>
    </a:accent5>
    <a:accent6>
      <a:srgbClr val="7030A0"/>
    </a:accent6>
    <a:hlink>
      <a:srgbClr val="7030A0"/>
    </a:hlink>
    <a:folHlink>
      <a:srgbClr val="7030A0"/>
    </a:folHlink>
  </a:clrScheme>
</a:themeOverride>
</file>

<file path=ppt/theme/themeOverride3.xml><?xml version="1.0" encoding="utf-8"?>
<a:themeOverride xmlns:a="http://schemas.openxmlformats.org/drawingml/2006/main">
  <a:clrScheme name="Custom 4">
    <a:dk1>
      <a:sysClr val="windowText" lastClr="000000"/>
    </a:dk1>
    <a:lt1>
      <a:sysClr val="window" lastClr="FFFFFF"/>
    </a:lt1>
    <a:dk2>
      <a:srgbClr val="464646"/>
    </a:dk2>
    <a:lt2>
      <a:srgbClr val="DEF5FA"/>
    </a:lt2>
    <a:accent1>
      <a:srgbClr val="7030A0"/>
    </a:accent1>
    <a:accent2>
      <a:srgbClr val="7030A0"/>
    </a:accent2>
    <a:accent3>
      <a:srgbClr val="7030A0"/>
    </a:accent3>
    <a:accent4>
      <a:srgbClr val="7030A0"/>
    </a:accent4>
    <a:accent5>
      <a:srgbClr val="7030A0"/>
    </a:accent5>
    <a:accent6>
      <a:srgbClr val="7030A0"/>
    </a:accent6>
    <a:hlink>
      <a:srgbClr val="7030A0"/>
    </a:hlink>
    <a:folHlink>
      <a:srgbClr val="7030A0"/>
    </a:folHlink>
  </a:clrScheme>
</a:themeOverride>
</file>

<file path=ppt/theme/themeOverride4.xml><?xml version="1.0" encoding="utf-8"?>
<a:themeOverride xmlns:a="http://schemas.openxmlformats.org/drawingml/2006/main">
  <a:clrScheme name="Custom 4">
    <a:dk1>
      <a:sysClr val="windowText" lastClr="000000"/>
    </a:dk1>
    <a:lt1>
      <a:sysClr val="window" lastClr="FFFFFF"/>
    </a:lt1>
    <a:dk2>
      <a:srgbClr val="464646"/>
    </a:dk2>
    <a:lt2>
      <a:srgbClr val="DEF5FA"/>
    </a:lt2>
    <a:accent1>
      <a:srgbClr val="7030A0"/>
    </a:accent1>
    <a:accent2>
      <a:srgbClr val="7030A0"/>
    </a:accent2>
    <a:accent3>
      <a:srgbClr val="7030A0"/>
    </a:accent3>
    <a:accent4>
      <a:srgbClr val="7030A0"/>
    </a:accent4>
    <a:accent5>
      <a:srgbClr val="7030A0"/>
    </a:accent5>
    <a:accent6>
      <a:srgbClr val="7030A0"/>
    </a:accent6>
    <a:hlink>
      <a:srgbClr val="7030A0"/>
    </a:hlink>
    <a:folHlink>
      <a:srgbClr val="7030A0"/>
    </a:folHlink>
  </a:clrScheme>
</a:themeOverride>
</file>

<file path=docProps/app.xml><?xml version="1.0" encoding="utf-8"?>
<Properties xmlns="http://schemas.openxmlformats.org/officeDocument/2006/extended-properties" xmlns:vt="http://schemas.openxmlformats.org/officeDocument/2006/docPropsVTypes">
  <Template/>
  <TotalTime>0</TotalTime>
  <Words>2130</Words>
  <Application>Microsoft Office PowerPoint</Application>
  <PresentationFormat>On-screen Show (4:3)</PresentationFormat>
  <Paragraphs>302</Paragraphs>
  <Slides>28</Slides>
  <Notes>28</Notes>
  <HiddenSlides>0</HiddenSlides>
  <MMClips>0</MMClips>
  <ScaleCrop>false</ScaleCrop>
  <HeadingPairs>
    <vt:vector size="6" baseType="variant">
      <vt:variant>
        <vt:lpstr>Fonts Used</vt:lpstr>
      </vt:variant>
      <vt:variant>
        <vt:i4>14</vt:i4>
      </vt:variant>
      <vt:variant>
        <vt:lpstr>Theme</vt:lpstr>
      </vt:variant>
      <vt:variant>
        <vt:i4>3</vt:i4>
      </vt:variant>
      <vt:variant>
        <vt:lpstr>Slide Titles</vt:lpstr>
      </vt:variant>
      <vt:variant>
        <vt:i4>28</vt:i4>
      </vt:variant>
    </vt:vector>
  </HeadingPairs>
  <TitlesOfParts>
    <vt:vector size="45" baseType="lpstr">
      <vt:lpstr>Aptos</vt:lpstr>
      <vt:lpstr>Aptos Display</vt:lpstr>
      <vt:lpstr>Arial</vt:lpstr>
      <vt:lpstr>Arial Black</vt:lpstr>
      <vt:lpstr>Calibri</vt:lpstr>
      <vt:lpstr>Calibri Light</vt:lpstr>
      <vt:lpstr>Comic Sans MS</vt:lpstr>
      <vt:lpstr>Georgia</vt:lpstr>
      <vt:lpstr>Lucida Sans Unicode</vt:lpstr>
      <vt:lpstr>Tahoma</vt:lpstr>
      <vt:lpstr>Verdana</vt:lpstr>
      <vt:lpstr>Wingdings</vt:lpstr>
      <vt:lpstr>Wingdings 2</vt:lpstr>
      <vt:lpstr>Wingdings 3</vt:lpstr>
      <vt:lpstr>Concourse</vt:lpstr>
      <vt:lpstr>Office Theme</vt:lpstr>
      <vt:lpstr>1_Office Theme</vt:lpstr>
      <vt:lpstr>Mr Matt Gamble – Principal Mrs Alex Bonner- Senior Assistant Principal  Mrs Rhiain O’Malley – Head of Year 7</vt:lpstr>
      <vt:lpstr>PowerPoint Presentation</vt:lpstr>
      <vt:lpstr>PowerPoint Presentation</vt:lpstr>
      <vt:lpstr>Our Vision and Values</vt:lpstr>
      <vt:lpstr>Kingswood is a wonderful place to be educated</vt:lpstr>
      <vt:lpstr>Ofsted – Our Lessons </vt:lpstr>
      <vt:lpstr>Ofsted – Personal Development</vt:lpstr>
      <vt:lpstr>Ofsted – Positive Culture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Standards Hub</vt:lpstr>
      <vt:lpstr>PowerPoint Presentation</vt:lpstr>
      <vt:lpstr>PowerPoint Presentation</vt:lpstr>
      <vt:lpstr>PowerPoint Presentation</vt:lpstr>
      <vt:lpstr>Changes to Free School Meals</vt:lpstr>
      <vt:lpstr>Swap Shop</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Nottingham Academy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Team Meeting</dc:title>
  <dc:creator>gerard</dc:creator>
  <cp:lastModifiedBy>A Bonner</cp:lastModifiedBy>
  <cp:revision>3</cp:revision>
  <cp:lastPrinted>2016-06-30T08:35:51Z</cp:lastPrinted>
  <dcterms:created xsi:type="dcterms:W3CDTF">2011-01-31T21:47:01Z</dcterms:created>
  <dcterms:modified xsi:type="dcterms:W3CDTF">2026-06-25T15:11:40Z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1dda7c5-96ca-48e3-9e3a-5c391aea2853_Enabled">
    <vt:lpwstr>True</vt:lpwstr>
  </property>
  <property fmtid="{D5CDD505-2E9C-101B-9397-08002B2CF9AE}" pid="3" name="MSIP_Label_71dda7c5-96ca-48e3-9e3a-5c391aea2853_SiteId">
    <vt:lpwstr>a091745a-b7d8-4d7a-b2a6-1359053d4510</vt:lpwstr>
  </property>
  <property fmtid="{D5CDD505-2E9C-101B-9397-08002B2CF9AE}" pid="4" name="MSIP_Label_71dda7c5-96ca-48e3-9e3a-5c391aea2853_Ref">
    <vt:lpwstr>https://api.informationprotection.azure.com/api/a091745a-b7d8-4d7a-b2a6-1359053d4510</vt:lpwstr>
  </property>
  <property fmtid="{D5CDD505-2E9C-101B-9397-08002B2CF9AE}" pid="5" name="MSIP_Label_71dda7c5-96ca-48e3-9e3a-5c391aea2853_SetBy">
    <vt:lpwstr>ihakobyan@kingswoodsecondaryacademy.org</vt:lpwstr>
  </property>
  <property fmtid="{D5CDD505-2E9C-101B-9397-08002B2CF9AE}" pid="6" name="MSIP_Label_71dda7c5-96ca-48e3-9e3a-5c391aea2853_SetDate">
    <vt:lpwstr>2019-05-09T08:19:41.9629502+01:00</vt:lpwstr>
  </property>
  <property fmtid="{D5CDD505-2E9C-101B-9397-08002B2CF9AE}" pid="7" name="MSIP_Label_71dda7c5-96ca-48e3-9e3a-5c391aea2853_Name">
    <vt:lpwstr>General</vt:lpwstr>
  </property>
  <property fmtid="{D5CDD505-2E9C-101B-9397-08002B2CF9AE}" pid="8" name="MSIP_Label_71dda7c5-96ca-48e3-9e3a-5c391aea2853_Application">
    <vt:lpwstr>Microsoft Azure Information Protection</vt:lpwstr>
  </property>
  <property fmtid="{D5CDD505-2E9C-101B-9397-08002B2CF9AE}" pid="9" name="MSIP_Label_71dda7c5-96ca-48e3-9e3a-5c391aea2853_Extended_MSFT_Method">
    <vt:lpwstr>Automatic</vt:lpwstr>
  </property>
  <property fmtid="{D5CDD505-2E9C-101B-9397-08002B2CF9AE}" pid="10" name="Sensitivity">
    <vt:lpwstr>General</vt:lpwstr>
  </property>
</Properties>
</file>