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61"/>
  </p:notesMasterIdLst>
  <p:handoutMasterIdLst>
    <p:handoutMasterId r:id="rId62"/>
  </p:handoutMasterIdLst>
  <p:sldIdLst>
    <p:sldId id="256" r:id="rId4"/>
    <p:sldId id="257" r:id="rId5"/>
    <p:sldId id="359" r:id="rId6"/>
    <p:sldId id="306" r:id="rId7"/>
    <p:sldId id="307" r:id="rId8"/>
    <p:sldId id="318" r:id="rId9"/>
    <p:sldId id="319" r:id="rId10"/>
    <p:sldId id="320" r:id="rId11"/>
    <p:sldId id="333" r:id="rId12"/>
    <p:sldId id="334" r:id="rId13"/>
    <p:sldId id="321" r:id="rId14"/>
    <p:sldId id="322" r:id="rId15"/>
    <p:sldId id="323" r:id="rId16"/>
    <p:sldId id="324" r:id="rId17"/>
    <p:sldId id="325" r:id="rId18"/>
    <p:sldId id="308" r:id="rId19"/>
    <p:sldId id="343" r:id="rId20"/>
    <p:sldId id="344" r:id="rId21"/>
    <p:sldId id="345" r:id="rId22"/>
    <p:sldId id="346" r:id="rId23"/>
    <p:sldId id="360" r:id="rId24"/>
    <p:sldId id="309" r:id="rId25"/>
    <p:sldId id="310" r:id="rId26"/>
    <p:sldId id="326" r:id="rId27"/>
    <p:sldId id="327" r:id="rId28"/>
    <p:sldId id="328" r:id="rId29"/>
    <p:sldId id="329" r:id="rId30"/>
    <p:sldId id="330" r:id="rId31"/>
    <p:sldId id="331" r:id="rId32"/>
    <p:sldId id="332" r:id="rId33"/>
    <p:sldId id="335" r:id="rId34"/>
    <p:sldId id="311" r:id="rId35"/>
    <p:sldId id="347" r:id="rId36"/>
    <p:sldId id="348" r:id="rId37"/>
    <p:sldId id="349" r:id="rId38"/>
    <p:sldId id="350" r:id="rId39"/>
    <p:sldId id="351" r:id="rId40"/>
    <p:sldId id="312" r:id="rId41"/>
    <p:sldId id="336" r:id="rId42"/>
    <p:sldId id="313" r:id="rId43"/>
    <p:sldId id="337" r:id="rId44"/>
    <p:sldId id="338" r:id="rId45"/>
    <p:sldId id="339" r:id="rId46"/>
    <p:sldId id="314" r:id="rId47"/>
    <p:sldId id="352" r:id="rId48"/>
    <p:sldId id="353" r:id="rId49"/>
    <p:sldId id="358" r:id="rId50"/>
    <p:sldId id="315" r:id="rId51"/>
    <p:sldId id="316" r:id="rId52"/>
    <p:sldId id="340" r:id="rId53"/>
    <p:sldId id="341" r:id="rId54"/>
    <p:sldId id="342" r:id="rId55"/>
    <p:sldId id="317" r:id="rId56"/>
    <p:sldId id="354" r:id="rId57"/>
    <p:sldId id="355" r:id="rId58"/>
    <p:sldId id="356" r:id="rId59"/>
    <p:sldId id="357"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40" autoAdjust="0"/>
    <p:restoredTop sz="87409" autoAdjust="0"/>
  </p:normalViewPr>
  <p:slideViewPr>
    <p:cSldViewPr snapToGrid="0">
      <p:cViewPr varScale="1">
        <p:scale>
          <a:sx n="63" d="100"/>
          <a:sy n="63" d="100"/>
        </p:scale>
        <p:origin x="936" y="66"/>
      </p:cViewPr>
      <p:guideLst>
        <p:guide orient="horz" pos="2160"/>
        <p:guide pos="3840"/>
      </p:guideLst>
    </p:cSldViewPr>
  </p:slideViewPr>
  <p:notesTextViewPr>
    <p:cViewPr>
      <p:scale>
        <a:sx n="1" d="1"/>
        <a:sy n="1" d="1"/>
      </p:scale>
      <p:origin x="0" y="0"/>
    </p:cViewPr>
  </p:notesTextViewPr>
  <p:notesViewPr>
    <p:cSldViewPr snapToGrid="0">
      <p:cViewPr varScale="1">
        <p:scale>
          <a:sx n="65" d="100"/>
          <a:sy n="65" d="100"/>
        </p:scale>
        <p:origin x="2784" y="4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presProps" Target="pres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EEBDA6D-DC69-4DCE-BAF7-6763517D3376}" type="datetimeFigureOut">
              <a:rPr lang="en-US"/>
              <a:t>6/10/2020</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2977E94-A6AB-4E02-8E43-E89F9CF4757F}" type="slidenum">
              <a:rPr/>
              <a:t>‹#›</a:t>
            </a:fld>
            <a:endParaRPr/>
          </a:p>
        </p:txBody>
      </p:sp>
    </p:spTree>
    <p:extLst>
      <p:ext uri="{BB962C8B-B14F-4D97-AF65-F5344CB8AC3E}">
        <p14:creationId xmlns:p14="http://schemas.microsoft.com/office/powerpoint/2010/main" val="21542583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7F6C43-988E-4257-9A1C-C162EF036D58}" type="datetimeFigureOut">
              <a:rPr lang="en-US"/>
              <a:t>6/10/2020</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D491D0-8E1B-49C7-849B-A28568D94497}" type="slidenum">
              <a:rPr/>
              <a:t>‹#›</a:t>
            </a:fld>
            <a:endParaRPr/>
          </a:p>
        </p:txBody>
      </p:sp>
    </p:spTree>
    <p:extLst>
      <p:ext uri="{BB962C8B-B14F-4D97-AF65-F5344CB8AC3E}">
        <p14:creationId xmlns:p14="http://schemas.microsoft.com/office/powerpoint/2010/main" val="17263258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Science</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BD5A5E3-C456-451F-812A-CF0B06EE0EC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523374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(a)     the store of chemical energy (in the battery) decreases</a:t>
            </a:r>
          </a:p>
          <a:p>
            <a:r>
              <a:rPr lang="en-GB" sz="1200" b="1" i="0" kern="1200" dirty="0">
                <a:solidFill>
                  <a:schemeClr val="tx1"/>
                </a:solidFill>
                <a:effectLst/>
                <a:latin typeface="+mn-lt"/>
                <a:ea typeface="+mn-ea"/>
                <a:cs typeface="+mn-cs"/>
              </a:rPr>
              <a:t>1</a:t>
            </a:r>
          </a:p>
          <a:p>
            <a:r>
              <a:rPr lang="en-GB" sz="1200" b="0" i="0" kern="1200" dirty="0">
                <a:solidFill>
                  <a:schemeClr val="tx1"/>
                </a:solidFill>
                <a:effectLst/>
                <a:latin typeface="+mn-lt"/>
                <a:ea typeface="+mn-ea"/>
                <a:cs typeface="+mn-cs"/>
              </a:rPr>
              <a:t>the internal energy of the surrounding air increases.</a:t>
            </a:r>
          </a:p>
          <a:p>
            <a:r>
              <a:rPr lang="en-GB" sz="1200" b="1" i="0" kern="1200" dirty="0">
                <a:solidFill>
                  <a:schemeClr val="tx1"/>
                </a:solidFill>
                <a:effectLst/>
                <a:latin typeface="+mn-lt"/>
                <a:ea typeface="+mn-ea"/>
                <a:cs typeface="+mn-cs"/>
              </a:rPr>
              <a:t>1</a:t>
            </a:r>
          </a:p>
          <a:p>
            <a:r>
              <a:rPr lang="en-GB" sz="1200" b="0" i="1" kern="1200" dirty="0">
                <a:solidFill>
                  <a:schemeClr val="tx1"/>
                </a:solidFill>
                <a:effectLst/>
                <a:latin typeface="+mn-lt"/>
                <a:ea typeface="+mn-ea"/>
                <a:cs typeface="+mn-cs"/>
              </a:rPr>
              <a:t>accept description of energy becoming less usefully stored for </a:t>
            </a:r>
            <a:r>
              <a:rPr lang="en-GB" sz="1200" b="1" i="1" kern="1200" dirty="0">
                <a:solidFill>
                  <a:schemeClr val="tx1"/>
                </a:solidFill>
                <a:effectLst/>
                <a:latin typeface="+mn-lt"/>
                <a:ea typeface="+mn-ea"/>
                <a:cs typeface="+mn-cs"/>
              </a:rPr>
              <a:t>2</a:t>
            </a:r>
            <a:r>
              <a:rPr lang="en-GB" sz="1200" b="0" i="1" kern="1200" dirty="0">
                <a:solidFill>
                  <a:schemeClr val="tx1"/>
                </a:solidFill>
                <a:effectLst/>
                <a:latin typeface="+mn-lt"/>
                <a:ea typeface="+mn-ea"/>
                <a:cs typeface="+mn-cs"/>
              </a:rPr>
              <a:t>marks</a:t>
            </a:r>
          </a:p>
          <a:p>
            <a:r>
              <a:rPr lang="en-GB" sz="1200" b="0" i="0" kern="1200" dirty="0">
                <a:solidFill>
                  <a:schemeClr val="tx1"/>
                </a:solidFill>
                <a:effectLst/>
                <a:latin typeface="+mn-lt"/>
                <a:ea typeface="+mn-ea"/>
                <a:cs typeface="+mn-cs"/>
              </a:rPr>
              <a:t>(b)     kinetic energy = ½ mass × velocity</a:t>
            </a:r>
            <a:r>
              <a:rPr lang="en-GB" sz="1200" b="0" i="0" kern="1200" baseline="30000" dirty="0">
                <a:solidFill>
                  <a:schemeClr val="tx1"/>
                </a:solidFill>
                <a:effectLst/>
                <a:latin typeface="+mn-lt"/>
                <a:ea typeface="+mn-ea"/>
                <a:cs typeface="+mn-cs"/>
              </a:rPr>
              <a:t>2</a:t>
            </a:r>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1</a:t>
            </a:r>
          </a:p>
          <a:p>
            <a:r>
              <a:rPr lang="en-GB" sz="1200" b="0" i="0" kern="1200" dirty="0">
                <a:solidFill>
                  <a:schemeClr val="tx1"/>
                </a:solidFill>
                <a:effectLst/>
                <a:latin typeface="+mn-lt"/>
                <a:ea typeface="+mn-ea"/>
                <a:cs typeface="+mn-cs"/>
              </a:rPr>
              <a:t>(c)     E</a:t>
            </a:r>
            <a:r>
              <a:rPr lang="en-GB" sz="1200" b="0" i="0" kern="1200" baseline="-25000" dirty="0">
                <a:solidFill>
                  <a:schemeClr val="tx1"/>
                </a:solidFill>
                <a:effectLst/>
                <a:latin typeface="+mn-lt"/>
                <a:ea typeface="+mn-ea"/>
                <a:cs typeface="+mn-cs"/>
              </a:rPr>
              <a:t>K</a:t>
            </a:r>
            <a:r>
              <a:rPr lang="en-GB" sz="1200" b="0" i="0" kern="1200" dirty="0">
                <a:solidFill>
                  <a:schemeClr val="tx1"/>
                </a:solidFill>
                <a:effectLst/>
                <a:latin typeface="+mn-lt"/>
                <a:ea typeface="+mn-ea"/>
                <a:cs typeface="+mn-cs"/>
              </a:rPr>
              <a:t> = ½ × 0.8 × 12</a:t>
            </a:r>
            <a:r>
              <a:rPr lang="en-GB" sz="1200" b="0" i="0" kern="1200" baseline="30000" dirty="0">
                <a:solidFill>
                  <a:schemeClr val="tx1"/>
                </a:solidFill>
                <a:effectLst/>
                <a:latin typeface="+mn-lt"/>
                <a:ea typeface="+mn-ea"/>
                <a:cs typeface="+mn-cs"/>
              </a:rPr>
              <a:t>2</a:t>
            </a:r>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1</a:t>
            </a:r>
          </a:p>
          <a:p>
            <a:r>
              <a:rPr lang="en-GB" sz="1200" b="0" i="0" kern="1200" dirty="0">
                <a:solidFill>
                  <a:schemeClr val="tx1"/>
                </a:solidFill>
                <a:effectLst/>
                <a:latin typeface="+mn-lt"/>
                <a:ea typeface="+mn-ea"/>
                <a:cs typeface="+mn-cs"/>
              </a:rPr>
              <a:t>E</a:t>
            </a:r>
            <a:r>
              <a:rPr lang="en-GB" sz="1200" b="0" i="0" kern="1200" baseline="-25000" dirty="0">
                <a:solidFill>
                  <a:schemeClr val="tx1"/>
                </a:solidFill>
                <a:effectLst/>
                <a:latin typeface="+mn-lt"/>
                <a:ea typeface="+mn-ea"/>
                <a:cs typeface="+mn-cs"/>
              </a:rPr>
              <a:t>K</a:t>
            </a:r>
            <a:r>
              <a:rPr lang="en-GB" sz="1200" b="0" i="0" kern="1200" dirty="0">
                <a:solidFill>
                  <a:schemeClr val="tx1"/>
                </a:solidFill>
                <a:effectLst/>
                <a:latin typeface="+mn-lt"/>
                <a:ea typeface="+mn-ea"/>
                <a:cs typeface="+mn-cs"/>
              </a:rPr>
              <a:t> = 57.6 (J)</a:t>
            </a:r>
          </a:p>
          <a:p>
            <a:r>
              <a:rPr lang="en-GB" sz="1200" b="1" i="0" kern="1200" dirty="0">
                <a:solidFill>
                  <a:schemeClr val="tx1"/>
                </a:solidFill>
                <a:effectLst/>
                <a:latin typeface="+mn-lt"/>
                <a:ea typeface="+mn-ea"/>
                <a:cs typeface="+mn-cs"/>
              </a:rPr>
              <a:t>1</a:t>
            </a:r>
          </a:p>
          <a:p>
            <a:r>
              <a:rPr lang="en-GB" sz="1200" b="0" i="1" kern="1200" dirty="0">
                <a:solidFill>
                  <a:schemeClr val="tx1"/>
                </a:solidFill>
                <a:effectLst/>
                <a:latin typeface="+mn-lt"/>
                <a:ea typeface="+mn-ea"/>
                <a:cs typeface="+mn-cs"/>
              </a:rPr>
              <a:t>allow 57.6 (J) without working shown for </a:t>
            </a:r>
            <a:r>
              <a:rPr lang="en-GB" sz="1200" b="1" i="1" kern="1200" dirty="0">
                <a:solidFill>
                  <a:schemeClr val="tx1"/>
                </a:solidFill>
                <a:effectLst/>
                <a:latin typeface="+mn-lt"/>
                <a:ea typeface="+mn-ea"/>
                <a:cs typeface="+mn-cs"/>
              </a:rPr>
              <a:t>2</a:t>
            </a:r>
            <a:r>
              <a:rPr lang="en-GB" sz="1200" b="0" i="1" kern="1200" dirty="0">
                <a:solidFill>
                  <a:schemeClr val="tx1"/>
                </a:solidFill>
                <a:effectLst/>
                <a:latin typeface="+mn-lt"/>
                <a:ea typeface="+mn-ea"/>
                <a:cs typeface="+mn-cs"/>
              </a:rPr>
              <a:t> marks</a:t>
            </a:r>
          </a:p>
          <a:p>
            <a:endParaRPr lang="en-GB" dirty="0"/>
          </a:p>
        </p:txBody>
      </p:sp>
      <p:sp>
        <p:nvSpPr>
          <p:cNvPr id="4" name="Slide Number Placeholder 3"/>
          <p:cNvSpPr>
            <a:spLocks noGrp="1"/>
          </p:cNvSpPr>
          <p:nvPr>
            <p:ph type="sldNum" sz="quarter" idx="10"/>
          </p:nvPr>
        </p:nvSpPr>
        <p:spPr/>
        <p:txBody>
          <a:bodyPr/>
          <a:lstStyle/>
          <a:p>
            <a:fld id="{DED491D0-8E1B-49C7-849B-A28568D94497}" type="slidenum">
              <a:rPr lang="en-GB" smtClean="0"/>
              <a:t>16</a:t>
            </a:fld>
            <a:endParaRPr lang="en-GB"/>
          </a:p>
        </p:txBody>
      </p:sp>
    </p:spTree>
    <p:extLst>
      <p:ext uri="{BB962C8B-B14F-4D97-AF65-F5344CB8AC3E}">
        <p14:creationId xmlns:p14="http://schemas.microsoft.com/office/powerpoint/2010/main" val="6264165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(a)     </a:t>
            </a:r>
            <a:r>
              <a:rPr lang="en-GB" sz="1200" b="1" i="0" kern="1200" dirty="0">
                <a:solidFill>
                  <a:schemeClr val="tx1"/>
                </a:solidFill>
                <a:effectLst/>
                <a:latin typeface="+mn-lt"/>
                <a:ea typeface="+mn-ea"/>
                <a:cs typeface="+mn-cs"/>
              </a:rPr>
              <a:t>Level 3 (5–6 marks):</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A full, detailed and coherent plan covering all the major steps is provided, which outlines what needs to be measured to calculate specific heat capacity. The steps are set out</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in a logical manner that could be followed by another person to calculate the specific</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heat capacity.</a:t>
            </a:r>
          </a:p>
          <a:p>
            <a:r>
              <a:rPr lang="en-GB" sz="1200" b="1" i="0" kern="1200" dirty="0">
                <a:solidFill>
                  <a:schemeClr val="tx1"/>
                </a:solidFill>
                <a:effectLst/>
                <a:latin typeface="+mn-lt"/>
                <a:ea typeface="+mn-ea"/>
                <a:cs typeface="+mn-cs"/>
              </a:rPr>
              <a:t>Level 2 (3–4 marks):</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 substantive content of a plan is present but may be missing some steps. The plan</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may not be in a completely logical sequence but leads towards the calculation of the</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specific heat capacity.</a:t>
            </a:r>
          </a:p>
          <a:p>
            <a:r>
              <a:rPr lang="en-GB" sz="1200" b="1" i="0" kern="1200" dirty="0">
                <a:solidFill>
                  <a:schemeClr val="tx1"/>
                </a:solidFill>
                <a:effectLst/>
                <a:latin typeface="+mn-lt"/>
                <a:ea typeface="+mn-ea"/>
                <a:cs typeface="+mn-cs"/>
              </a:rPr>
              <a:t>Level 1 (1–2 marks):</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Simple statements relating to relevant apparatus or steps are made but they may not be</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in a logical order. The plan would not allow another person to calculate specific heat capacity.</a:t>
            </a:r>
          </a:p>
          <a:p>
            <a:r>
              <a:rPr lang="en-GB" sz="1200" b="1" i="0" kern="1200" dirty="0">
                <a:solidFill>
                  <a:schemeClr val="tx1"/>
                </a:solidFill>
                <a:effectLst/>
                <a:latin typeface="+mn-lt"/>
                <a:ea typeface="+mn-ea"/>
                <a:cs typeface="+mn-cs"/>
              </a:rPr>
              <a:t>0 marks:</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No relevant content.</a:t>
            </a:r>
          </a:p>
          <a:p>
            <a:r>
              <a:rPr lang="en-GB" sz="1200" b="1" i="0" kern="1200" dirty="0">
                <a:solidFill>
                  <a:schemeClr val="tx1"/>
                </a:solidFill>
                <a:effectLst/>
                <a:latin typeface="+mn-lt"/>
                <a:ea typeface="+mn-ea"/>
                <a:cs typeface="+mn-cs"/>
              </a:rPr>
              <a:t>Indicative content</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        measure the mass of metal</a:t>
            </a:r>
          </a:p>
          <a:p>
            <a:r>
              <a:rPr lang="en-GB" sz="1200" b="0" i="0" kern="1200" dirty="0">
                <a:solidFill>
                  <a:schemeClr val="tx1"/>
                </a:solidFill>
                <a:effectLst/>
                <a:latin typeface="+mn-lt"/>
                <a:ea typeface="+mn-ea"/>
                <a:cs typeface="+mn-cs"/>
              </a:rPr>
              <a:t>•        correct use of balance</a:t>
            </a:r>
          </a:p>
          <a:p>
            <a:r>
              <a:rPr lang="en-GB" sz="1200" b="0" i="0" kern="1200" dirty="0">
                <a:solidFill>
                  <a:schemeClr val="tx1"/>
                </a:solidFill>
                <a:effectLst/>
                <a:latin typeface="+mn-lt"/>
                <a:ea typeface="+mn-ea"/>
                <a:cs typeface="+mn-cs"/>
              </a:rPr>
              <a:t>•        description of how work is done or energy transferred to metal</a:t>
            </a:r>
          </a:p>
          <a:p>
            <a:r>
              <a:rPr lang="en-GB" sz="1200" b="0" i="1" kern="1200" dirty="0" err="1">
                <a:solidFill>
                  <a:schemeClr val="tx1"/>
                </a:solidFill>
                <a:effectLst/>
                <a:latin typeface="+mn-lt"/>
                <a:ea typeface="+mn-ea"/>
                <a:cs typeface="+mn-cs"/>
              </a:rPr>
              <a:t>eg</a:t>
            </a:r>
            <a:r>
              <a:rPr lang="en-GB" sz="1200" b="0" i="1" kern="1200" dirty="0">
                <a:solidFill>
                  <a:schemeClr val="tx1"/>
                </a:solidFill>
                <a:effectLst/>
                <a:latin typeface="+mn-lt"/>
                <a:ea typeface="+mn-ea"/>
                <a:cs typeface="+mn-cs"/>
              </a:rPr>
              <a:t> electrical work, mechanical work (</a:t>
            </a:r>
            <a:r>
              <a:rPr lang="en-GB" sz="1200" b="0" i="1" kern="1200" dirty="0" err="1">
                <a:solidFill>
                  <a:schemeClr val="tx1"/>
                </a:solidFill>
                <a:effectLst/>
                <a:latin typeface="+mn-lt"/>
                <a:ea typeface="+mn-ea"/>
                <a:cs typeface="+mn-cs"/>
              </a:rPr>
              <a:t>eg</a:t>
            </a:r>
            <a:r>
              <a:rPr lang="en-GB" sz="1200" b="0" i="1" kern="1200" dirty="0">
                <a:solidFill>
                  <a:schemeClr val="tx1"/>
                </a:solidFill>
                <a:effectLst/>
                <a:latin typeface="+mn-lt"/>
                <a:ea typeface="+mn-ea"/>
                <a:cs typeface="+mn-cs"/>
              </a:rPr>
              <a:t> dropping lead shot)</a:t>
            </a:r>
          </a:p>
          <a:p>
            <a:r>
              <a:rPr lang="en-GB" sz="1200" b="0" i="0" kern="1200" dirty="0">
                <a:solidFill>
                  <a:schemeClr val="tx1"/>
                </a:solidFill>
                <a:effectLst/>
                <a:latin typeface="+mn-lt"/>
                <a:ea typeface="+mn-ea"/>
                <a:cs typeface="+mn-cs"/>
              </a:rPr>
              <a:t>•        how energy transfer or work done is measured</a:t>
            </a:r>
          </a:p>
          <a:p>
            <a:r>
              <a:rPr lang="en-GB" sz="1200" b="0" i="1" kern="1200" dirty="0" err="1">
                <a:solidFill>
                  <a:schemeClr val="tx1"/>
                </a:solidFill>
                <a:effectLst/>
                <a:latin typeface="+mn-lt"/>
                <a:ea typeface="+mn-ea"/>
                <a:cs typeface="+mn-cs"/>
              </a:rPr>
              <a:t>eg</a:t>
            </a:r>
            <a:r>
              <a:rPr lang="en-GB" sz="1200" b="0" i="1" kern="1200" dirty="0">
                <a:solidFill>
                  <a:schemeClr val="tx1"/>
                </a:solidFill>
                <a:effectLst/>
                <a:latin typeface="+mn-lt"/>
                <a:ea typeface="+mn-ea"/>
                <a:cs typeface="+mn-cs"/>
              </a:rPr>
              <a:t> electrical using </a:t>
            </a:r>
            <a:r>
              <a:rPr lang="en-GB" sz="1200" b="0" i="1" kern="1200" dirty="0" err="1">
                <a:solidFill>
                  <a:schemeClr val="tx1"/>
                </a:solidFill>
                <a:effectLst/>
                <a:latin typeface="+mn-lt"/>
                <a:ea typeface="+mn-ea"/>
                <a:cs typeface="+mn-cs"/>
              </a:rPr>
              <a:t>joulemeter</a:t>
            </a:r>
            <a:r>
              <a:rPr lang="en-GB" sz="1200" b="0" i="1" kern="1200" dirty="0">
                <a:solidFill>
                  <a:schemeClr val="tx1"/>
                </a:solidFill>
                <a:effectLst/>
                <a:latin typeface="+mn-lt"/>
                <a:ea typeface="+mn-ea"/>
                <a:cs typeface="+mn-cs"/>
              </a:rPr>
              <a:t>, mechanical decrease in potential energy store of falling lead shot</a:t>
            </a:r>
          </a:p>
          <a:p>
            <a:r>
              <a:rPr lang="en-GB" sz="1200" b="0" i="0" kern="1200" dirty="0">
                <a:solidFill>
                  <a:schemeClr val="tx1"/>
                </a:solidFill>
                <a:effectLst/>
                <a:latin typeface="+mn-lt"/>
                <a:ea typeface="+mn-ea"/>
                <a:cs typeface="+mn-cs"/>
              </a:rPr>
              <a:t>•        equate work done / energy transferred = increase in thermal energy store of the</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metal</a:t>
            </a:r>
          </a:p>
          <a:p>
            <a:r>
              <a:rPr lang="en-GB" sz="1200" b="0" i="0" kern="1200" dirty="0">
                <a:solidFill>
                  <a:schemeClr val="tx1"/>
                </a:solidFill>
                <a:effectLst/>
                <a:latin typeface="+mn-lt"/>
                <a:ea typeface="+mn-ea"/>
                <a:cs typeface="+mn-cs"/>
              </a:rPr>
              <a:t>•        calculate specific heat capacity</a:t>
            </a:r>
          </a:p>
          <a:p>
            <a:endParaRPr lang="en-GB" dirty="0"/>
          </a:p>
        </p:txBody>
      </p:sp>
      <p:sp>
        <p:nvSpPr>
          <p:cNvPr id="4" name="Slide Number Placeholder 3"/>
          <p:cNvSpPr>
            <a:spLocks noGrp="1"/>
          </p:cNvSpPr>
          <p:nvPr>
            <p:ph type="sldNum" sz="quarter" idx="10"/>
          </p:nvPr>
        </p:nvSpPr>
        <p:spPr/>
        <p:txBody>
          <a:bodyPr/>
          <a:lstStyle/>
          <a:p>
            <a:fld id="{DED491D0-8E1B-49C7-849B-A28568D94497}" type="slidenum">
              <a:rPr lang="en-GB" smtClean="0"/>
              <a:t>17</a:t>
            </a:fld>
            <a:endParaRPr lang="en-GB"/>
          </a:p>
        </p:txBody>
      </p:sp>
    </p:spTree>
    <p:extLst>
      <p:ext uri="{BB962C8B-B14F-4D97-AF65-F5344CB8AC3E}">
        <p14:creationId xmlns:p14="http://schemas.microsoft.com/office/powerpoint/2010/main" val="37200493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(a)     gravity (of moon and sun)</a:t>
            </a:r>
          </a:p>
          <a:p>
            <a:r>
              <a:rPr lang="en-GB" sz="1200" b="1" i="0" kern="1200" dirty="0">
                <a:solidFill>
                  <a:schemeClr val="tx1"/>
                </a:solidFill>
                <a:effectLst/>
                <a:latin typeface="+mn-lt"/>
                <a:ea typeface="+mn-ea"/>
                <a:cs typeface="+mn-cs"/>
              </a:rPr>
              <a:t>1</a:t>
            </a:r>
          </a:p>
          <a:p>
            <a:r>
              <a:rPr lang="en-GB" sz="1200" b="0" i="0" kern="1200" dirty="0">
                <a:solidFill>
                  <a:schemeClr val="tx1"/>
                </a:solidFill>
                <a:effectLst/>
                <a:latin typeface="+mn-lt"/>
                <a:ea typeface="+mn-ea"/>
                <a:cs typeface="+mn-cs"/>
              </a:rPr>
              <a:t>(b)     any </a:t>
            </a:r>
            <a:r>
              <a:rPr lang="en-GB" sz="1200" b="1" i="0" kern="1200" dirty="0">
                <a:solidFill>
                  <a:schemeClr val="tx1"/>
                </a:solidFill>
                <a:effectLst/>
                <a:latin typeface="+mn-lt"/>
                <a:ea typeface="+mn-ea"/>
                <a:cs typeface="+mn-cs"/>
              </a:rPr>
              <a:t>two</a:t>
            </a:r>
            <a:r>
              <a:rPr lang="en-GB" sz="1200" b="0" i="0" kern="1200" dirty="0">
                <a:solidFill>
                  <a:schemeClr val="tx1"/>
                </a:solidFill>
                <a:effectLst/>
                <a:latin typeface="+mn-lt"/>
                <a:ea typeface="+mn-ea"/>
                <a:cs typeface="+mn-cs"/>
              </a:rPr>
              <a:t> from:</a:t>
            </a:r>
          </a:p>
          <a:p>
            <a:r>
              <a:rPr lang="en-GB" sz="1200" b="1" i="1" kern="1200" dirty="0">
                <a:solidFill>
                  <a:schemeClr val="tx1"/>
                </a:solidFill>
                <a:effectLst/>
                <a:latin typeface="+mn-lt"/>
                <a:ea typeface="+mn-ea"/>
                <a:cs typeface="+mn-cs"/>
              </a:rPr>
              <a:t>1</a:t>
            </a:r>
            <a:r>
              <a:rPr lang="en-GB" sz="1200" b="0" i="1" kern="1200" dirty="0">
                <a:solidFill>
                  <a:schemeClr val="tx1"/>
                </a:solidFill>
                <a:effectLst/>
                <a:latin typeface="+mn-lt"/>
                <a:ea typeface="+mn-ea"/>
                <a:cs typeface="+mn-cs"/>
              </a:rPr>
              <a:t> mark for statement, </a:t>
            </a:r>
            <a:r>
              <a:rPr lang="en-GB" sz="1200" b="1" i="1" kern="1200" dirty="0">
                <a:solidFill>
                  <a:schemeClr val="tx1"/>
                </a:solidFill>
                <a:effectLst/>
                <a:latin typeface="+mn-lt"/>
                <a:ea typeface="+mn-ea"/>
                <a:cs typeface="+mn-cs"/>
              </a:rPr>
              <a:t>1</a:t>
            </a:r>
            <a:r>
              <a:rPr lang="en-GB" sz="1200" b="0" i="1" kern="1200" dirty="0">
                <a:solidFill>
                  <a:schemeClr val="tx1"/>
                </a:solidFill>
                <a:effectLst/>
                <a:latin typeface="+mn-lt"/>
                <a:ea typeface="+mn-ea"/>
                <a:cs typeface="+mn-cs"/>
              </a:rPr>
              <a:t> mark for correctly linked reason</a:t>
            </a:r>
          </a:p>
          <a:p>
            <a:r>
              <a:rPr lang="en-GB" sz="1200" b="0" i="0" kern="1200" dirty="0">
                <a:solidFill>
                  <a:schemeClr val="tx1"/>
                </a:solidFill>
                <a:effectLst/>
                <a:latin typeface="+mn-lt"/>
                <a:ea typeface="+mn-ea"/>
                <a:cs typeface="+mn-cs"/>
              </a:rPr>
              <a:t>•        tidal energy is renewable (1)</a:t>
            </a:r>
          </a:p>
          <a:p>
            <a:r>
              <a:rPr lang="en-GB" sz="1200" b="0" i="0" kern="1200" dirty="0">
                <a:solidFill>
                  <a:schemeClr val="tx1"/>
                </a:solidFill>
                <a:effectLst/>
                <a:latin typeface="+mn-lt"/>
                <a:ea typeface="+mn-ea"/>
                <a:cs typeface="+mn-cs"/>
              </a:rPr>
              <a:t>•        so won’t run out like fossil fuels (1)</a:t>
            </a:r>
          </a:p>
          <a:p>
            <a:r>
              <a:rPr lang="en-GB" sz="1200" b="1" i="0" kern="1200" dirty="0">
                <a:solidFill>
                  <a:schemeClr val="tx1"/>
                </a:solidFill>
                <a:effectLst/>
                <a:latin typeface="+mn-lt"/>
                <a:ea typeface="+mn-ea"/>
                <a:cs typeface="+mn-cs"/>
              </a:rPr>
              <a:t>or</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        doesn’t emit carbon dioxide</a:t>
            </a:r>
          </a:p>
          <a:p>
            <a:r>
              <a:rPr lang="en-GB" sz="1200" b="0" i="0" kern="1200" dirty="0">
                <a:solidFill>
                  <a:schemeClr val="tx1"/>
                </a:solidFill>
                <a:effectLst/>
                <a:latin typeface="+mn-lt"/>
                <a:ea typeface="+mn-ea"/>
                <a:cs typeface="+mn-cs"/>
              </a:rPr>
              <a:t>•        so won’t contribute to global warming / climate change</a:t>
            </a:r>
          </a:p>
          <a:p>
            <a:r>
              <a:rPr lang="en-GB" sz="1200" b="1" i="0" kern="1200" dirty="0">
                <a:solidFill>
                  <a:schemeClr val="tx1"/>
                </a:solidFill>
                <a:effectLst/>
                <a:latin typeface="+mn-lt"/>
                <a:ea typeface="+mn-ea"/>
                <a:cs typeface="+mn-cs"/>
              </a:rPr>
              <a:t>or</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        doesn’t emit oxides of </a:t>
            </a:r>
            <a:r>
              <a:rPr lang="en-GB" sz="1200" b="0" i="0" kern="1200" dirty="0" err="1">
                <a:solidFill>
                  <a:schemeClr val="tx1"/>
                </a:solidFill>
                <a:effectLst/>
                <a:latin typeface="+mn-lt"/>
                <a:ea typeface="+mn-ea"/>
                <a:cs typeface="+mn-cs"/>
              </a:rPr>
              <a:t>sulfur</a:t>
            </a:r>
            <a:r>
              <a:rPr lang="en-GB" sz="1200" b="0" i="0" kern="1200" dirty="0">
                <a:solidFill>
                  <a:schemeClr val="tx1"/>
                </a:solidFill>
                <a:effectLst/>
                <a:latin typeface="+mn-lt"/>
                <a:ea typeface="+mn-ea"/>
                <a:cs typeface="+mn-cs"/>
              </a:rPr>
              <a:t> or nitrogen</a:t>
            </a:r>
          </a:p>
          <a:p>
            <a:r>
              <a:rPr lang="en-GB" sz="1200" b="0" i="0" kern="1200" dirty="0">
                <a:solidFill>
                  <a:schemeClr val="tx1"/>
                </a:solidFill>
                <a:effectLst/>
                <a:latin typeface="+mn-lt"/>
                <a:ea typeface="+mn-ea"/>
                <a:cs typeface="+mn-cs"/>
              </a:rPr>
              <a:t>•        so doesn’t cause acid rain</a:t>
            </a:r>
          </a:p>
          <a:p>
            <a:r>
              <a:rPr lang="en-GB" sz="1200" b="1" i="0" kern="1200" dirty="0">
                <a:solidFill>
                  <a:schemeClr val="tx1"/>
                </a:solidFill>
                <a:effectLst/>
                <a:latin typeface="+mn-lt"/>
                <a:ea typeface="+mn-ea"/>
                <a:cs typeface="+mn-cs"/>
              </a:rPr>
              <a:t>or</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        doesn’t use fossil fuels</a:t>
            </a:r>
          </a:p>
          <a:p>
            <a:r>
              <a:rPr lang="en-GB" sz="1200" b="0" i="0" kern="1200" dirty="0">
                <a:solidFill>
                  <a:schemeClr val="tx1"/>
                </a:solidFill>
                <a:effectLst/>
                <a:latin typeface="+mn-lt"/>
                <a:ea typeface="+mn-ea"/>
                <a:cs typeface="+mn-cs"/>
              </a:rPr>
              <a:t>•        so less impact on environment of extraction / transport</a:t>
            </a:r>
          </a:p>
          <a:p>
            <a:r>
              <a:rPr lang="en-GB" sz="1200" b="1" i="0" kern="1200" dirty="0">
                <a:solidFill>
                  <a:schemeClr val="tx1"/>
                </a:solidFill>
                <a:effectLst/>
                <a:latin typeface="+mn-lt"/>
                <a:ea typeface="+mn-ea"/>
                <a:cs typeface="+mn-cs"/>
              </a:rPr>
              <a:t>or</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        doesn’t produce particulates</a:t>
            </a:r>
          </a:p>
          <a:p>
            <a:r>
              <a:rPr lang="en-GB" sz="1200" b="0" i="0" kern="1200" dirty="0">
                <a:solidFill>
                  <a:schemeClr val="tx1"/>
                </a:solidFill>
                <a:effectLst/>
                <a:latin typeface="+mn-lt"/>
                <a:ea typeface="+mn-ea"/>
                <a:cs typeface="+mn-cs"/>
              </a:rPr>
              <a:t>•        so less effect on health / environment</a:t>
            </a:r>
          </a:p>
          <a:p>
            <a:endParaRPr lang="en-GB" dirty="0"/>
          </a:p>
        </p:txBody>
      </p:sp>
      <p:sp>
        <p:nvSpPr>
          <p:cNvPr id="4" name="Slide Number Placeholder 3"/>
          <p:cNvSpPr>
            <a:spLocks noGrp="1"/>
          </p:cNvSpPr>
          <p:nvPr>
            <p:ph type="sldNum" sz="quarter" idx="10"/>
          </p:nvPr>
        </p:nvSpPr>
        <p:spPr/>
        <p:txBody>
          <a:bodyPr/>
          <a:lstStyle/>
          <a:p>
            <a:fld id="{DED491D0-8E1B-49C7-849B-A28568D94497}" type="slidenum">
              <a:rPr lang="en-GB" smtClean="0"/>
              <a:t>18</a:t>
            </a:fld>
            <a:endParaRPr lang="en-GB"/>
          </a:p>
        </p:txBody>
      </p:sp>
    </p:spTree>
    <p:extLst>
      <p:ext uri="{BB962C8B-B14F-4D97-AF65-F5344CB8AC3E}">
        <p14:creationId xmlns:p14="http://schemas.microsoft.com/office/powerpoint/2010/main" val="28140072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(a)     (</a:t>
            </a:r>
            <a:r>
              <a:rPr lang="en-GB" sz="1200" b="0" i="0" kern="1200" dirty="0" err="1">
                <a:solidFill>
                  <a:schemeClr val="tx1"/>
                </a:solidFill>
                <a:effectLst/>
                <a:latin typeface="+mn-lt"/>
                <a:ea typeface="+mn-ea"/>
                <a:cs typeface="+mn-cs"/>
              </a:rPr>
              <a:t>i</a:t>
            </a:r>
            <a:r>
              <a:rPr lang="en-GB" sz="1200" b="0" i="0" kern="1200" dirty="0">
                <a:solidFill>
                  <a:schemeClr val="tx1"/>
                </a:solidFill>
                <a:effectLst/>
                <a:latin typeface="+mn-lt"/>
                <a:ea typeface="+mn-ea"/>
                <a:cs typeface="+mn-cs"/>
              </a:rPr>
              <a:t>)      150</a:t>
            </a:r>
          </a:p>
          <a:p>
            <a:r>
              <a:rPr lang="en-GB" sz="1200" b="1" i="0" kern="1200" dirty="0">
                <a:solidFill>
                  <a:schemeClr val="tx1"/>
                </a:solidFill>
                <a:effectLst/>
                <a:latin typeface="+mn-lt"/>
                <a:ea typeface="+mn-ea"/>
                <a:cs typeface="+mn-cs"/>
              </a:rPr>
              <a:t>1</a:t>
            </a:r>
          </a:p>
          <a:p>
            <a:r>
              <a:rPr lang="en-GB" sz="1200" b="0" i="0" kern="1200" dirty="0">
                <a:solidFill>
                  <a:schemeClr val="tx1"/>
                </a:solidFill>
                <a:effectLst/>
                <a:latin typeface="+mn-lt"/>
                <a:ea typeface="+mn-ea"/>
                <a:cs typeface="+mn-cs"/>
              </a:rPr>
              <a:t>(ii)     transferred to the surroundings by heating</a:t>
            </a:r>
          </a:p>
          <a:p>
            <a:r>
              <a:rPr lang="en-GB" sz="1200" b="0" i="1" kern="1200" dirty="0">
                <a:solidFill>
                  <a:schemeClr val="tx1"/>
                </a:solidFill>
                <a:effectLst/>
                <a:latin typeface="+mn-lt"/>
                <a:ea typeface="+mn-ea"/>
                <a:cs typeface="+mn-cs"/>
              </a:rPr>
              <a:t>reference to sound negates mark</a:t>
            </a:r>
          </a:p>
          <a:p>
            <a:r>
              <a:rPr lang="en-GB" sz="1200" b="1" i="0" kern="1200" dirty="0">
                <a:solidFill>
                  <a:schemeClr val="tx1"/>
                </a:solidFill>
                <a:effectLst/>
                <a:latin typeface="+mn-lt"/>
                <a:ea typeface="+mn-ea"/>
                <a:cs typeface="+mn-cs"/>
              </a:rPr>
              <a:t>1</a:t>
            </a:r>
          </a:p>
          <a:p>
            <a:r>
              <a:rPr lang="en-GB" sz="1200" b="0" i="0" kern="1200" dirty="0">
                <a:solidFill>
                  <a:schemeClr val="tx1"/>
                </a:solidFill>
                <a:effectLst/>
                <a:latin typeface="+mn-lt"/>
                <a:ea typeface="+mn-ea"/>
                <a:cs typeface="+mn-cs"/>
              </a:rPr>
              <a:t>(iii)    0.75</a:t>
            </a:r>
          </a:p>
          <a:p>
            <a:r>
              <a:rPr lang="en-GB" sz="1200" b="0" i="1" kern="1200" dirty="0">
                <a:solidFill>
                  <a:schemeClr val="tx1"/>
                </a:solidFill>
                <a:effectLst/>
                <a:latin typeface="+mn-lt"/>
                <a:ea typeface="+mn-ea"/>
                <a:cs typeface="+mn-cs"/>
              </a:rPr>
              <a:t>450 / 600 gains </a:t>
            </a:r>
            <a:r>
              <a:rPr lang="en-GB" sz="1200" b="1" i="1" kern="1200" dirty="0">
                <a:solidFill>
                  <a:schemeClr val="tx1"/>
                </a:solidFill>
                <a:effectLst/>
                <a:latin typeface="+mn-lt"/>
                <a:ea typeface="+mn-ea"/>
                <a:cs typeface="+mn-cs"/>
              </a:rPr>
              <a:t>1</a:t>
            </a:r>
            <a:r>
              <a:rPr lang="en-GB" sz="1200" b="0" i="1" kern="1200" dirty="0">
                <a:solidFill>
                  <a:schemeClr val="tx1"/>
                </a:solidFill>
                <a:effectLst/>
                <a:latin typeface="+mn-lt"/>
                <a:ea typeface="+mn-ea"/>
                <a:cs typeface="+mn-cs"/>
              </a:rPr>
              <a:t> mark</a:t>
            </a:r>
          </a:p>
          <a:p>
            <a:r>
              <a:rPr lang="en-GB" sz="1200" b="0" i="1" kern="1200" dirty="0">
                <a:solidFill>
                  <a:schemeClr val="tx1"/>
                </a:solidFill>
                <a:effectLst/>
                <a:latin typeface="+mn-lt"/>
                <a:ea typeface="+mn-ea"/>
                <a:cs typeface="+mn-cs"/>
              </a:rPr>
              <a:t>accept 75% for </a:t>
            </a:r>
            <a:r>
              <a:rPr lang="en-GB" sz="1200" b="1" i="1" kern="1200" dirty="0">
                <a:solidFill>
                  <a:schemeClr val="tx1"/>
                </a:solidFill>
                <a:effectLst/>
                <a:latin typeface="+mn-lt"/>
                <a:ea typeface="+mn-ea"/>
                <a:cs typeface="+mn-cs"/>
              </a:rPr>
              <a:t>2</a:t>
            </a:r>
            <a:r>
              <a:rPr lang="en-GB" sz="1200" b="0" i="1" kern="1200" dirty="0">
                <a:solidFill>
                  <a:schemeClr val="tx1"/>
                </a:solidFill>
                <a:effectLst/>
                <a:latin typeface="+mn-lt"/>
                <a:ea typeface="+mn-ea"/>
                <a:cs typeface="+mn-cs"/>
              </a:rPr>
              <a:t> marks</a:t>
            </a:r>
          </a:p>
          <a:p>
            <a:r>
              <a:rPr lang="en-GB" sz="1200" b="0" i="1" kern="1200" dirty="0">
                <a:solidFill>
                  <a:schemeClr val="tx1"/>
                </a:solidFill>
                <a:effectLst/>
                <a:latin typeface="+mn-lt"/>
                <a:ea typeface="+mn-ea"/>
                <a:cs typeface="+mn-cs"/>
              </a:rPr>
              <a:t>maximum of </a:t>
            </a:r>
            <a:r>
              <a:rPr lang="en-GB" sz="1200" b="1" i="1" kern="1200" dirty="0">
                <a:solidFill>
                  <a:schemeClr val="tx1"/>
                </a:solidFill>
                <a:effectLst/>
                <a:latin typeface="+mn-lt"/>
                <a:ea typeface="+mn-ea"/>
                <a:cs typeface="+mn-cs"/>
              </a:rPr>
              <a:t>1</a:t>
            </a:r>
            <a:r>
              <a:rPr lang="en-GB" sz="1200" b="0" i="1" kern="1200" dirty="0">
                <a:solidFill>
                  <a:schemeClr val="tx1"/>
                </a:solidFill>
                <a:effectLst/>
                <a:latin typeface="+mn-lt"/>
                <a:ea typeface="+mn-ea"/>
                <a:cs typeface="+mn-cs"/>
              </a:rPr>
              <a:t> mark awarded if a unit is given</a:t>
            </a:r>
          </a:p>
          <a:p>
            <a:r>
              <a:rPr lang="en-GB" sz="1200" b="1" i="0" kern="1200" dirty="0">
                <a:solidFill>
                  <a:schemeClr val="tx1"/>
                </a:solidFill>
                <a:effectLst/>
                <a:latin typeface="+mn-lt"/>
                <a:ea typeface="+mn-ea"/>
                <a:cs typeface="+mn-cs"/>
              </a:rPr>
              <a:t>2</a:t>
            </a:r>
          </a:p>
          <a:p>
            <a:r>
              <a:rPr lang="en-GB" sz="1200" b="0" i="0" kern="1200" dirty="0">
                <a:solidFill>
                  <a:schemeClr val="tx1"/>
                </a:solidFill>
                <a:effectLst/>
                <a:latin typeface="+mn-lt"/>
                <a:ea typeface="+mn-ea"/>
                <a:cs typeface="+mn-cs"/>
              </a:rPr>
              <a:t>(iv)    20 (s)</a:t>
            </a:r>
          </a:p>
          <a:p>
            <a:r>
              <a:rPr lang="en-GB" sz="1200" b="0" i="1" kern="1200" dirty="0">
                <a:solidFill>
                  <a:schemeClr val="tx1"/>
                </a:solidFill>
                <a:effectLst/>
                <a:latin typeface="+mn-lt"/>
                <a:ea typeface="+mn-ea"/>
                <a:cs typeface="+mn-cs"/>
              </a:rPr>
              <a:t>correct answer with or without working gains </a:t>
            </a:r>
            <a:r>
              <a:rPr lang="en-GB" sz="1200" b="1" i="1" kern="1200" dirty="0">
                <a:solidFill>
                  <a:schemeClr val="tx1"/>
                </a:solidFill>
                <a:effectLst/>
                <a:latin typeface="+mn-lt"/>
                <a:ea typeface="+mn-ea"/>
                <a:cs typeface="+mn-cs"/>
              </a:rPr>
              <a:t>2</a:t>
            </a:r>
            <a:r>
              <a:rPr lang="en-GB" sz="1200" b="0" i="1" kern="1200" dirty="0">
                <a:solidFill>
                  <a:schemeClr val="tx1"/>
                </a:solidFill>
                <a:effectLst/>
                <a:latin typeface="+mn-lt"/>
                <a:ea typeface="+mn-ea"/>
                <a:cs typeface="+mn-cs"/>
              </a:rPr>
              <a:t> marks</a:t>
            </a:r>
          </a:p>
          <a:p>
            <a:r>
              <a:rPr lang="en-GB" sz="1200" b="0" i="1" kern="1200" dirty="0">
                <a:solidFill>
                  <a:schemeClr val="tx1"/>
                </a:solidFill>
                <a:effectLst/>
                <a:latin typeface="+mn-lt"/>
                <a:ea typeface="+mn-ea"/>
                <a:cs typeface="+mn-cs"/>
              </a:rPr>
              <a:t>correct substitution of 600 / 30 gains </a:t>
            </a:r>
            <a:r>
              <a:rPr lang="en-GB" sz="1200" b="1" i="1" kern="1200" dirty="0">
                <a:solidFill>
                  <a:schemeClr val="tx1"/>
                </a:solidFill>
                <a:effectLst/>
                <a:latin typeface="+mn-lt"/>
                <a:ea typeface="+mn-ea"/>
                <a:cs typeface="+mn-cs"/>
              </a:rPr>
              <a:t>1</a:t>
            </a:r>
            <a:r>
              <a:rPr lang="en-GB" sz="1200" b="0" i="1" kern="1200" dirty="0">
                <a:solidFill>
                  <a:schemeClr val="tx1"/>
                </a:solidFill>
                <a:effectLst/>
                <a:latin typeface="+mn-lt"/>
                <a:ea typeface="+mn-ea"/>
                <a:cs typeface="+mn-cs"/>
              </a:rPr>
              <a:t> mark</a:t>
            </a:r>
          </a:p>
          <a:p>
            <a:endParaRPr lang="en-GB" dirty="0"/>
          </a:p>
        </p:txBody>
      </p:sp>
      <p:sp>
        <p:nvSpPr>
          <p:cNvPr id="4" name="Slide Number Placeholder 3"/>
          <p:cNvSpPr>
            <a:spLocks noGrp="1"/>
          </p:cNvSpPr>
          <p:nvPr>
            <p:ph type="sldNum" sz="quarter" idx="10"/>
          </p:nvPr>
        </p:nvSpPr>
        <p:spPr/>
        <p:txBody>
          <a:bodyPr/>
          <a:lstStyle/>
          <a:p>
            <a:fld id="{DED491D0-8E1B-49C7-849B-A28568D94497}" type="slidenum">
              <a:rPr lang="en-GB" smtClean="0"/>
              <a:t>19</a:t>
            </a:fld>
            <a:endParaRPr lang="en-GB"/>
          </a:p>
        </p:txBody>
      </p:sp>
    </p:spTree>
    <p:extLst>
      <p:ext uri="{BB962C8B-B14F-4D97-AF65-F5344CB8AC3E}">
        <p14:creationId xmlns:p14="http://schemas.microsoft.com/office/powerpoint/2010/main" val="8536261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(a)     1/25 </a:t>
            </a:r>
            <a:r>
              <a:rPr lang="en-GB" sz="1200" b="1" i="0" kern="1200" dirty="0">
                <a:solidFill>
                  <a:schemeClr val="tx1"/>
                </a:solidFill>
                <a:effectLst/>
                <a:latin typeface="+mn-lt"/>
                <a:ea typeface="+mn-ea"/>
                <a:cs typeface="+mn-cs"/>
              </a:rPr>
              <a:t>or </a:t>
            </a:r>
            <a:r>
              <a:rPr lang="en-GB" sz="1200" b="0" i="0" kern="1200" dirty="0">
                <a:solidFill>
                  <a:schemeClr val="tx1"/>
                </a:solidFill>
                <a:effectLst/>
                <a:latin typeface="+mn-lt"/>
                <a:ea typeface="+mn-ea"/>
                <a:cs typeface="+mn-cs"/>
              </a:rPr>
              <a:t>1:25 </a:t>
            </a:r>
            <a:r>
              <a:rPr lang="en-GB" sz="1200" b="1" i="0" kern="1200" dirty="0">
                <a:solidFill>
                  <a:schemeClr val="tx1"/>
                </a:solidFill>
                <a:effectLst/>
                <a:latin typeface="+mn-lt"/>
                <a:ea typeface="+mn-ea"/>
                <a:cs typeface="+mn-cs"/>
              </a:rPr>
              <a:t>or </a:t>
            </a:r>
            <a:r>
              <a:rPr lang="en-GB" sz="1200" b="0" i="0" kern="1200" dirty="0">
                <a:solidFill>
                  <a:schemeClr val="tx1"/>
                </a:solidFill>
                <a:effectLst/>
                <a:latin typeface="+mn-lt"/>
                <a:ea typeface="+mn-ea"/>
                <a:cs typeface="+mn-cs"/>
              </a:rPr>
              <a:t>0.04</a:t>
            </a:r>
          </a:p>
          <a:p>
            <a:r>
              <a:rPr lang="en-GB" sz="1200" b="0" i="1" kern="1200" dirty="0">
                <a:solidFill>
                  <a:schemeClr val="tx1"/>
                </a:solidFill>
                <a:effectLst/>
                <a:latin typeface="+mn-lt"/>
                <a:ea typeface="+mn-ea"/>
                <a:cs typeface="+mn-cs"/>
              </a:rPr>
              <a:t>accept 4 % or  </a:t>
            </a:r>
            <a:r>
              <a:rPr lang="en-GB" sz="1200" b="0" i="1" kern="1200" dirty="0" err="1">
                <a:solidFill>
                  <a:schemeClr val="tx1"/>
                </a:solidFill>
                <a:effectLst/>
                <a:latin typeface="+mn-lt"/>
                <a:ea typeface="+mn-ea"/>
                <a:cs typeface="+mn-cs"/>
              </a:rPr>
              <a:t>or</a:t>
            </a:r>
            <a:r>
              <a:rPr lang="en-GB" sz="1200" b="0" i="1" kern="1200" dirty="0">
                <a:solidFill>
                  <a:schemeClr val="tx1"/>
                </a:solidFill>
                <a:effectLst/>
                <a:latin typeface="+mn-lt"/>
                <a:ea typeface="+mn-ea"/>
                <a:cs typeface="+mn-cs"/>
              </a:rPr>
              <a:t> 1 in 25 for both marks</a:t>
            </a:r>
          </a:p>
          <a:p>
            <a:r>
              <a:rPr lang="en-GB" sz="1200" b="0" i="0" kern="1200" dirty="0">
                <a:solidFill>
                  <a:schemeClr val="tx1"/>
                </a:solidFill>
                <a:effectLst/>
                <a:latin typeface="+mn-lt"/>
                <a:ea typeface="+mn-ea"/>
                <a:cs typeface="+mn-cs"/>
              </a:rPr>
              <a:t> </a:t>
            </a:r>
          </a:p>
          <a:p>
            <a:r>
              <a:rPr lang="en-GB" sz="1200" b="0" i="1" kern="1200" dirty="0">
                <a:solidFill>
                  <a:schemeClr val="tx1"/>
                </a:solidFill>
                <a:effectLst/>
                <a:latin typeface="+mn-lt"/>
                <a:ea typeface="+mn-ea"/>
                <a:cs typeface="+mn-cs"/>
              </a:rPr>
              <a:t>allow </a:t>
            </a:r>
            <a:r>
              <a:rPr lang="en-GB" sz="1200" b="1" i="1" kern="1200" dirty="0">
                <a:solidFill>
                  <a:schemeClr val="tx1"/>
                </a:solidFill>
                <a:effectLst/>
                <a:latin typeface="+mn-lt"/>
                <a:ea typeface="+mn-ea"/>
                <a:cs typeface="+mn-cs"/>
              </a:rPr>
              <a:t>1 </a:t>
            </a:r>
            <a:r>
              <a:rPr lang="en-GB" sz="1200" b="0" i="1" kern="1200" dirty="0">
                <a:solidFill>
                  <a:schemeClr val="tx1"/>
                </a:solidFill>
                <a:effectLst/>
                <a:latin typeface="+mn-lt"/>
                <a:ea typeface="+mn-ea"/>
                <a:cs typeface="+mn-cs"/>
              </a:rPr>
              <a:t>mark for total of 375</a:t>
            </a:r>
          </a:p>
          <a:p>
            <a:r>
              <a:rPr lang="en-GB" sz="1200" b="0" i="1" kern="1200" dirty="0">
                <a:solidFill>
                  <a:schemeClr val="tx1"/>
                </a:solidFill>
                <a:effectLst/>
                <a:latin typeface="+mn-lt"/>
                <a:ea typeface="+mn-ea"/>
                <a:cs typeface="+mn-cs"/>
              </a:rPr>
              <a:t>allow </a:t>
            </a:r>
            <a:r>
              <a:rPr lang="en-GB" sz="1200" b="1" i="1" kern="1200" dirty="0">
                <a:solidFill>
                  <a:schemeClr val="tx1"/>
                </a:solidFill>
                <a:effectLst/>
                <a:latin typeface="+mn-lt"/>
                <a:ea typeface="+mn-ea"/>
                <a:cs typeface="+mn-cs"/>
              </a:rPr>
              <a:t>1 </a:t>
            </a:r>
            <a:r>
              <a:rPr lang="en-GB" sz="1200" b="0" i="1" kern="1200" dirty="0">
                <a:solidFill>
                  <a:schemeClr val="tx1"/>
                </a:solidFill>
                <a:effectLst/>
                <a:latin typeface="+mn-lt"/>
                <a:ea typeface="+mn-ea"/>
                <a:cs typeface="+mn-cs"/>
              </a:rPr>
              <a:t>mark for a clearly correct method using a clearly incorrect total</a:t>
            </a:r>
          </a:p>
          <a:p>
            <a:r>
              <a:rPr lang="en-GB" sz="1200" b="0" i="1" kern="1200" dirty="0">
                <a:solidFill>
                  <a:schemeClr val="tx1"/>
                </a:solidFill>
                <a:effectLst/>
                <a:latin typeface="+mn-lt"/>
                <a:ea typeface="+mn-ea"/>
                <a:cs typeface="+mn-cs"/>
              </a:rPr>
              <a:t>do </a:t>
            </a:r>
            <a:r>
              <a:rPr lang="en-GB" sz="1200" b="1" i="1" kern="1200" dirty="0">
                <a:solidFill>
                  <a:schemeClr val="tx1"/>
                </a:solidFill>
                <a:effectLst/>
                <a:latin typeface="+mn-lt"/>
                <a:ea typeface="+mn-ea"/>
                <a:cs typeface="+mn-cs"/>
              </a:rPr>
              <a:t>not </a:t>
            </a:r>
            <a:r>
              <a:rPr lang="en-GB" sz="1200" b="0" i="1" kern="1200" dirty="0">
                <a:solidFill>
                  <a:schemeClr val="tx1"/>
                </a:solidFill>
                <a:effectLst/>
                <a:latin typeface="+mn-lt"/>
                <a:ea typeface="+mn-ea"/>
                <a:cs typeface="+mn-cs"/>
              </a:rPr>
              <a:t>accept 1:26</a:t>
            </a:r>
          </a:p>
          <a:p>
            <a:endParaRPr lang="en-GB" dirty="0"/>
          </a:p>
        </p:txBody>
      </p:sp>
      <p:sp>
        <p:nvSpPr>
          <p:cNvPr id="4" name="Slide Number Placeholder 3"/>
          <p:cNvSpPr>
            <a:spLocks noGrp="1"/>
          </p:cNvSpPr>
          <p:nvPr>
            <p:ph type="sldNum" sz="quarter" idx="10"/>
          </p:nvPr>
        </p:nvSpPr>
        <p:spPr/>
        <p:txBody>
          <a:bodyPr/>
          <a:lstStyle/>
          <a:p>
            <a:fld id="{DED491D0-8E1B-49C7-849B-A28568D94497}" type="slidenum">
              <a:rPr lang="en-GB" smtClean="0"/>
              <a:t>20</a:t>
            </a:fld>
            <a:endParaRPr lang="en-GB"/>
          </a:p>
        </p:txBody>
      </p:sp>
    </p:spTree>
    <p:extLst>
      <p:ext uri="{BB962C8B-B14F-4D97-AF65-F5344CB8AC3E}">
        <p14:creationId xmlns:p14="http://schemas.microsoft.com/office/powerpoint/2010/main" val="37596408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Science</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BD5A5E3-C456-451F-812A-CF0B06EE0EC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657301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(d)     energy = 2500 × 180</a:t>
            </a:r>
          </a:p>
          <a:p>
            <a:r>
              <a:rPr lang="en-GB" sz="1200" b="1" i="0" kern="1200" dirty="0">
                <a:solidFill>
                  <a:schemeClr val="tx1"/>
                </a:solidFill>
                <a:effectLst/>
                <a:latin typeface="+mn-lt"/>
                <a:ea typeface="+mn-ea"/>
                <a:cs typeface="+mn-cs"/>
              </a:rPr>
              <a:t>1</a:t>
            </a:r>
          </a:p>
          <a:p>
            <a:r>
              <a:rPr lang="en-GB" sz="1200" b="0" i="0" kern="1200" dirty="0">
                <a:solidFill>
                  <a:schemeClr val="tx1"/>
                </a:solidFill>
                <a:effectLst/>
                <a:latin typeface="+mn-lt"/>
                <a:ea typeface="+mn-ea"/>
                <a:cs typeface="+mn-cs"/>
              </a:rPr>
              <a:t>= 450 000</a:t>
            </a:r>
          </a:p>
          <a:p>
            <a:r>
              <a:rPr lang="en-GB" sz="1200" b="1" i="0" kern="1200" dirty="0">
                <a:solidFill>
                  <a:schemeClr val="tx1"/>
                </a:solidFill>
                <a:effectLst/>
                <a:latin typeface="+mn-lt"/>
                <a:ea typeface="+mn-ea"/>
                <a:cs typeface="+mn-cs"/>
              </a:rPr>
              <a:t>1</a:t>
            </a:r>
          </a:p>
          <a:p>
            <a:r>
              <a:rPr lang="en-GB" sz="1200" b="0" i="0" kern="1200" dirty="0">
                <a:solidFill>
                  <a:schemeClr val="tx1"/>
                </a:solidFill>
                <a:effectLst/>
                <a:latin typeface="+mn-lt"/>
                <a:ea typeface="+mn-ea"/>
                <a:cs typeface="+mn-cs"/>
              </a:rPr>
              <a:t>= 450 kJ</a:t>
            </a:r>
          </a:p>
          <a:p>
            <a:r>
              <a:rPr lang="en-GB" sz="1200" b="1" i="0" kern="1200" dirty="0">
                <a:solidFill>
                  <a:schemeClr val="tx1"/>
                </a:solidFill>
                <a:effectLst/>
                <a:latin typeface="+mn-lt"/>
                <a:ea typeface="+mn-ea"/>
                <a:cs typeface="+mn-cs"/>
              </a:rPr>
              <a:t>1</a:t>
            </a:r>
          </a:p>
          <a:p>
            <a:r>
              <a:rPr lang="en-GB" sz="1200" b="0" i="1" kern="1200" dirty="0">
                <a:solidFill>
                  <a:schemeClr val="tx1"/>
                </a:solidFill>
                <a:effectLst/>
                <a:latin typeface="+mn-lt"/>
                <a:ea typeface="+mn-ea"/>
                <a:cs typeface="+mn-cs"/>
              </a:rPr>
              <a:t>allow 450 with no working shown for </a:t>
            </a:r>
            <a:r>
              <a:rPr lang="en-GB" sz="1200" b="1" i="1" kern="1200" dirty="0">
                <a:solidFill>
                  <a:schemeClr val="tx1"/>
                </a:solidFill>
                <a:effectLst/>
                <a:latin typeface="+mn-lt"/>
                <a:ea typeface="+mn-ea"/>
                <a:cs typeface="+mn-cs"/>
              </a:rPr>
              <a:t>3</a:t>
            </a:r>
            <a:r>
              <a:rPr lang="en-GB" sz="1200" b="0" i="1" kern="1200" dirty="0">
                <a:solidFill>
                  <a:schemeClr val="tx1"/>
                </a:solidFill>
                <a:effectLst/>
                <a:latin typeface="+mn-lt"/>
                <a:ea typeface="+mn-ea"/>
                <a:cs typeface="+mn-cs"/>
              </a:rPr>
              <a:t> marks</a:t>
            </a:r>
          </a:p>
          <a:p>
            <a:r>
              <a:rPr lang="en-GB" sz="1200" b="0" i="0" kern="1200" dirty="0">
                <a:solidFill>
                  <a:schemeClr val="tx1"/>
                </a:solidFill>
                <a:effectLst/>
                <a:latin typeface="+mn-lt"/>
                <a:ea typeface="+mn-ea"/>
                <a:cs typeface="+mn-cs"/>
              </a:rPr>
              <a:t>(e)     energy transferred = charge flow × potential difference</a:t>
            </a:r>
          </a:p>
          <a:p>
            <a:r>
              <a:rPr lang="en-GB" sz="1200" b="0" i="1" kern="1200" dirty="0">
                <a:solidFill>
                  <a:schemeClr val="tx1"/>
                </a:solidFill>
                <a:effectLst/>
                <a:latin typeface="+mn-lt"/>
                <a:ea typeface="+mn-ea"/>
                <a:cs typeface="+mn-cs"/>
              </a:rPr>
              <a:t>allow E = QV</a:t>
            </a:r>
          </a:p>
          <a:p>
            <a:endParaRPr lang="en-GB" dirty="0"/>
          </a:p>
        </p:txBody>
      </p:sp>
      <p:sp>
        <p:nvSpPr>
          <p:cNvPr id="4" name="Slide Number Placeholder 3"/>
          <p:cNvSpPr>
            <a:spLocks noGrp="1"/>
          </p:cNvSpPr>
          <p:nvPr>
            <p:ph type="sldNum" sz="quarter" idx="10"/>
          </p:nvPr>
        </p:nvSpPr>
        <p:spPr/>
        <p:txBody>
          <a:bodyPr/>
          <a:lstStyle/>
          <a:p>
            <a:fld id="{DED491D0-8E1B-49C7-849B-A28568D94497}" type="slidenum">
              <a:rPr lang="en-GB" smtClean="0"/>
              <a:t>32</a:t>
            </a:fld>
            <a:endParaRPr lang="en-GB"/>
          </a:p>
        </p:txBody>
      </p:sp>
    </p:spTree>
    <p:extLst>
      <p:ext uri="{BB962C8B-B14F-4D97-AF65-F5344CB8AC3E}">
        <p14:creationId xmlns:p14="http://schemas.microsoft.com/office/powerpoint/2010/main" val="12994412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(a)     </a:t>
            </a:r>
          </a:p>
          <a:p>
            <a:r>
              <a:rPr lang="en-GB" sz="1200" b="0" i="0" kern="1200" dirty="0">
                <a:solidFill>
                  <a:schemeClr val="tx1"/>
                </a:solidFill>
                <a:effectLst/>
                <a:latin typeface="+mn-lt"/>
                <a:ea typeface="+mn-ea"/>
                <a:cs typeface="+mn-cs"/>
              </a:rPr>
              <a:t> </a:t>
            </a:r>
          </a:p>
          <a:p>
            <a:r>
              <a:rPr lang="en-GB" sz="1200" b="0" i="1" kern="1200" dirty="0">
                <a:solidFill>
                  <a:schemeClr val="tx1"/>
                </a:solidFill>
                <a:effectLst/>
                <a:latin typeface="+mn-lt"/>
                <a:ea typeface="+mn-ea"/>
                <a:cs typeface="+mn-cs"/>
              </a:rPr>
              <a:t>ammeter connected in series</a:t>
            </a:r>
          </a:p>
          <a:p>
            <a:r>
              <a:rPr lang="en-GB" sz="1200" b="1" i="0" kern="1200" dirty="0">
                <a:solidFill>
                  <a:schemeClr val="tx1"/>
                </a:solidFill>
                <a:effectLst/>
                <a:latin typeface="+mn-lt"/>
                <a:ea typeface="+mn-ea"/>
                <a:cs typeface="+mn-cs"/>
              </a:rPr>
              <a:t>1</a:t>
            </a:r>
          </a:p>
          <a:p>
            <a:r>
              <a:rPr lang="en-GB" sz="1200" b="0" i="1" kern="1200" dirty="0">
                <a:solidFill>
                  <a:schemeClr val="tx1"/>
                </a:solidFill>
                <a:effectLst/>
                <a:latin typeface="+mn-lt"/>
                <a:ea typeface="+mn-ea"/>
                <a:cs typeface="+mn-cs"/>
              </a:rPr>
              <a:t>voltmeter connected in parallel</a:t>
            </a:r>
          </a:p>
          <a:p>
            <a:r>
              <a:rPr lang="en-GB" sz="1200" b="1" i="0" kern="1200" dirty="0">
                <a:solidFill>
                  <a:schemeClr val="tx1"/>
                </a:solidFill>
                <a:effectLst/>
                <a:latin typeface="+mn-lt"/>
                <a:ea typeface="+mn-ea"/>
                <a:cs typeface="+mn-cs"/>
              </a:rPr>
              <a:t>1</a:t>
            </a:r>
          </a:p>
          <a:p>
            <a:r>
              <a:rPr lang="en-GB" sz="1200" b="0" i="0" kern="1200" dirty="0">
                <a:solidFill>
                  <a:schemeClr val="tx1"/>
                </a:solidFill>
                <a:effectLst/>
                <a:latin typeface="+mn-lt"/>
                <a:ea typeface="+mn-ea"/>
                <a:cs typeface="+mn-cs"/>
              </a:rPr>
              <a:t>measure the potential difference across the lamp at known current</a:t>
            </a:r>
          </a:p>
          <a:p>
            <a:r>
              <a:rPr lang="en-GB" sz="1200" b="1" i="0" kern="1200" dirty="0">
                <a:solidFill>
                  <a:schemeClr val="tx1"/>
                </a:solidFill>
                <a:effectLst/>
                <a:latin typeface="+mn-lt"/>
                <a:ea typeface="+mn-ea"/>
                <a:cs typeface="+mn-cs"/>
              </a:rPr>
              <a:t>1</a:t>
            </a:r>
          </a:p>
          <a:p>
            <a:r>
              <a:rPr lang="en-GB" sz="1200" b="0" i="0" kern="1200" dirty="0">
                <a:solidFill>
                  <a:schemeClr val="tx1"/>
                </a:solidFill>
                <a:effectLst/>
                <a:latin typeface="+mn-lt"/>
                <a:ea typeface="+mn-ea"/>
                <a:cs typeface="+mn-cs"/>
              </a:rPr>
              <a:t>calculate resistance from measured values using V = IR</a:t>
            </a:r>
          </a:p>
          <a:p>
            <a:endParaRPr lang="en-GB" dirty="0"/>
          </a:p>
        </p:txBody>
      </p:sp>
      <p:sp>
        <p:nvSpPr>
          <p:cNvPr id="4" name="Slide Number Placeholder 3"/>
          <p:cNvSpPr>
            <a:spLocks noGrp="1"/>
          </p:cNvSpPr>
          <p:nvPr>
            <p:ph type="sldNum" sz="quarter" idx="10"/>
          </p:nvPr>
        </p:nvSpPr>
        <p:spPr/>
        <p:txBody>
          <a:bodyPr/>
          <a:lstStyle/>
          <a:p>
            <a:fld id="{DED491D0-8E1B-49C7-849B-A28568D94497}" type="slidenum">
              <a:rPr lang="en-GB" smtClean="0"/>
              <a:t>33</a:t>
            </a:fld>
            <a:endParaRPr lang="en-GB"/>
          </a:p>
        </p:txBody>
      </p:sp>
    </p:spTree>
    <p:extLst>
      <p:ext uri="{BB962C8B-B14F-4D97-AF65-F5344CB8AC3E}">
        <p14:creationId xmlns:p14="http://schemas.microsoft.com/office/powerpoint/2010/main" val="36442380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(a)     25(Ω)</a:t>
            </a:r>
          </a:p>
          <a:p>
            <a:r>
              <a:rPr lang="en-GB" sz="1200" b="1" i="0" kern="1200" dirty="0">
                <a:solidFill>
                  <a:schemeClr val="tx1"/>
                </a:solidFill>
                <a:effectLst/>
                <a:latin typeface="+mn-lt"/>
                <a:ea typeface="+mn-ea"/>
                <a:cs typeface="+mn-cs"/>
              </a:rPr>
              <a:t>1</a:t>
            </a:r>
          </a:p>
          <a:p>
            <a:r>
              <a:rPr lang="en-GB" sz="1200" b="0" i="0" kern="1200" dirty="0">
                <a:solidFill>
                  <a:schemeClr val="tx1"/>
                </a:solidFill>
                <a:effectLst/>
                <a:latin typeface="+mn-lt"/>
                <a:ea typeface="+mn-ea"/>
                <a:cs typeface="+mn-cs"/>
              </a:rPr>
              <a:t>(b)     (</a:t>
            </a:r>
            <a:r>
              <a:rPr lang="en-GB" sz="1200" b="0" i="0" kern="1200" dirty="0" err="1">
                <a:solidFill>
                  <a:schemeClr val="tx1"/>
                </a:solidFill>
                <a:effectLst/>
                <a:latin typeface="+mn-lt"/>
                <a:ea typeface="+mn-ea"/>
                <a:cs typeface="+mn-cs"/>
              </a:rPr>
              <a:t>i</a:t>
            </a:r>
            <a:r>
              <a:rPr lang="en-GB" sz="1200" b="0" i="0" kern="1200" dirty="0">
                <a:solidFill>
                  <a:schemeClr val="tx1"/>
                </a:solidFill>
                <a:effectLst/>
                <a:latin typeface="+mn-lt"/>
                <a:ea typeface="+mn-ea"/>
                <a:cs typeface="+mn-cs"/>
              </a:rPr>
              <a:t>)      2(V)</a:t>
            </a:r>
          </a:p>
          <a:p>
            <a:r>
              <a:rPr lang="en-GB" sz="1200" b="0" i="1" kern="1200" dirty="0">
                <a:solidFill>
                  <a:schemeClr val="tx1"/>
                </a:solidFill>
                <a:effectLst/>
                <a:latin typeface="+mn-lt"/>
                <a:ea typeface="+mn-ea"/>
                <a:cs typeface="+mn-cs"/>
              </a:rPr>
              <a:t>allow </a:t>
            </a:r>
            <a:r>
              <a:rPr lang="en-GB" sz="1200" b="1" i="1" kern="1200" dirty="0">
                <a:solidFill>
                  <a:schemeClr val="tx1"/>
                </a:solidFill>
                <a:effectLst/>
                <a:latin typeface="+mn-lt"/>
                <a:ea typeface="+mn-ea"/>
                <a:cs typeface="+mn-cs"/>
              </a:rPr>
              <a:t>1</a:t>
            </a:r>
            <a:r>
              <a:rPr lang="en-GB" sz="1200" b="0" i="1" kern="1200" dirty="0">
                <a:solidFill>
                  <a:schemeClr val="tx1"/>
                </a:solidFill>
                <a:effectLst/>
                <a:latin typeface="+mn-lt"/>
                <a:ea typeface="+mn-ea"/>
                <a:cs typeface="+mn-cs"/>
              </a:rPr>
              <a:t> mark for showing a correct method, </a:t>
            </a:r>
            <a:r>
              <a:rPr lang="en-GB" sz="1200" b="0" i="1" kern="1200" dirty="0" err="1">
                <a:solidFill>
                  <a:schemeClr val="tx1"/>
                </a:solidFill>
                <a:effectLst/>
                <a:latin typeface="+mn-lt"/>
                <a:ea typeface="+mn-ea"/>
                <a:cs typeface="+mn-cs"/>
              </a:rPr>
              <a:t>ie</a:t>
            </a:r>
            <a:r>
              <a:rPr lang="en-GB" sz="1200" b="0" i="1" kern="1200" dirty="0">
                <a:solidFill>
                  <a:schemeClr val="tx1"/>
                </a:solidFill>
                <a:effectLst/>
                <a:latin typeface="+mn-lt"/>
                <a:ea typeface="+mn-ea"/>
                <a:cs typeface="+mn-cs"/>
              </a:rPr>
              <a:t> 6 / 3</a:t>
            </a:r>
          </a:p>
          <a:p>
            <a:endParaRPr lang="en-GB" dirty="0"/>
          </a:p>
        </p:txBody>
      </p:sp>
      <p:sp>
        <p:nvSpPr>
          <p:cNvPr id="4" name="Slide Number Placeholder 3"/>
          <p:cNvSpPr>
            <a:spLocks noGrp="1"/>
          </p:cNvSpPr>
          <p:nvPr>
            <p:ph type="sldNum" sz="quarter" idx="10"/>
          </p:nvPr>
        </p:nvSpPr>
        <p:spPr/>
        <p:txBody>
          <a:bodyPr/>
          <a:lstStyle/>
          <a:p>
            <a:fld id="{DED491D0-8E1B-49C7-849B-A28568D94497}" type="slidenum">
              <a:rPr lang="en-GB" smtClean="0"/>
              <a:t>34</a:t>
            </a:fld>
            <a:endParaRPr lang="en-GB"/>
          </a:p>
        </p:txBody>
      </p:sp>
    </p:spTree>
    <p:extLst>
      <p:ext uri="{BB962C8B-B14F-4D97-AF65-F5344CB8AC3E}">
        <p14:creationId xmlns:p14="http://schemas.microsoft.com/office/powerpoint/2010/main" val="13788968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(a)     iron</a:t>
            </a:r>
          </a:p>
          <a:p>
            <a:r>
              <a:rPr lang="en-GB" sz="1200" b="1" i="0" kern="1200" dirty="0">
                <a:solidFill>
                  <a:schemeClr val="tx1"/>
                </a:solidFill>
                <a:effectLst/>
                <a:latin typeface="+mn-lt"/>
                <a:ea typeface="+mn-ea"/>
                <a:cs typeface="+mn-cs"/>
              </a:rPr>
              <a:t>1</a:t>
            </a:r>
          </a:p>
          <a:p>
            <a:r>
              <a:rPr lang="en-GB" sz="1200" b="0" i="0" kern="1200" dirty="0">
                <a:solidFill>
                  <a:schemeClr val="tx1"/>
                </a:solidFill>
                <a:effectLst/>
                <a:latin typeface="+mn-lt"/>
                <a:ea typeface="+mn-ea"/>
                <a:cs typeface="+mn-cs"/>
              </a:rPr>
              <a:t>hairdryer</a:t>
            </a:r>
          </a:p>
          <a:p>
            <a:r>
              <a:rPr lang="en-GB" sz="1200" b="1" i="0" kern="1200" dirty="0">
                <a:solidFill>
                  <a:schemeClr val="tx1"/>
                </a:solidFill>
                <a:effectLst/>
                <a:latin typeface="+mn-lt"/>
                <a:ea typeface="+mn-ea"/>
                <a:cs typeface="+mn-cs"/>
              </a:rPr>
              <a:t>1</a:t>
            </a:r>
          </a:p>
          <a:p>
            <a:r>
              <a:rPr lang="en-GB" sz="1200" b="0" i="0" kern="1200" dirty="0">
                <a:solidFill>
                  <a:schemeClr val="tx1"/>
                </a:solidFill>
                <a:effectLst/>
                <a:latin typeface="+mn-lt"/>
                <a:ea typeface="+mn-ea"/>
                <a:cs typeface="+mn-cs"/>
              </a:rPr>
              <a:t>kettle</a:t>
            </a:r>
          </a:p>
          <a:p>
            <a:r>
              <a:rPr lang="en-GB" sz="1200" b="1" i="0" kern="1200" dirty="0">
                <a:solidFill>
                  <a:schemeClr val="tx1"/>
                </a:solidFill>
                <a:effectLst/>
                <a:latin typeface="+mn-lt"/>
                <a:ea typeface="+mn-ea"/>
                <a:cs typeface="+mn-cs"/>
              </a:rPr>
              <a:t>1</a:t>
            </a:r>
          </a:p>
          <a:p>
            <a:r>
              <a:rPr lang="en-GB" sz="1200" b="0" i="1" kern="1200" dirty="0">
                <a:solidFill>
                  <a:schemeClr val="tx1"/>
                </a:solidFill>
                <a:effectLst/>
                <a:latin typeface="+mn-lt"/>
                <a:ea typeface="+mn-ea"/>
                <a:cs typeface="+mn-cs"/>
              </a:rPr>
              <a:t>answers can be in any order</a:t>
            </a:r>
          </a:p>
          <a:p>
            <a:endParaRPr lang="en-GB" dirty="0"/>
          </a:p>
        </p:txBody>
      </p:sp>
      <p:sp>
        <p:nvSpPr>
          <p:cNvPr id="4" name="Slide Number Placeholder 3"/>
          <p:cNvSpPr>
            <a:spLocks noGrp="1"/>
          </p:cNvSpPr>
          <p:nvPr>
            <p:ph type="sldNum" sz="quarter" idx="10"/>
          </p:nvPr>
        </p:nvSpPr>
        <p:spPr/>
        <p:txBody>
          <a:bodyPr/>
          <a:lstStyle/>
          <a:p>
            <a:fld id="{DED491D0-8E1B-49C7-849B-A28568D94497}" type="slidenum">
              <a:rPr lang="en-GB" smtClean="0"/>
              <a:t>35</a:t>
            </a:fld>
            <a:endParaRPr lang="en-GB"/>
          </a:p>
        </p:txBody>
      </p:sp>
    </p:spTree>
    <p:extLst>
      <p:ext uri="{BB962C8B-B14F-4D97-AF65-F5344CB8AC3E}">
        <p14:creationId xmlns:p14="http://schemas.microsoft.com/office/powerpoint/2010/main" val="4180080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(a)     (</a:t>
            </a:r>
            <a:r>
              <a:rPr lang="en-GB" sz="1200" b="0" i="0" kern="1200" dirty="0" err="1">
                <a:solidFill>
                  <a:schemeClr val="tx1"/>
                </a:solidFill>
                <a:effectLst/>
                <a:latin typeface="+mn-lt"/>
                <a:ea typeface="+mn-ea"/>
                <a:cs typeface="+mn-cs"/>
              </a:rPr>
              <a:t>i</a:t>
            </a:r>
            <a:r>
              <a:rPr lang="en-GB" sz="1200" b="0" i="0" kern="1200" dirty="0">
                <a:solidFill>
                  <a:schemeClr val="tx1"/>
                </a:solidFill>
                <a:effectLst/>
                <a:latin typeface="+mn-lt"/>
                <a:ea typeface="+mn-ea"/>
                <a:cs typeface="+mn-cs"/>
              </a:rPr>
              <a:t>)       connect the earth wire (to pin)</a:t>
            </a:r>
          </a:p>
          <a:p>
            <a:r>
              <a:rPr lang="en-GB" sz="1200" b="0" i="1" kern="1200" dirty="0">
                <a:solidFill>
                  <a:schemeClr val="tx1"/>
                </a:solidFill>
                <a:effectLst/>
                <a:latin typeface="+mn-lt"/>
                <a:ea typeface="+mn-ea"/>
                <a:cs typeface="+mn-cs"/>
              </a:rPr>
              <a:t>answers must be in terms of correcting the faults</a:t>
            </a:r>
          </a:p>
          <a:p>
            <a:r>
              <a:rPr lang="en-GB" sz="1200" b="1" i="0" kern="1200" dirty="0">
                <a:solidFill>
                  <a:schemeClr val="tx1"/>
                </a:solidFill>
                <a:effectLst/>
                <a:latin typeface="+mn-lt"/>
                <a:ea typeface="+mn-ea"/>
                <a:cs typeface="+mn-cs"/>
              </a:rPr>
              <a:t>1</a:t>
            </a:r>
          </a:p>
          <a:p>
            <a:r>
              <a:rPr lang="en-GB" sz="1200" b="0" i="0" kern="1200" dirty="0">
                <a:solidFill>
                  <a:schemeClr val="tx1"/>
                </a:solidFill>
                <a:effectLst/>
                <a:latin typeface="+mn-lt"/>
                <a:ea typeface="+mn-ea"/>
                <a:cs typeface="+mn-cs"/>
              </a:rPr>
              <a:t>screw cable grip (across cable)</a:t>
            </a:r>
          </a:p>
          <a:p>
            <a:r>
              <a:rPr lang="en-GB" sz="1200" b="0" i="1" kern="1200" dirty="0">
                <a:solidFill>
                  <a:schemeClr val="tx1"/>
                </a:solidFill>
                <a:effectLst/>
                <a:latin typeface="+mn-lt"/>
                <a:ea typeface="+mn-ea"/>
                <a:cs typeface="+mn-cs"/>
              </a:rPr>
              <a:t>accept tighten the cable grip</a:t>
            </a:r>
          </a:p>
          <a:p>
            <a:endParaRPr lang="en-GB" dirty="0"/>
          </a:p>
        </p:txBody>
      </p:sp>
      <p:sp>
        <p:nvSpPr>
          <p:cNvPr id="4" name="Slide Number Placeholder 3"/>
          <p:cNvSpPr>
            <a:spLocks noGrp="1"/>
          </p:cNvSpPr>
          <p:nvPr>
            <p:ph type="sldNum" sz="quarter" idx="10"/>
          </p:nvPr>
        </p:nvSpPr>
        <p:spPr/>
        <p:txBody>
          <a:bodyPr/>
          <a:lstStyle/>
          <a:p>
            <a:fld id="{DED491D0-8E1B-49C7-849B-A28568D94497}" type="slidenum">
              <a:rPr lang="en-GB" smtClean="0"/>
              <a:t>36</a:t>
            </a:fld>
            <a:endParaRPr lang="en-GB"/>
          </a:p>
        </p:txBody>
      </p:sp>
    </p:spTree>
    <p:extLst>
      <p:ext uri="{BB962C8B-B14F-4D97-AF65-F5344CB8AC3E}">
        <p14:creationId xmlns:p14="http://schemas.microsoft.com/office/powerpoint/2010/main" val="11496890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(b)     metals contain free electrons (and ions)</a:t>
            </a:r>
          </a:p>
          <a:p>
            <a:r>
              <a:rPr lang="en-GB" sz="1200" b="0" i="1" kern="1200" dirty="0">
                <a:solidFill>
                  <a:schemeClr val="tx1"/>
                </a:solidFill>
                <a:effectLst/>
                <a:latin typeface="+mn-lt"/>
                <a:ea typeface="+mn-ea"/>
                <a:cs typeface="+mn-cs"/>
              </a:rPr>
              <a:t>accept mobile for free</a:t>
            </a:r>
          </a:p>
          <a:p>
            <a:r>
              <a:rPr lang="en-GB" sz="1200" b="1" i="0" kern="1200" dirty="0">
                <a:solidFill>
                  <a:schemeClr val="tx1"/>
                </a:solidFill>
                <a:effectLst/>
                <a:latin typeface="+mn-lt"/>
                <a:ea typeface="+mn-ea"/>
                <a:cs typeface="+mn-cs"/>
              </a:rPr>
              <a:t>1</a:t>
            </a:r>
          </a:p>
          <a:p>
            <a:r>
              <a:rPr lang="en-GB" sz="1200" b="0" i="0" kern="1200" dirty="0">
                <a:solidFill>
                  <a:schemeClr val="tx1"/>
                </a:solidFill>
                <a:effectLst/>
                <a:latin typeface="+mn-lt"/>
                <a:ea typeface="+mn-ea"/>
                <a:cs typeface="+mn-cs"/>
              </a:rPr>
              <a:t>as temperature of filament increases ions vibrate faster / </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with a bigger amplitude</a:t>
            </a:r>
          </a:p>
          <a:p>
            <a:r>
              <a:rPr lang="en-GB" sz="1200" b="0" i="1" kern="1200" dirty="0">
                <a:solidFill>
                  <a:schemeClr val="tx1"/>
                </a:solidFill>
                <a:effectLst/>
                <a:latin typeface="+mn-lt"/>
                <a:ea typeface="+mn-ea"/>
                <a:cs typeface="+mn-cs"/>
              </a:rPr>
              <a:t>accept atoms for ions</a:t>
            </a:r>
          </a:p>
          <a:p>
            <a:r>
              <a:rPr lang="en-GB" sz="1200" b="0" i="1" kern="1200" dirty="0">
                <a:solidFill>
                  <a:schemeClr val="tx1"/>
                </a:solidFill>
                <a:effectLst/>
                <a:latin typeface="+mn-lt"/>
                <a:ea typeface="+mn-ea"/>
                <a:cs typeface="+mn-cs"/>
              </a:rPr>
              <a:t>accept ions/atoms gain energy</a:t>
            </a:r>
          </a:p>
          <a:p>
            <a:r>
              <a:rPr lang="en-GB" sz="1200" b="0" i="1" kern="1200" dirty="0">
                <a:solidFill>
                  <a:schemeClr val="tx1"/>
                </a:solidFill>
                <a:effectLst/>
                <a:latin typeface="+mn-lt"/>
                <a:ea typeface="+mn-ea"/>
                <a:cs typeface="+mn-cs"/>
              </a:rPr>
              <a:t>accept vibrate more for vibrate faster</a:t>
            </a:r>
          </a:p>
          <a:p>
            <a:r>
              <a:rPr lang="en-GB" sz="1200" b="0" i="1" kern="1200" dirty="0">
                <a:solidFill>
                  <a:schemeClr val="tx1"/>
                </a:solidFill>
                <a:effectLst/>
                <a:latin typeface="+mn-lt"/>
                <a:ea typeface="+mn-ea"/>
                <a:cs typeface="+mn-cs"/>
              </a:rPr>
              <a:t>do not accept start to vibrate</a:t>
            </a:r>
          </a:p>
          <a:p>
            <a:r>
              <a:rPr lang="en-GB" sz="1200" b="1" i="0" kern="1200" dirty="0">
                <a:solidFill>
                  <a:schemeClr val="tx1"/>
                </a:solidFill>
                <a:effectLst/>
                <a:latin typeface="+mn-lt"/>
                <a:ea typeface="+mn-ea"/>
                <a:cs typeface="+mn-cs"/>
              </a:rPr>
              <a:t>1</a:t>
            </a:r>
          </a:p>
          <a:p>
            <a:r>
              <a:rPr lang="en-GB" sz="1200" b="0" i="0" kern="1200" dirty="0">
                <a:solidFill>
                  <a:schemeClr val="tx1"/>
                </a:solidFill>
                <a:effectLst/>
                <a:latin typeface="+mn-lt"/>
                <a:ea typeface="+mn-ea"/>
                <a:cs typeface="+mn-cs"/>
              </a:rPr>
              <a:t>electrons collide more (frequently) with the ions</a:t>
            </a:r>
            <a:br>
              <a:rPr lang="en-GB" sz="1200" b="0" i="0" kern="1200" dirty="0">
                <a:solidFill>
                  <a:schemeClr val="tx1"/>
                </a:solidFill>
                <a:effectLst/>
                <a:latin typeface="+mn-lt"/>
                <a:ea typeface="+mn-ea"/>
                <a:cs typeface="+mn-cs"/>
              </a:rPr>
            </a:br>
            <a:r>
              <a:rPr lang="en-GB" sz="1200" b="1" i="0" kern="1200" dirty="0">
                <a:solidFill>
                  <a:schemeClr val="tx1"/>
                </a:solidFill>
                <a:effectLst/>
                <a:latin typeface="+mn-lt"/>
                <a:ea typeface="+mn-ea"/>
                <a:cs typeface="+mn-cs"/>
              </a:rPr>
              <a:t>or</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(drift) velocity of electrons decreases</a:t>
            </a:r>
          </a:p>
          <a:p>
            <a:r>
              <a:rPr lang="en-GB" sz="1200" b="0" i="1" kern="1200" dirty="0">
                <a:solidFill>
                  <a:schemeClr val="tx1"/>
                </a:solidFill>
                <a:effectLst/>
                <a:latin typeface="+mn-lt"/>
                <a:ea typeface="+mn-ea"/>
                <a:cs typeface="+mn-cs"/>
              </a:rPr>
              <a:t>do not accept start to collide</a:t>
            </a:r>
          </a:p>
          <a:p>
            <a:r>
              <a:rPr lang="en-GB" sz="1200" b="0" i="1" kern="1200" dirty="0">
                <a:solidFill>
                  <a:schemeClr val="tx1"/>
                </a:solidFill>
                <a:effectLst/>
                <a:latin typeface="+mn-lt"/>
                <a:ea typeface="+mn-ea"/>
                <a:cs typeface="+mn-cs"/>
              </a:rPr>
              <a:t>accept increasing the </a:t>
            </a:r>
            <a:r>
              <a:rPr lang="en-GB" sz="1200" b="0" i="1" kern="1200" dirty="0" err="1">
                <a:solidFill>
                  <a:schemeClr val="tx1"/>
                </a:solidFill>
                <a:effectLst/>
                <a:latin typeface="+mn-lt"/>
                <a:ea typeface="+mn-ea"/>
                <a:cs typeface="+mn-cs"/>
              </a:rPr>
              <a:t>p.d</a:t>
            </a:r>
            <a:r>
              <a:rPr lang="en-GB" sz="1200" b="0" i="1" kern="1200" dirty="0">
                <a:solidFill>
                  <a:schemeClr val="tx1"/>
                </a:solidFill>
                <a:effectLst/>
                <a:latin typeface="+mn-lt"/>
                <a:ea typeface="+mn-ea"/>
                <a:cs typeface="+mn-cs"/>
              </a:rPr>
              <a:t>. increases the temperature (</a:t>
            </a:r>
            <a:r>
              <a:rPr lang="en-GB" sz="1200" b="1" i="1" kern="1200" dirty="0">
                <a:solidFill>
                  <a:schemeClr val="tx1"/>
                </a:solidFill>
                <a:effectLst/>
                <a:latin typeface="+mn-lt"/>
                <a:ea typeface="+mn-ea"/>
                <a:cs typeface="+mn-cs"/>
              </a:rPr>
              <a:t>1</a:t>
            </a:r>
            <a:r>
              <a:rPr lang="en-GB" sz="1200" b="0" i="1" kern="1200" dirty="0">
                <a:solidFill>
                  <a:schemeClr val="tx1"/>
                </a:solidFill>
                <a:effectLst/>
                <a:latin typeface="+mn-lt"/>
                <a:ea typeface="+mn-ea"/>
                <a:cs typeface="+mn-cs"/>
              </a:rPr>
              <a:t> mark)</a:t>
            </a:r>
          </a:p>
          <a:p>
            <a:r>
              <a:rPr lang="en-GB" sz="1200" b="1" i="1" kern="1200" dirty="0">
                <a:solidFill>
                  <a:schemeClr val="tx1"/>
                </a:solidFill>
                <a:effectLst/>
                <a:latin typeface="+mn-lt"/>
                <a:ea typeface="+mn-ea"/>
                <a:cs typeface="+mn-cs"/>
              </a:rPr>
              <a:t>and</a:t>
            </a:r>
            <a:endParaRPr lang="en-GB" sz="1200" b="0" i="1" kern="1200" dirty="0">
              <a:solidFill>
                <a:schemeClr val="tx1"/>
              </a:solidFill>
              <a:effectLst/>
              <a:latin typeface="+mn-lt"/>
              <a:ea typeface="+mn-ea"/>
              <a:cs typeface="+mn-cs"/>
            </a:endParaRPr>
          </a:p>
          <a:p>
            <a:r>
              <a:rPr lang="en-GB" sz="1200" b="0" i="1" kern="1200" dirty="0">
                <a:solidFill>
                  <a:schemeClr val="tx1"/>
                </a:solidFill>
                <a:effectLst/>
                <a:latin typeface="+mn-lt"/>
                <a:ea typeface="+mn-ea"/>
                <a:cs typeface="+mn-cs"/>
              </a:rPr>
              <a:t>(and) resistance increases with temperature (</a:t>
            </a:r>
            <a:r>
              <a:rPr lang="en-GB" sz="1200" b="1" i="1" kern="1200" dirty="0">
                <a:solidFill>
                  <a:schemeClr val="tx1"/>
                </a:solidFill>
                <a:effectLst/>
                <a:latin typeface="+mn-lt"/>
                <a:ea typeface="+mn-ea"/>
                <a:cs typeface="+mn-cs"/>
              </a:rPr>
              <a:t>1</a:t>
            </a:r>
            <a:r>
              <a:rPr lang="en-GB" sz="1200" b="0" i="1" kern="1200" dirty="0">
                <a:solidFill>
                  <a:schemeClr val="tx1"/>
                </a:solidFill>
                <a:effectLst/>
                <a:latin typeface="+mn-lt"/>
                <a:ea typeface="+mn-ea"/>
                <a:cs typeface="+mn-cs"/>
              </a:rPr>
              <a:t> mark) if no other marks scored</a:t>
            </a:r>
          </a:p>
          <a:p>
            <a:endParaRPr lang="en-GB" dirty="0"/>
          </a:p>
        </p:txBody>
      </p:sp>
      <p:sp>
        <p:nvSpPr>
          <p:cNvPr id="4" name="Slide Number Placeholder 3"/>
          <p:cNvSpPr>
            <a:spLocks noGrp="1"/>
          </p:cNvSpPr>
          <p:nvPr>
            <p:ph type="sldNum" sz="quarter" idx="10"/>
          </p:nvPr>
        </p:nvSpPr>
        <p:spPr/>
        <p:txBody>
          <a:bodyPr/>
          <a:lstStyle/>
          <a:p>
            <a:fld id="{DED491D0-8E1B-49C7-849B-A28568D94497}" type="slidenum">
              <a:rPr lang="en-GB" smtClean="0"/>
              <a:t>37</a:t>
            </a:fld>
            <a:endParaRPr lang="en-GB"/>
          </a:p>
        </p:txBody>
      </p:sp>
    </p:spTree>
    <p:extLst>
      <p:ext uri="{BB962C8B-B14F-4D97-AF65-F5344CB8AC3E}">
        <p14:creationId xmlns:p14="http://schemas.microsoft.com/office/powerpoint/2010/main" val="15361346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(a)     </a:t>
            </a:r>
            <a:r>
              <a:rPr lang="en-GB" sz="1200" b="1" i="0" kern="1200" dirty="0">
                <a:solidFill>
                  <a:schemeClr val="tx1"/>
                </a:solidFill>
                <a:effectLst/>
                <a:latin typeface="+mn-lt"/>
                <a:ea typeface="+mn-ea"/>
                <a:cs typeface="+mn-cs"/>
              </a:rPr>
              <a:t>Level 3 (5–6 marks):</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A clear, logical explanation containing accurate ideas presented in the correct order with links between ideas.</a:t>
            </a:r>
          </a:p>
          <a:p>
            <a:r>
              <a:rPr lang="en-GB" sz="1200" b="1" i="0" kern="1200" dirty="0">
                <a:solidFill>
                  <a:schemeClr val="tx1"/>
                </a:solidFill>
                <a:effectLst/>
                <a:latin typeface="+mn-lt"/>
                <a:ea typeface="+mn-ea"/>
                <a:cs typeface="+mn-cs"/>
              </a:rPr>
              <a:t>Level 2 (3–4 marks):</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Key ideas presented with some linked together to form a partial explanation.</a:t>
            </a:r>
          </a:p>
          <a:p>
            <a:r>
              <a:rPr lang="en-GB" sz="1200" b="1" i="0" kern="1200" dirty="0">
                <a:solidFill>
                  <a:schemeClr val="tx1"/>
                </a:solidFill>
                <a:effectLst/>
                <a:latin typeface="+mn-lt"/>
                <a:ea typeface="+mn-ea"/>
                <a:cs typeface="+mn-cs"/>
              </a:rPr>
              <a:t>Level 1 (1–2 marks):</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Fragmented ideas, some may be relevant, insufficient links to form an explanation.</a:t>
            </a:r>
          </a:p>
          <a:p>
            <a:r>
              <a:rPr lang="en-GB" sz="1200" b="1" i="0" kern="1200" dirty="0">
                <a:solidFill>
                  <a:schemeClr val="tx1"/>
                </a:solidFill>
                <a:effectLst/>
                <a:latin typeface="+mn-lt"/>
                <a:ea typeface="+mn-ea"/>
                <a:cs typeface="+mn-cs"/>
              </a:rPr>
              <a:t>0 marks:</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No relevant content.</a:t>
            </a:r>
          </a:p>
          <a:p>
            <a:r>
              <a:rPr lang="en-GB" sz="1200" b="1" i="0" kern="1200" dirty="0">
                <a:solidFill>
                  <a:schemeClr val="tx1"/>
                </a:solidFill>
                <a:effectLst/>
                <a:latin typeface="+mn-lt"/>
                <a:ea typeface="+mn-ea"/>
                <a:cs typeface="+mn-cs"/>
              </a:rPr>
              <a:t>Indicative content</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        current in the wire causes heating</a:t>
            </a:r>
          </a:p>
          <a:p>
            <a:r>
              <a:rPr lang="en-GB" sz="1200" b="0" i="0" kern="1200" dirty="0">
                <a:solidFill>
                  <a:schemeClr val="tx1"/>
                </a:solidFill>
                <a:effectLst/>
                <a:latin typeface="+mn-lt"/>
                <a:ea typeface="+mn-ea"/>
                <a:cs typeface="+mn-cs"/>
              </a:rPr>
              <a:t>•        increases temperature of the metal wires / ice</a:t>
            </a:r>
          </a:p>
          <a:p>
            <a:r>
              <a:rPr lang="en-GB" sz="1200" b="0" i="0" u="sng" kern="1200" dirty="0">
                <a:solidFill>
                  <a:schemeClr val="tx1"/>
                </a:solidFill>
                <a:effectLst/>
                <a:latin typeface="+mn-lt"/>
                <a:ea typeface="+mn-ea"/>
                <a:cs typeface="+mn-cs"/>
              </a:rPr>
              <a:t>Solid</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        arrangement of particles is regular</a:t>
            </a:r>
          </a:p>
          <a:p>
            <a:r>
              <a:rPr lang="en-GB" sz="1200" b="0" i="0" kern="1200" dirty="0">
                <a:solidFill>
                  <a:schemeClr val="tx1"/>
                </a:solidFill>
                <a:effectLst/>
                <a:latin typeface="+mn-lt"/>
                <a:ea typeface="+mn-ea"/>
                <a:cs typeface="+mn-cs"/>
              </a:rPr>
              <a:t>•        particles vibrate about a fixed position</a:t>
            </a:r>
          </a:p>
          <a:p>
            <a:r>
              <a:rPr lang="en-GB" sz="1200" b="0" i="0" u="sng" kern="1200" dirty="0">
                <a:solidFill>
                  <a:schemeClr val="tx1"/>
                </a:solidFill>
                <a:effectLst/>
                <a:latin typeface="+mn-lt"/>
                <a:ea typeface="+mn-ea"/>
                <a:cs typeface="+mn-cs"/>
              </a:rPr>
              <a:t>Melting</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        internal energy of the ice increases, increasing the temperature to melting</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point</a:t>
            </a:r>
          </a:p>
          <a:p>
            <a:r>
              <a:rPr lang="en-GB" sz="1200" b="0" i="0" kern="1200" dirty="0">
                <a:solidFill>
                  <a:schemeClr val="tx1"/>
                </a:solidFill>
                <a:effectLst/>
                <a:latin typeface="+mn-lt"/>
                <a:ea typeface="+mn-ea"/>
                <a:cs typeface="+mn-cs"/>
              </a:rPr>
              <a:t>•        so (as the temperature increases) particles vibrate faster</a:t>
            </a:r>
          </a:p>
          <a:p>
            <a:r>
              <a:rPr lang="en-GB" sz="1200" b="0" i="0" kern="1200" dirty="0">
                <a:solidFill>
                  <a:schemeClr val="tx1"/>
                </a:solidFill>
                <a:effectLst/>
                <a:latin typeface="+mn-lt"/>
                <a:ea typeface="+mn-ea"/>
                <a:cs typeface="+mn-cs"/>
              </a:rPr>
              <a:t>•        eventually particles vibrate fast enough to break free from the (strong) bonds</a:t>
            </a:r>
          </a:p>
          <a:p>
            <a:r>
              <a:rPr lang="en-GB" sz="1200" b="0" i="0" kern="1200" dirty="0">
                <a:solidFill>
                  <a:schemeClr val="tx1"/>
                </a:solidFill>
                <a:effectLst/>
                <a:latin typeface="+mn-lt"/>
                <a:ea typeface="+mn-ea"/>
                <a:cs typeface="+mn-cs"/>
              </a:rPr>
              <a:t>•        therefore the arrangement of particles becomes irregular</a:t>
            </a:r>
          </a:p>
          <a:p>
            <a:r>
              <a:rPr lang="en-GB" sz="1200" b="0" i="0" u="sng" kern="1200" dirty="0">
                <a:solidFill>
                  <a:schemeClr val="tx1"/>
                </a:solidFill>
                <a:effectLst/>
                <a:latin typeface="+mn-lt"/>
                <a:ea typeface="+mn-ea"/>
                <a:cs typeface="+mn-cs"/>
              </a:rPr>
              <a:t>Liquid</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        arrangement of particles is irregular</a:t>
            </a:r>
          </a:p>
          <a:p>
            <a:r>
              <a:rPr lang="en-GB" sz="1200" b="0" i="0" kern="1200" dirty="0">
                <a:solidFill>
                  <a:schemeClr val="tx1"/>
                </a:solidFill>
                <a:effectLst/>
                <a:latin typeface="+mn-lt"/>
                <a:ea typeface="+mn-ea"/>
                <a:cs typeface="+mn-cs"/>
              </a:rPr>
              <a:t>•        particles movement (translational) is random</a:t>
            </a:r>
          </a:p>
          <a:p>
            <a:endParaRPr lang="en-GB" dirty="0"/>
          </a:p>
        </p:txBody>
      </p:sp>
      <p:sp>
        <p:nvSpPr>
          <p:cNvPr id="4" name="Slide Number Placeholder 3"/>
          <p:cNvSpPr>
            <a:spLocks noGrp="1"/>
          </p:cNvSpPr>
          <p:nvPr>
            <p:ph type="sldNum" sz="quarter" idx="10"/>
          </p:nvPr>
        </p:nvSpPr>
        <p:spPr/>
        <p:txBody>
          <a:bodyPr/>
          <a:lstStyle/>
          <a:p>
            <a:fld id="{DED491D0-8E1B-49C7-849B-A28568D94497}" type="slidenum">
              <a:rPr lang="en-GB" smtClean="0"/>
              <a:t>44</a:t>
            </a:fld>
            <a:endParaRPr lang="en-GB"/>
          </a:p>
        </p:txBody>
      </p:sp>
    </p:spTree>
    <p:extLst>
      <p:ext uri="{BB962C8B-B14F-4D97-AF65-F5344CB8AC3E}">
        <p14:creationId xmlns:p14="http://schemas.microsoft.com/office/powerpoint/2010/main" val="37532818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(b)     heating increases the temperature of the gas</a:t>
            </a:r>
          </a:p>
          <a:p>
            <a:r>
              <a:rPr lang="en-GB" sz="1200" b="1" i="0" kern="1200" dirty="0">
                <a:solidFill>
                  <a:schemeClr val="tx1"/>
                </a:solidFill>
                <a:effectLst/>
                <a:latin typeface="+mn-lt"/>
                <a:ea typeface="+mn-ea"/>
                <a:cs typeface="+mn-cs"/>
              </a:rPr>
              <a:t>1</a:t>
            </a:r>
          </a:p>
          <a:p>
            <a:r>
              <a:rPr lang="en-GB" sz="1200" b="0" i="0" kern="1200" dirty="0">
                <a:solidFill>
                  <a:schemeClr val="tx1"/>
                </a:solidFill>
                <a:effectLst/>
                <a:latin typeface="+mn-lt"/>
                <a:ea typeface="+mn-ea"/>
                <a:cs typeface="+mn-cs"/>
              </a:rPr>
              <a:t>temperature is proportional to kinetic energy</a:t>
            </a:r>
          </a:p>
          <a:p>
            <a:r>
              <a:rPr lang="en-GB" sz="1200" b="1" i="0" kern="1200" dirty="0">
                <a:solidFill>
                  <a:schemeClr val="tx1"/>
                </a:solidFill>
                <a:effectLst/>
                <a:latin typeface="+mn-lt"/>
                <a:ea typeface="+mn-ea"/>
                <a:cs typeface="+mn-cs"/>
              </a:rPr>
              <a:t>1</a:t>
            </a:r>
          </a:p>
          <a:p>
            <a:r>
              <a:rPr lang="en-GB" sz="1200" b="0" i="0" kern="1200" dirty="0">
                <a:solidFill>
                  <a:schemeClr val="tx1"/>
                </a:solidFill>
                <a:effectLst/>
                <a:latin typeface="+mn-lt"/>
                <a:ea typeface="+mn-ea"/>
                <a:cs typeface="+mn-cs"/>
              </a:rPr>
              <a:t>if kinetic energy increases speed increases</a:t>
            </a:r>
          </a:p>
          <a:p>
            <a:r>
              <a:rPr lang="en-GB" sz="1200" b="1" i="0" kern="1200" dirty="0">
                <a:solidFill>
                  <a:schemeClr val="tx1"/>
                </a:solidFill>
                <a:effectLst/>
                <a:latin typeface="+mn-lt"/>
                <a:ea typeface="+mn-ea"/>
                <a:cs typeface="+mn-cs"/>
              </a:rPr>
              <a:t>1</a:t>
            </a:r>
          </a:p>
          <a:p>
            <a:r>
              <a:rPr lang="en-GB" sz="1200" b="0" i="0" kern="1200" dirty="0">
                <a:solidFill>
                  <a:schemeClr val="tx1"/>
                </a:solidFill>
                <a:effectLst/>
                <a:latin typeface="+mn-lt"/>
                <a:ea typeface="+mn-ea"/>
                <a:cs typeface="+mn-cs"/>
              </a:rPr>
              <a:t>(c)     energy is needed to change the state of the water</a:t>
            </a:r>
          </a:p>
          <a:p>
            <a:r>
              <a:rPr lang="en-GB" sz="1200" b="1" i="0" kern="1200" dirty="0">
                <a:solidFill>
                  <a:schemeClr val="tx1"/>
                </a:solidFill>
                <a:effectLst/>
                <a:latin typeface="+mn-lt"/>
                <a:ea typeface="+mn-ea"/>
                <a:cs typeface="+mn-cs"/>
              </a:rPr>
              <a:t>1</a:t>
            </a:r>
          </a:p>
          <a:p>
            <a:r>
              <a:rPr lang="en-GB" sz="1200" b="0" i="0" kern="1200" dirty="0">
                <a:solidFill>
                  <a:schemeClr val="tx1"/>
                </a:solidFill>
                <a:effectLst/>
                <a:latin typeface="+mn-lt"/>
                <a:ea typeface="+mn-ea"/>
                <a:cs typeface="+mn-cs"/>
              </a:rPr>
              <a:t>to break the bonds</a:t>
            </a:r>
          </a:p>
          <a:p>
            <a:endParaRPr lang="en-GB" dirty="0"/>
          </a:p>
        </p:txBody>
      </p:sp>
      <p:sp>
        <p:nvSpPr>
          <p:cNvPr id="4" name="Slide Number Placeholder 3"/>
          <p:cNvSpPr>
            <a:spLocks noGrp="1"/>
          </p:cNvSpPr>
          <p:nvPr>
            <p:ph type="sldNum" sz="quarter" idx="10"/>
          </p:nvPr>
        </p:nvSpPr>
        <p:spPr/>
        <p:txBody>
          <a:bodyPr/>
          <a:lstStyle/>
          <a:p>
            <a:fld id="{DED491D0-8E1B-49C7-849B-A28568D94497}" type="slidenum">
              <a:rPr lang="en-GB" smtClean="0"/>
              <a:t>45</a:t>
            </a:fld>
            <a:endParaRPr lang="en-GB"/>
          </a:p>
        </p:txBody>
      </p:sp>
    </p:spTree>
    <p:extLst>
      <p:ext uri="{BB962C8B-B14F-4D97-AF65-F5344CB8AC3E}">
        <p14:creationId xmlns:p14="http://schemas.microsoft.com/office/powerpoint/2010/main" val="3667670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(b)     amount of energy required to change the state of a substance from liquid to gas (vapour)</a:t>
            </a:r>
          </a:p>
          <a:p>
            <a:r>
              <a:rPr lang="en-GB" sz="1200" b="1" i="0" kern="1200" dirty="0">
                <a:solidFill>
                  <a:schemeClr val="tx1"/>
                </a:solidFill>
                <a:effectLst/>
                <a:latin typeface="+mn-lt"/>
                <a:ea typeface="+mn-ea"/>
                <a:cs typeface="+mn-cs"/>
              </a:rPr>
              <a:t>1</a:t>
            </a:r>
          </a:p>
          <a:p>
            <a:r>
              <a:rPr lang="en-GB" sz="1200" b="0" i="0" kern="1200" dirty="0">
                <a:solidFill>
                  <a:schemeClr val="tx1"/>
                </a:solidFill>
                <a:effectLst/>
                <a:latin typeface="+mn-lt"/>
                <a:ea typeface="+mn-ea"/>
                <a:cs typeface="+mn-cs"/>
              </a:rPr>
              <a:t>unit mass / 1 kg</a:t>
            </a:r>
          </a:p>
          <a:p>
            <a:r>
              <a:rPr lang="en-GB" sz="1200" b="0" i="1" kern="1200" dirty="0">
                <a:solidFill>
                  <a:schemeClr val="tx1"/>
                </a:solidFill>
                <a:effectLst/>
                <a:latin typeface="+mn-lt"/>
                <a:ea typeface="+mn-ea"/>
                <a:cs typeface="+mn-cs"/>
              </a:rPr>
              <a:t>dependent on first marking point</a:t>
            </a:r>
          </a:p>
          <a:p>
            <a:r>
              <a:rPr lang="en-GB" sz="1200" b="1" i="0" kern="1200" dirty="0">
                <a:solidFill>
                  <a:schemeClr val="tx1"/>
                </a:solidFill>
                <a:effectLst/>
                <a:latin typeface="+mn-lt"/>
                <a:ea typeface="+mn-ea"/>
                <a:cs typeface="+mn-cs"/>
              </a:rPr>
              <a:t>1</a:t>
            </a:r>
          </a:p>
          <a:p>
            <a:r>
              <a:rPr lang="en-GB" sz="1200" b="0" i="0" kern="1200" dirty="0">
                <a:solidFill>
                  <a:schemeClr val="tx1"/>
                </a:solidFill>
                <a:effectLst/>
                <a:latin typeface="+mn-lt"/>
                <a:ea typeface="+mn-ea"/>
                <a:cs typeface="+mn-cs"/>
              </a:rPr>
              <a:t>(c)     41000 </a:t>
            </a:r>
            <a:r>
              <a:rPr lang="en-GB" sz="1200" b="1" i="0" kern="1200" dirty="0">
                <a:solidFill>
                  <a:schemeClr val="tx1"/>
                </a:solidFill>
                <a:effectLst/>
                <a:latin typeface="+mn-lt"/>
                <a:ea typeface="+mn-ea"/>
                <a:cs typeface="+mn-cs"/>
              </a:rPr>
              <a:t>or</a:t>
            </a:r>
            <a:r>
              <a:rPr lang="en-GB" sz="1200" b="0" i="0" kern="1200" dirty="0">
                <a:solidFill>
                  <a:schemeClr val="tx1"/>
                </a:solidFill>
                <a:effectLst/>
                <a:latin typeface="+mn-lt"/>
                <a:ea typeface="+mn-ea"/>
                <a:cs typeface="+mn-cs"/>
              </a:rPr>
              <a:t> 4.1 × 10</a:t>
            </a:r>
            <a:r>
              <a:rPr lang="en-GB" sz="1200" b="0" i="0" kern="1200" baseline="30000" dirty="0">
                <a:solidFill>
                  <a:schemeClr val="tx1"/>
                </a:solidFill>
                <a:effectLst/>
                <a:latin typeface="+mn-lt"/>
                <a:ea typeface="+mn-ea"/>
                <a:cs typeface="+mn-cs"/>
              </a:rPr>
              <a:t>4</a:t>
            </a:r>
            <a:r>
              <a:rPr lang="en-GB" sz="1200" b="0" i="0" kern="1200" dirty="0">
                <a:solidFill>
                  <a:schemeClr val="tx1"/>
                </a:solidFill>
                <a:effectLst/>
                <a:latin typeface="+mn-lt"/>
                <a:ea typeface="+mn-ea"/>
                <a:cs typeface="+mn-cs"/>
              </a:rPr>
              <a:t> (J)</a:t>
            </a:r>
          </a:p>
          <a:p>
            <a:r>
              <a:rPr lang="en-GB" sz="1200" b="0" i="1" kern="1200" dirty="0">
                <a:solidFill>
                  <a:schemeClr val="tx1"/>
                </a:solidFill>
                <a:effectLst/>
                <a:latin typeface="+mn-lt"/>
                <a:ea typeface="+mn-ea"/>
                <a:cs typeface="+mn-cs"/>
              </a:rPr>
              <a:t>accept</a:t>
            </a:r>
          </a:p>
          <a:p>
            <a:r>
              <a:rPr lang="en-GB" sz="1200" b="0" i="1" kern="1200" dirty="0">
                <a:solidFill>
                  <a:schemeClr val="tx1"/>
                </a:solidFill>
                <a:effectLst/>
                <a:latin typeface="+mn-lt"/>
                <a:ea typeface="+mn-ea"/>
                <a:cs typeface="+mn-cs"/>
              </a:rPr>
              <a:t>41400 or 4.14 × 10</a:t>
            </a:r>
            <a:r>
              <a:rPr lang="en-GB" sz="1200" b="0" i="1" kern="1200" baseline="30000" dirty="0">
                <a:solidFill>
                  <a:schemeClr val="tx1"/>
                </a:solidFill>
                <a:effectLst/>
                <a:latin typeface="+mn-lt"/>
                <a:ea typeface="+mn-ea"/>
                <a:cs typeface="+mn-cs"/>
              </a:rPr>
              <a:t>4</a:t>
            </a:r>
            <a:endParaRPr lang="en-GB" sz="1200" b="0" i="1" kern="1200" dirty="0">
              <a:solidFill>
                <a:schemeClr val="tx1"/>
              </a:solidFill>
              <a:effectLst/>
              <a:latin typeface="+mn-lt"/>
              <a:ea typeface="+mn-ea"/>
              <a:cs typeface="+mn-cs"/>
            </a:endParaRPr>
          </a:p>
          <a:p>
            <a:r>
              <a:rPr lang="en-GB" sz="1200" b="0" i="1" kern="1200" dirty="0">
                <a:solidFill>
                  <a:schemeClr val="tx1"/>
                </a:solidFill>
                <a:effectLst/>
                <a:latin typeface="+mn-lt"/>
                <a:ea typeface="+mn-ea"/>
                <a:cs typeface="+mn-cs"/>
              </a:rPr>
              <a:t>correct substitution of</a:t>
            </a:r>
          </a:p>
          <a:p>
            <a:r>
              <a:rPr lang="en-GB" sz="1200" b="0" i="1" kern="1200" dirty="0">
                <a:solidFill>
                  <a:schemeClr val="tx1"/>
                </a:solidFill>
                <a:effectLst/>
                <a:latin typeface="+mn-lt"/>
                <a:ea typeface="+mn-ea"/>
                <a:cs typeface="+mn-cs"/>
              </a:rPr>
              <a:t>0.018 × 2.3 × 10</a:t>
            </a:r>
            <a:r>
              <a:rPr lang="en-GB" sz="1200" b="0" i="1" kern="1200" baseline="30000" dirty="0">
                <a:solidFill>
                  <a:schemeClr val="tx1"/>
                </a:solidFill>
                <a:effectLst/>
                <a:latin typeface="+mn-lt"/>
                <a:ea typeface="+mn-ea"/>
                <a:cs typeface="+mn-cs"/>
              </a:rPr>
              <a:t>6</a:t>
            </a:r>
            <a:r>
              <a:rPr lang="en-GB" sz="1200" b="0" i="1" kern="1200" dirty="0">
                <a:solidFill>
                  <a:schemeClr val="tx1"/>
                </a:solidFill>
                <a:effectLst/>
                <a:latin typeface="+mn-lt"/>
                <a:ea typeface="+mn-ea"/>
                <a:cs typeface="+mn-cs"/>
              </a:rPr>
              <a:t> gains </a:t>
            </a:r>
            <a:r>
              <a:rPr lang="en-GB" sz="1200" b="1" i="1" kern="1200" dirty="0">
                <a:solidFill>
                  <a:schemeClr val="tx1"/>
                </a:solidFill>
                <a:effectLst/>
                <a:latin typeface="+mn-lt"/>
                <a:ea typeface="+mn-ea"/>
                <a:cs typeface="+mn-cs"/>
              </a:rPr>
              <a:t>1</a:t>
            </a:r>
            <a:r>
              <a:rPr lang="en-GB" sz="1200" b="0" i="1" kern="1200" dirty="0">
                <a:solidFill>
                  <a:schemeClr val="tx1"/>
                </a:solidFill>
                <a:effectLst/>
                <a:latin typeface="+mn-lt"/>
                <a:ea typeface="+mn-ea"/>
                <a:cs typeface="+mn-cs"/>
              </a:rPr>
              <a:t> mark</a:t>
            </a:r>
          </a:p>
          <a:p>
            <a:endParaRPr lang="en-GB" dirty="0"/>
          </a:p>
        </p:txBody>
      </p:sp>
      <p:sp>
        <p:nvSpPr>
          <p:cNvPr id="4" name="Slide Number Placeholder 3"/>
          <p:cNvSpPr>
            <a:spLocks noGrp="1"/>
          </p:cNvSpPr>
          <p:nvPr>
            <p:ph type="sldNum" sz="quarter" idx="10"/>
          </p:nvPr>
        </p:nvSpPr>
        <p:spPr/>
        <p:txBody>
          <a:bodyPr/>
          <a:lstStyle/>
          <a:p>
            <a:fld id="{DED491D0-8E1B-49C7-849B-A28568D94497}" type="slidenum">
              <a:rPr lang="en-GB" smtClean="0"/>
              <a:t>46</a:t>
            </a:fld>
            <a:endParaRPr lang="en-GB"/>
          </a:p>
        </p:txBody>
      </p:sp>
    </p:spTree>
    <p:extLst>
      <p:ext uri="{BB962C8B-B14F-4D97-AF65-F5344CB8AC3E}">
        <p14:creationId xmlns:p14="http://schemas.microsoft.com/office/powerpoint/2010/main" val="24393814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Science</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BD5A5E3-C456-451F-812A-CF0B06EE0EC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551239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(d)     1.3 (billion years)</a:t>
            </a:r>
          </a:p>
          <a:p>
            <a:r>
              <a:rPr lang="en-GB" sz="1200" b="0" i="1" kern="1200" dirty="0">
                <a:solidFill>
                  <a:schemeClr val="tx1"/>
                </a:solidFill>
                <a:effectLst/>
                <a:latin typeface="+mn-lt"/>
                <a:ea typeface="+mn-ea"/>
                <a:cs typeface="+mn-cs"/>
              </a:rPr>
              <a:t>allow 1.2-1.4 (billion years)</a:t>
            </a:r>
          </a:p>
          <a:p>
            <a:r>
              <a:rPr lang="en-GB" sz="1200" b="1" i="0" kern="1200" dirty="0">
                <a:solidFill>
                  <a:schemeClr val="tx1"/>
                </a:solidFill>
                <a:effectLst/>
                <a:latin typeface="+mn-lt"/>
                <a:ea typeface="+mn-ea"/>
                <a:cs typeface="+mn-cs"/>
              </a:rPr>
              <a:t>2</a:t>
            </a:r>
          </a:p>
          <a:p>
            <a:r>
              <a:rPr lang="en-GB" sz="1200" b="0" i="1" kern="1200" dirty="0">
                <a:solidFill>
                  <a:schemeClr val="tx1"/>
                </a:solidFill>
                <a:effectLst/>
                <a:latin typeface="+mn-lt"/>
                <a:ea typeface="+mn-ea"/>
                <a:cs typeface="+mn-cs"/>
              </a:rPr>
              <a:t>allow </a:t>
            </a:r>
            <a:r>
              <a:rPr lang="en-GB" sz="1200" b="1" i="1" kern="1200" dirty="0">
                <a:solidFill>
                  <a:schemeClr val="tx1"/>
                </a:solidFill>
                <a:effectLst/>
                <a:latin typeface="+mn-lt"/>
                <a:ea typeface="+mn-ea"/>
                <a:cs typeface="+mn-cs"/>
              </a:rPr>
              <a:t>1</a:t>
            </a:r>
            <a:r>
              <a:rPr lang="en-GB" sz="1200" b="0" i="1" kern="1200" dirty="0">
                <a:solidFill>
                  <a:schemeClr val="tx1"/>
                </a:solidFill>
                <a:effectLst/>
                <a:latin typeface="+mn-lt"/>
                <a:ea typeface="+mn-ea"/>
                <a:cs typeface="+mn-cs"/>
              </a:rPr>
              <a:t> mark for horizontal line drawn from ~ 550</a:t>
            </a:r>
          </a:p>
          <a:p>
            <a:endParaRPr lang="en-GB" dirty="0"/>
          </a:p>
        </p:txBody>
      </p:sp>
      <p:sp>
        <p:nvSpPr>
          <p:cNvPr id="4" name="Slide Number Placeholder 3"/>
          <p:cNvSpPr>
            <a:spLocks noGrp="1"/>
          </p:cNvSpPr>
          <p:nvPr>
            <p:ph type="sldNum" sz="quarter" idx="10"/>
          </p:nvPr>
        </p:nvSpPr>
        <p:spPr/>
        <p:txBody>
          <a:bodyPr/>
          <a:lstStyle/>
          <a:p>
            <a:fld id="{DED491D0-8E1B-49C7-849B-A28568D94497}" type="slidenum">
              <a:rPr lang="en-GB" smtClean="0"/>
              <a:t>53</a:t>
            </a:fld>
            <a:endParaRPr lang="en-GB"/>
          </a:p>
        </p:txBody>
      </p:sp>
    </p:spTree>
    <p:extLst>
      <p:ext uri="{BB962C8B-B14F-4D97-AF65-F5344CB8AC3E}">
        <p14:creationId xmlns:p14="http://schemas.microsoft.com/office/powerpoint/2010/main" val="13122815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(a)     (mass number) 231</a:t>
            </a:r>
          </a:p>
          <a:p>
            <a:r>
              <a:rPr lang="en-GB" sz="1200" b="1" i="0" kern="1200" dirty="0">
                <a:solidFill>
                  <a:schemeClr val="tx1"/>
                </a:solidFill>
                <a:effectLst/>
                <a:latin typeface="+mn-lt"/>
                <a:ea typeface="+mn-ea"/>
                <a:cs typeface="+mn-cs"/>
              </a:rPr>
              <a:t>1</a:t>
            </a:r>
          </a:p>
          <a:p>
            <a:r>
              <a:rPr lang="en-GB" sz="1200" b="0" i="0" kern="1200" dirty="0">
                <a:solidFill>
                  <a:schemeClr val="tx1"/>
                </a:solidFill>
                <a:effectLst/>
                <a:latin typeface="+mn-lt"/>
                <a:ea typeface="+mn-ea"/>
                <a:cs typeface="+mn-cs"/>
              </a:rPr>
              <a:t>(protons) 92</a:t>
            </a:r>
          </a:p>
          <a:p>
            <a:r>
              <a:rPr lang="en-GB" sz="1200" b="1" i="0" kern="1200" dirty="0">
                <a:solidFill>
                  <a:schemeClr val="tx1"/>
                </a:solidFill>
                <a:effectLst/>
                <a:latin typeface="+mn-lt"/>
                <a:ea typeface="+mn-ea"/>
                <a:cs typeface="+mn-cs"/>
              </a:rPr>
              <a:t>1</a:t>
            </a:r>
          </a:p>
          <a:p>
            <a:r>
              <a:rPr lang="en-GB" sz="1200" b="0" i="0" kern="1200" dirty="0">
                <a:solidFill>
                  <a:schemeClr val="tx1"/>
                </a:solidFill>
                <a:effectLst/>
                <a:latin typeface="+mn-lt"/>
                <a:ea typeface="+mn-ea"/>
                <a:cs typeface="+mn-cs"/>
              </a:rPr>
              <a:t>(neutrons) 141</a:t>
            </a:r>
          </a:p>
          <a:p>
            <a:endParaRPr lang="en-GB" dirty="0"/>
          </a:p>
        </p:txBody>
      </p:sp>
      <p:sp>
        <p:nvSpPr>
          <p:cNvPr id="4" name="Slide Number Placeholder 3"/>
          <p:cNvSpPr>
            <a:spLocks noGrp="1"/>
          </p:cNvSpPr>
          <p:nvPr>
            <p:ph type="sldNum" sz="quarter" idx="10"/>
          </p:nvPr>
        </p:nvSpPr>
        <p:spPr/>
        <p:txBody>
          <a:bodyPr/>
          <a:lstStyle/>
          <a:p>
            <a:fld id="{DED491D0-8E1B-49C7-849B-A28568D94497}" type="slidenum">
              <a:rPr lang="en-GB" smtClean="0"/>
              <a:t>54</a:t>
            </a:fld>
            <a:endParaRPr lang="en-GB"/>
          </a:p>
        </p:txBody>
      </p:sp>
    </p:spTree>
    <p:extLst>
      <p:ext uri="{BB962C8B-B14F-4D97-AF65-F5344CB8AC3E}">
        <p14:creationId xmlns:p14="http://schemas.microsoft.com/office/powerpoint/2010/main" val="32646217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(d)     Marks awarded for this answer will be determined by the quality of communication as well as the standard of the scientific response. Examiners should apply a best-fit approach to the marking.</a:t>
            </a:r>
          </a:p>
          <a:p>
            <a:r>
              <a:rPr lang="en-GB" sz="1200" b="1" i="0" kern="1200" dirty="0">
                <a:solidFill>
                  <a:schemeClr val="tx1"/>
                </a:solidFill>
                <a:effectLst/>
                <a:latin typeface="+mn-lt"/>
                <a:ea typeface="+mn-ea"/>
                <a:cs typeface="+mn-cs"/>
              </a:rPr>
              <a:t>0 marks</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No relevant content</a:t>
            </a:r>
          </a:p>
          <a:p>
            <a:r>
              <a:rPr lang="en-GB" sz="1200" b="1" i="0" kern="1200" dirty="0">
                <a:solidFill>
                  <a:schemeClr val="tx1"/>
                </a:solidFill>
                <a:effectLst/>
                <a:latin typeface="+mn-lt"/>
                <a:ea typeface="+mn-ea"/>
                <a:cs typeface="+mn-cs"/>
              </a:rPr>
              <a:t>Level 1 (1 – 2 marks)</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There is a basic description of at least </a:t>
            </a:r>
            <a:r>
              <a:rPr lang="en-GB" sz="1200" b="1" i="0" kern="1200" dirty="0">
                <a:solidFill>
                  <a:schemeClr val="tx1"/>
                </a:solidFill>
                <a:effectLst/>
                <a:latin typeface="+mn-lt"/>
                <a:ea typeface="+mn-ea"/>
                <a:cs typeface="+mn-cs"/>
              </a:rPr>
              <a:t>one</a:t>
            </a:r>
            <a:r>
              <a:rPr lang="en-GB" sz="1200" b="0" i="0" kern="1200" dirty="0">
                <a:solidFill>
                  <a:schemeClr val="tx1"/>
                </a:solidFill>
                <a:effectLst/>
                <a:latin typeface="+mn-lt"/>
                <a:ea typeface="+mn-ea"/>
                <a:cs typeface="+mn-cs"/>
              </a:rPr>
              <a:t> of the particles in terms of its characteristics.</a:t>
            </a:r>
          </a:p>
          <a:p>
            <a:r>
              <a:rPr lang="en-GB" sz="1200" b="1" i="0" kern="1200" dirty="0">
                <a:solidFill>
                  <a:schemeClr val="tx1"/>
                </a:solidFill>
                <a:effectLst/>
                <a:latin typeface="+mn-lt"/>
                <a:ea typeface="+mn-ea"/>
                <a:cs typeface="+mn-cs"/>
              </a:rPr>
              <a:t>Level 2 (3 – 4 marks)</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There is a clear description of the characteristics of </a:t>
            </a:r>
            <a:r>
              <a:rPr lang="en-GB" sz="1200" b="1" i="0" kern="1200" dirty="0">
                <a:solidFill>
                  <a:schemeClr val="tx1"/>
                </a:solidFill>
                <a:effectLst/>
                <a:latin typeface="+mn-lt"/>
                <a:ea typeface="+mn-ea"/>
                <a:cs typeface="+mn-cs"/>
              </a:rPr>
              <a:t>both</a:t>
            </a:r>
            <a:r>
              <a:rPr lang="en-GB" sz="1200" b="0" i="0" kern="1200" dirty="0">
                <a:solidFill>
                  <a:schemeClr val="tx1"/>
                </a:solidFill>
                <a:effectLst/>
                <a:latin typeface="+mn-lt"/>
                <a:ea typeface="+mn-ea"/>
                <a:cs typeface="+mn-cs"/>
              </a:rPr>
              <a:t> particles</a:t>
            </a:r>
            <a:br>
              <a:rPr lang="en-GB" sz="1200" b="0" i="0" kern="1200" dirty="0">
                <a:solidFill>
                  <a:schemeClr val="tx1"/>
                </a:solidFill>
                <a:effectLst/>
                <a:latin typeface="+mn-lt"/>
                <a:ea typeface="+mn-ea"/>
                <a:cs typeface="+mn-cs"/>
              </a:rPr>
            </a:br>
            <a:r>
              <a:rPr lang="en-GB" sz="1200" b="1" i="0" kern="1200" dirty="0">
                <a:solidFill>
                  <a:schemeClr val="tx1"/>
                </a:solidFill>
                <a:effectLst/>
                <a:latin typeface="+mn-lt"/>
                <a:ea typeface="+mn-ea"/>
                <a:cs typeface="+mn-cs"/>
              </a:rPr>
              <a:t>or</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a full description of either alpha </a:t>
            </a:r>
            <a:r>
              <a:rPr lang="en-GB" sz="1200" b="1" i="0" kern="1200" dirty="0">
                <a:solidFill>
                  <a:schemeClr val="tx1"/>
                </a:solidFill>
                <a:effectLst/>
                <a:latin typeface="+mn-lt"/>
                <a:ea typeface="+mn-ea"/>
                <a:cs typeface="+mn-cs"/>
              </a:rPr>
              <a:t>or</a:t>
            </a:r>
            <a:r>
              <a:rPr lang="en-GB" sz="1200" b="0" i="0" kern="1200" dirty="0">
                <a:solidFill>
                  <a:schemeClr val="tx1"/>
                </a:solidFill>
                <a:effectLst/>
                <a:latin typeface="+mn-lt"/>
                <a:ea typeface="+mn-ea"/>
                <a:cs typeface="+mn-cs"/>
              </a:rPr>
              <a:t> beta particles in terms of their characteristics.</a:t>
            </a:r>
          </a:p>
          <a:p>
            <a:r>
              <a:rPr lang="en-GB" sz="1200" b="1" i="0" kern="1200" dirty="0">
                <a:solidFill>
                  <a:schemeClr val="tx1"/>
                </a:solidFill>
                <a:effectLst/>
                <a:latin typeface="+mn-lt"/>
                <a:ea typeface="+mn-ea"/>
                <a:cs typeface="+mn-cs"/>
              </a:rPr>
              <a:t>Level 3 (5 – 6 marks)</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There is a clear and detailed description of </a:t>
            </a:r>
            <a:r>
              <a:rPr lang="en-GB" sz="1200" b="1" i="0" kern="1200" dirty="0">
                <a:solidFill>
                  <a:schemeClr val="tx1"/>
                </a:solidFill>
                <a:effectLst/>
                <a:latin typeface="+mn-lt"/>
                <a:ea typeface="+mn-ea"/>
                <a:cs typeface="+mn-cs"/>
              </a:rPr>
              <a:t>both</a:t>
            </a:r>
            <a:r>
              <a:rPr lang="en-GB" sz="1200" b="0" i="0" kern="1200" dirty="0">
                <a:solidFill>
                  <a:schemeClr val="tx1"/>
                </a:solidFill>
                <a:effectLst/>
                <a:latin typeface="+mn-lt"/>
                <a:ea typeface="+mn-ea"/>
                <a:cs typeface="+mn-cs"/>
              </a:rPr>
              <a:t> alpha and beta particles in terms of their characteristics.</a:t>
            </a:r>
          </a:p>
          <a:p>
            <a:r>
              <a:rPr lang="en-GB" sz="1200" b="1" i="0" kern="1200" dirty="0">
                <a:solidFill>
                  <a:schemeClr val="tx1"/>
                </a:solidFill>
                <a:effectLst/>
                <a:latin typeface="+mn-lt"/>
                <a:ea typeface="+mn-ea"/>
                <a:cs typeface="+mn-cs"/>
              </a:rPr>
              <a:t>examples of the physics points made in the response:</a:t>
            </a:r>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structure</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        alpha particle consists of a helium nucleus</a:t>
            </a:r>
          </a:p>
          <a:p>
            <a:r>
              <a:rPr lang="en-GB" sz="1200" b="0" i="0" kern="1200" dirty="0">
                <a:solidFill>
                  <a:schemeClr val="tx1"/>
                </a:solidFill>
                <a:effectLst/>
                <a:latin typeface="+mn-lt"/>
                <a:ea typeface="+mn-ea"/>
                <a:cs typeface="+mn-cs"/>
              </a:rPr>
              <a:t>•        alpha particle consists of 2 protons and 2 neutrons</a:t>
            </a:r>
          </a:p>
          <a:p>
            <a:r>
              <a:rPr lang="en-GB" sz="1200" b="0" i="0" kern="1200" dirty="0">
                <a:solidFill>
                  <a:schemeClr val="tx1"/>
                </a:solidFill>
                <a:effectLst/>
                <a:latin typeface="+mn-lt"/>
                <a:ea typeface="+mn-ea"/>
                <a:cs typeface="+mn-cs"/>
              </a:rPr>
              <a:t>•        a beta particle is an electron</a:t>
            </a:r>
          </a:p>
          <a:p>
            <a:r>
              <a:rPr lang="en-GB" sz="1200" b="0" i="0" kern="1200" dirty="0">
                <a:solidFill>
                  <a:schemeClr val="tx1"/>
                </a:solidFill>
                <a:effectLst/>
                <a:latin typeface="+mn-lt"/>
                <a:ea typeface="+mn-ea"/>
                <a:cs typeface="+mn-cs"/>
              </a:rPr>
              <a:t>•        a beta particle comes from the nucleus</a:t>
            </a:r>
          </a:p>
          <a:p>
            <a:r>
              <a:rPr lang="en-GB" sz="1200" b="1" i="0" kern="1200" dirty="0">
                <a:solidFill>
                  <a:schemeClr val="tx1"/>
                </a:solidFill>
                <a:effectLst/>
                <a:latin typeface="+mn-lt"/>
                <a:ea typeface="+mn-ea"/>
                <a:cs typeface="+mn-cs"/>
              </a:rPr>
              <a:t>penetration</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        alpha particles are very poorly penetrating</a:t>
            </a:r>
          </a:p>
          <a:p>
            <a:r>
              <a:rPr lang="en-GB" sz="1200" b="0" i="0" kern="1200" dirty="0">
                <a:solidFill>
                  <a:schemeClr val="tx1"/>
                </a:solidFill>
                <a:effectLst/>
                <a:latin typeface="+mn-lt"/>
                <a:ea typeface="+mn-ea"/>
                <a:cs typeface="+mn-cs"/>
              </a:rPr>
              <a:t>•        alpha particles can penetrate a few cm in air</a:t>
            </a:r>
          </a:p>
          <a:p>
            <a:r>
              <a:rPr lang="en-GB" sz="1200" b="0" i="0" kern="1200" dirty="0">
                <a:solidFill>
                  <a:schemeClr val="tx1"/>
                </a:solidFill>
                <a:effectLst/>
                <a:latin typeface="+mn-lt"/>
                <a:ea typeface="+mn-ea"/>
                <a:cs typeface="+mn-cs"/>
              </a:rPr>
              <a:t>•        alpha particles are absorbed by skin</a:t>
            </a:r>
          </a:p>
          <a:p>
            <a:r>
              <a:rPr lang="en-GB" sz="1200" b="0" i="0" kern="1200" dirty="0">
                <a:solidFill>
                  <a:schemeClr val="tx1"/>
                </a:solidFill>
                <a:effectLst/>
                <a:latin typeface="+mn-lt"/>
                <a:ea typeface="+mn-ea"/>
                <a:cs typeface="+mn-cs"/>
              </a:rPr>
              <a:t>•        alpha particles are absorbed by thin paper</a:t>
            </a:r>
          </a:p>
          <a:p>
            <a:r>
              <a:rPr lang="en-GB" sz="1200" b="0" i="0" kern="1200" dirty="0">
                <a:solidFill>
                  <a:schemeClr val="tx1"/>
                </a:solidFill>
                <a:effectLst/>
                <a:latin typeface="+mn-lt"/>
                <a:ea typeface="+mn-ea"/>
                <a:cs typeface="+mn-cs"/>
              </a:rPr>
              <a:t>•        beta particles can penetrate several metres of air</a:t>
            </a:r>
          </a:p>
          <a:p>
            <a:r>
              <a:rPr lang="en-GB" sz="1200" b="0" i="0" kern="1200" dirty="0">
                <a:solidFill>
                  <a:schemeClr val="tx1"/>
                </a:solidFill>
                <a:effectLst/>
                <a:latin typeface="+mn-lt"/>
                <a:ea typeface="+mn-ea"/>
                <a:cs typeface="+mn-cs"/>
              </a:rPr>
              <a:t>•        beta particles can pass through thin metal plate / foil</a:t>
            </a:r>
          </a:p>
          <a:p>
            <a:r>
              <a:rPr lang="en-GB" sz="1200" b="0" i="0" kern="1200" dirty="0">
                <a:solidFill>
                  <a:schemeClr val="tx1"/>
                </a:solidFill>
                <a:effectLst/>
                <a:latin typeface="+mn-lt"/>
                <a:ea typeface="+mn-ea"/>
                <a:cs typeface="+mn-cs"/>
              </a:rPr>
              <a:t>•        beta particles can travel further than alpha particles in air</a:t>
            </a:r>
          </a:p>
          <a:p>
            <a:r>
              <a:rPr lang="en-GB" sz="1200" b="0" i="0" kern="1200" dirty="0">
                <a:solidFill>
                  <a:schemeClr val="tx1"/>
                </a:solidFill>
                <a:effectLst/>
                <a:latin typeface="+mn-lt"/>
                <a:ea typeface="+mn-ea"/>
                <a:cs typeface="+mn-cs"/>
              </a:rPr>
              <a:t>•        beta particles can travel further than alpha particles in materials </a:t>
            </a:r>
            <a:r>
              <a:rPr lang="en-GB" sz="1200" b="0" i="0" kern="1200" dirty="0" err="1">
                <a:solidFill>
                  <a:schemeClr val="tx1"/>
                </a:solidFill>
                <a:effectLst/>
                <a:latin typeface="+mn-lt"/>
                <a:ea typeface="+mn-ea"/>
                <a:cs typeface="+mn-cs"/>
              </a:rPr>
              <a:t>eg</a:t>
            </a:r>
            <a:r>
              <a:rPr lang="en-GB" sz="1200" b="0" i="0" kern="1200" dirty="0">
                <a:solidFill>
                  <a:schemeClr val="tx1"/>
                </a:solidFill>
                <a:effectLst/>
                <a:latin typeface="+mn-lt"/>
                <a:ea typeface="+mn-ea"/>
                <a:cs typeface="+mn-cs"/>
              </a:rPr>
              <a:t> metals</a:t>
            </a:r>
          </a:p>
          <a:p>
            <a:r>
              <a:rPr lang="en-GB" sz="1200" b="1" i="0" kern="1200" dirty="0">
                <a:solidFill>
                  <a:schemeClr val="tx1"/>
                </a:solidFill>
                <a:effectLst/>
                <a:latin typeface="+mn-lt"/>
                <a:ea typeface="+mn-ea"/>
                <a:cs typeface="+mn-cs"/>
              </a:rPr>
              <a:t>deflection</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        alpha particles and beta particles are deflected in opposite directions in an electric field</a:t>
            </a:r>
          </a:p>
          <a:p>
            <a:r>
              <a:rPr lang="en-GB" sz="1200" b="0" i="0" kern="1200" dirty="0">
                <a:solidFill>
                  <a:schemeClr val="tx1"/>
                </a:solidFill>
                <a:effectLst/>
                <a:latin typeface="+mn-lt"/>
                <a:ea typeface="+mn-ea"/>
                <a:cs typeface="+mn-cs"/>
              </a:rPr>
              <a:t>•        beta particles are deflected more than alpha particles</a:t>
            </a:r>
          </a:p>
          <a:p>
            <a:r>
              <a:rPr lang="en-GB" sz="1200" b="0" i="0" kern="1200" dirty="0">
                <a:solidFill>
                  <a:schemeClr val="tx1"/>
                </a:solidFill>
                <a:effectLst/>
                <a:latin typeface="+mn-lt"/>
                <a:ea typeface="+mn-ea"/>
                <a:cs typeface="+mn-cs"/>
              </a:rPr>
              <a:t>•        alpha particles have a greater charge than beta particles but beta particles have much less mass</a:t>
            </a:r>
            <a:br>
              <a:rPr lang="en-GB" sz="1200" b="0" i="0" kern="1200" dirty="0">
                <a:solidFill>
                  <a:schemeClr val="tx1"/>
                </a:solidFill>
                <a:effectLst/>
                <a:latin typeface="+mn-lt"/>
                <a:ea typeface="+mn-ea"/>
                <a:cs typeface="+mn-cs"/>
              </a:rPr>
            </a:br>
            <a:r>
              <a:rPr lang="en-GB" sz="1200" b="1" i="0" kern="1200" dirty="0">
                <a:solidFill>
                  <a:schemeClr val="tx1"/>
                </a:solidFill>
                <a:effectLst/>
                <a:latin typeface="+mn-lt"/>
                <a:ea typeface="+mn-ea"/>
                <a:cs typeface="+mn-cs"/>
              </a:rPr>
              <a:t>or</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beta particles have a greater specific charge than alpha particles</a:t>
            </a:r>
          </a:p>
          <a:p>
            <a:endParaRPr lang="en-GB" dirty="0"/>
          </a:p>
        </p:txBody>
      </p:sp>
      <p:sp>
        <p:nvSpPr>
          <p:cNvPr id="4" name="Slide Number Placeholder 3"/>
          <p:cNvSpPr>
            <a:spLocks noGrp="1"/>
          </p:cNvSpPr>
          <p:nvPr>
            <p:ph type="sldNum" sz="quarter" idx="10"/>
          </p:nvPr>
        </p:nvSpPr>
        <p:spPr/>
        <p:txBody>
          <a:bodyPr/>
          <a:lstStyle/>
          <a:p>
            <a:fld id="{DED491D0-8E1B-49C7-849B-A28568D94497}" type="slidenum">
              <a:rPr lang="en-GB" smtClean="0"/>
              <a:t>55</a:t>
            </a:fld>
            <a:endParaRPr lang="en-GB"/>
          </a:p>
        </p:txBody>
      </p:sp>
    </p:spTree>
    <p:extLst>
      <p:ext uri="{BB962C8B-B14F-4D97-AF65-F5344CB8AC3E}">
        <p14:creationId xmlns:p14="http://schemas.microsoft.com/office/powerpoint/2010/main" val="39147594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(b)      neutron</a:t>
            </a:r>
          </a:p>
          <a:p>
            <a:r>
              <a:rPr lang="en-GB" sz="1200" b="0" i="1" kern="1200" dirty="0">
                <a:solidFill>
                  <a:schemeClr val="tx1"/>
                </a:solidFill>
                <a:effectLst/>
                <a:latin typeface="+mn-lt"/>
                <a:ea typeface="+mn-ea"/>
                <a:cs typeface="+mn-cs"/>
              </a:rPr>
              <a:t>all 3 in correct order</a:t>
            </a:r>
          </a:p>
          <a:p>
            <a:r>
              <a:rPr lang="en-GB" sz="1200" b="0" i="0" kern="1200" dirty="0">
                <a:solidFill>
                  <a:schemeClr val="tx1"/>
                </a:solidFill>
                <a:effectLst/>
                <a:latin typeface="+mn-lt"/>
                <a:ea typeface="+mn-ea"/>
                <a:cs typeface="+mn-cs"/>
              </a:rPr>
              <a:t>electron</a:t>
            </a:r>
          </a:p>
          <a:p>
            <a:r>
              <a:rPr lang="en-GB" sz="1200" b="0" i="1" kern="1200" dirty="0">
                <a:solidFill>
                  <a:schemeClr val="tx1"/>
                </a:solidFill>
                <a:effectLst/>
                <a:latin typeface="+mn-lt"/>
                <a:ea typeface="+mn-ea"/>
                <a:cs typeface="+mn-cs"/>
              </a:rPr>
              <a:t>allow </a:t>
            </a:r>
            <a:r>
              <a:rPr lang="en-GB" sz="1200" b="1" i="1" kern="1200" dirty="0">
                <a:solidFill>
                  <a:schemeClr val="tx1"/>
                </a:solidFill>
                <a:effectLst/>
                <a:latin typeface="+mn-lt"/>
                <a:ea typeface="+mn-ea"/>
                <a:cs typeface="+mn-cs"/>
              </a:rPr>
              <a:t>1</a:t>
            </a:r>
            <a:r>
              <a:rPr lang="en-GB" sz="1200" b="0" i="1" kern="1200" dirty="0">
                <a:solidFill>
                  <a:schemeClr val="tx1"/>
                </a:solidFill>
                <a:effectLst/>
                <a:latin typeface="+mn-lt"/>
                <a:ea typeface="+mn-ea"/>
                <a:cs typeface="+mn-cs"/>
              </a:rPr>
              <a:t> mark for 1 correct</a:t>
            </a:r>
          </a:p>
          <a:p>
            <a:r>
              <a:rPr lang="en-GB" sz="1200" b="0" i="0" kern="1200" dirty="0">
                <a:solidFill>
                  <a:schemeClr val="tx1"/>
                </a:solidFill>
                <a:effectLst/>
                <a:latin typeface="+mn-lt"/>
                <a:ea typeface="+mn-ea"/>
                <a:cs typeface="+mn-cs"/>
              </a:rPr>
              <a:t>proton</a:t>
            </a:r>
          </a:p>
          <a:p>
            <a:endParaRPr lang="en-GB" dirty="0"/>
          </a:p>
        </p:txBody>
      </p:sp>
      <p:sp>
        <p:nvSpPr>
          <p:cNvPr id="4" name="Slide Number Placeholder 3"/>
          <p:cNvSpPr>
            <a:spLocks noGrp="1"/>
          </p:cNvSpPr>
          <p:nvPr>
            <p:ph type="sldNum" sz="quarter" idx="10"/>
          </p:nvPr>
        </p:nvSpPr>
        <p:spPr/>
        <p:txBody>
          <a:bodyPr/>
          <a:lstStyle/>
          <a:p>
            <a:fld id="{DED491D0-8E1B-49C7-849B-A28568D94497}" type="slidenum">
              <a:rPr lang="en-GB" smtClean="0"/>
              <a:t>56</a:t>
            </a:fld>
            <a:endParaRPr lang="en-GB"/>
          </a:p>
        </p:txBody>
      </p:sp>
    </p:spTree>
    <p:extLst>
      <p:ext uri="{BB962C8B-B14F-4D97-AF65-F5344CB8AC3E}">
        <p14:creationId xmlns:p14="http://schemas.microsoft.com/office/powerpoint/2010/main" val="202752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any </a:t>
            </a:r>
            <a:r>
              <a:rPr lang="en-GB" sz="1200" b="1" i="0" kern="1200" dirty="0">
                <a:solidFill>
                  <a:schemeClr val="tx1"/>
                </a:solidFill>
                <a:effectLst/>
                <a:latin typeface="+mn-lt"/>
                <a:ea typeface="+mn-ea"/>
                <a:cs typeface="+mn-cs"/>
              </a:rPr>
              <a:t>two</a:t>
            </a:r>
            <a:r>
              <a:rPr lang="en-GB" sz="1200" b="0" i="0" kern="1200" dirty="0">
                <a:solidFill>
                  <a:schemeClr val="tx1"/>
                </a:solidFill>
                <a:effectLst/>
                <a:latin typeface="+mn-lt"/>
                <a:ea typeface="+mn-ea"/>
                <a:cs typeface="+mn-cs"/>
              </a:rPr>
              <a:t> pairs from:</a:t>
            </a:r>
          </a:p>
          <a:p>
            <a:r>
              <a:rPr lang="en-GB" sz="1200" b="0" i="1" kern="1200" dirty="0">
                <a:solidFill>
                  <a:schemeClr val="tx1"/>
                </a:solidFill>
                <a:effectLst/>
                <a:latin typeface="+mn-lt"/>
                <a:ea typeface="+mn-ea"/>
                <a:cs typeface="+mn-cs"/>
              </a:rPr>
              <a:t>to gain credit it must be clear which model is being described</a:t>
            </a:r>
          </a:p>
          <a:p>
            <a:r>
              <a:rPr lang="en-GB" sz="1200" b="0" i="1" kern="1200" dirty="0">
                <a:solidFill>
                  <a:schemeClr val="tx1"/>
                </a:solidFill>
                <a:effectLst/>
                <a:latin typeface="+mn-lt"/>
                <a:ea typeface="+mn-ea"/>
                <a:cs typeface="+mn-cs"/>
              </a:rPr>
              <a:t>do </a:t>
            </a:r>
            <a:r>
              <a:rPr lang="en-GB" sz="1200" b="1" i="1" kern="1200" dirty="0">
                <a:solidFill>
                  <a:schemeClr val="tx1"/>
                </a:solidFill>
                <a:effectLst/>
                <a:latin typeface="+mn-lt"/>
                <a:ea typeface="+mn-ea"/>
                <a:cs typeface="+mn-cs"/>
              </a:rPr>
              <a:t>not</a:t>
            </a:r>
            <a:r>
              <a:rPr lang="en-GB" sz="1200" b="0" i="1" kern="1200" dirty="0">
                <a:solidFill>
                  <a:schemeClr val="tx1"/>
                </a:solidFill>
                <a:effectLst/>
                <a:latin typeface="+mn-lt"/>
                <a:ea typeface="+mn-ea"/>
                <a:cs typeface="+mn-cs"/>
              </a:rPr>
              <a:t> accept simple descriptions of the diagram without comparison</a:t>
            </a:r>
          </a:p>
          <a:p>
            <a:r>
              <a:rPr lang="en-GB" sz="1200" b="0" i="0" kern="1200" dirty="0">
                <a:solidFill>
                  <a:schemeClr val="tx1"/>
                </a:solidFill>
                <a:effectLst/>
                <a:latin typeface="+mn-lt"/>
                <a:ea typeface="+mn-ea"/>
                <a:cs typeface="+mn-cs"/>
              </a:rPr>
              <a:t>•         nuclear model mass is concentrated at the centre / nucleus (1)</a:t>
            </a:r>
          </a:p>
          <a:p>
            <a:r>
              <a:rPr lang="en-GB" sz="1200" b="0" i="1" kern="1200" dirty="0">
                <a:solidFill>
                  <a:schemeClr val="tx1"/>
                </a:solidFill>
                <a:effectLst/>
                <a:latin typeface="+mn-lt"/>
                <a:ea typeface="+mn-ea"/>
                <a:cs typeface="+mn-cs"/>
              </a:rPr>
              <a:t>accept the nuclear model has a nucleus / the plum pudding model does not have a nucleus for </a:t>
            </a:r>
            <a:r>
              <a:rPr lang="en-GB" sz="1200" b="1" i="1" kern="1200" dirty="0">
                <a:solidFill>
                  <a:schemeClr val="tx1"/>
                </a:solidFill>
                <a:effectLst/>
                <a:latin typeface="+mn-lt"/>
                <a:ea typeface="+mn-ea"/>
                <a:cs typeface="+mn-cs"/>
              </a:rPr>
              <a:t>1</a:t>
            </a:r>
            <a:r>
              <a:rPr lang="en-GB" sz="1200" b="0" i="1" kern="1200" dirty="0">
                <a:solidFill>
                  <a:schemeClr val="tx1"/>
                </a:solidFill>
                <a:effectLst/>
                <a:latin typeface="+mn-lt"/>
                <a:ea typeface="+mn-ea"/>
                <a:cs typeface="+mn-cs"/>
              </a:rPr>
              <a:t> mark</a:t>
            </a:r>
          </a:p>
          <a:p>
            <a:r>
              <a:rPr lang="en-GB" sz="1200" b="0" i="0" kern="1200" dirty="0">
                <a:solidFill>
                  <a:schemeClr val="tx1"/>
                </a:solidFill>
                <a:effectLst/>
                <a:latin typeface="+mn-lt"/>
                <a:ea typeface="+mn-ea"/>
                <a:cs typeface="+mn-cs"/>
              </a:rPr>
              <a:t>plum pudding model mass is evenly distributed (1)</a:t>
            </a:r>
          </a:p>
          <a:p>
            <a:r>
              <a:rPr lang="en-GB" sz="1200" b="0" i="0" kern="1200" dirty="0">
                <a:solidFill>
                  <a:schemeClr val="tx1"/>
                </a:solidFill>
                <a:effectLst/>
                <a:latin typeface="+mn-lt"/>
                <a:ea typeface="+mn-ea"/>
                <a:cs typeface="+mn-cs"/>
              </a:rPr>
              <a:t>•         nuclear model positive charge occupies only a small part of the atom (1)</a:t>
            </a:r>
          </a:p>
          <a:p>
            <a:r>
              <a:rPr lang="en-GB" sz="1200" b="0" i="0" kern="1200" dirty="0">
                <a:solidFill>
                  <a:schemeClr val="tx1"/>
                </a:solidFill>
                <a:effectLst/>
                <a:latin typeface="+mn-lt"/>
                <a:ea typeface="+mn-ea"/>
                <a:cs typeface="+mn-cs"/>
              </a:rPr>
              <a:t>plum pudding model positive charge spread throughout the atom (1)</a:t>
            </a:r>
          </a:p>
          <a:p>
            <a:r>
              <a:rPr lang="en-GB" sz="1200" b="0" i="0" kern="1200" dirty="0">
                <a:solidFill>
                  <a:schemeClr val="tx1"/>
                </a:solidFill>
                <a:effectLst/>
                <a:latin typeface="+mn-lt"/>
                <a:ea typeface="+mn-ea"/>
                <a:cs typeface="+mn-cs"/>
              </a:rPr>
              <a:t>•        nuclear model electrons orbit some distance from the centre (1)</a:t>
            </a:r>
          </a:p>
          <a:p>
            <a:r>
              <a:rPr lang="en-GB" sz="1200" b="0" i="1" kern="1200" dirty="0">
                <a:solidFill>
                  <a:schemeClr val="tx1"/>
                </a:solidFill>
                <a:effectLst/>
                <a:latin typeface="+mn-lt"/>
                <a:ea typeface="+mn-ea"/>
                <a:cs typeface="+mn-cs"/>
              </a:rPr>
              <a:t>accept electrons in shells / orbits provided a valid comparison is made with the plum pudding model</a:t>
            </a:r>
          </a:p>
          <a:p>
            <a:r>
              <a:rPr lang="en-GB" sz="1200" b="0" i="0" kern="1200" dirty="0">
                <a:solidFill>
                  <a:schemeClr val="tx1"/>
                </a:solidFill>
                <a:effectLst/>
                <a:latin typeface="+mn-lt"/>
                <a:ea typeface="+mn-ea"/>
                <a:cs typeface="+mn-cs"/>
              </a:rPr>
              <a:t>plum pudding electrons embedded in the (mass) of positive (charge) (1)</a:t>
            </a:r>
          </a:p>
          <a:p>
            <a:r>
              <a:rPr lang="en-GB" sz="1200" b="0" i="1" kern="1200" dirty="0">
                <a:solidFill>
                  <a:schemeClr val="tx1"/>
                </a:solidFill>
                <a:effectLst/>
                <a:latin typeface="+mn-lt"/>
                <a:ea typeface="+mn-ea"/>
                <a:cs typeface="+mn-cs"/>
              </a:rPr>
              <a:t>do </a:t>
            </a:r>
            <a:r>
              <a:rPr lang="en-GB" sz="1200" b="1" i="1" kern="1200" dirty="0">
                <a:solidFill>
                  <a:schemeClr val="tx1"/>
                </a:solidFill>
                <a:effectLst/>
                <a:latin typeface="+mn-lt"/>
                <a:ea typeface="+mn-ea"/>
                <a:cs typeface="+mn-cs"/>
              </a:rPr>
              <a:t>not</a:t>
            </a:r>
            <a:r>
              <a:rPr lang="en-GB" sz="1200" b="0" i="1" kern="1200" dirty="0">
                <a:solidFill>
                  <a:schemeClr val="tx1"/>
                </a:solidFill>
                <a:effectLst/>
                <a:latin typeface="+mn-lt"/>
                <a:ea typeface="+mn-ea"/>
                <a:cs typeface="+mn-cs"/>
              </a:rPr>
              <a:t> accept electrons at edge of plum pudding</a:t>
            </a:r>
          </a:p>
          <a:p>
            <a:r>
              <a:rPr lang="en-GB" sz="1200" b="0" i="0" kern="1200" dirty="0">
                <a:solidFill>
                  <a:schemeClr val="tx1"/>
                </a:solidFill>
                <a:effectLst/>
                <a:latin typeface="+mn-lt"/>
                <a:ea typeface="+mn-ea"/>
                <a:cs typeface="+mn-cs"/>
              </a:rPr>
              <a:t>•        nuclear model the atom mainly empty space (1)</a:t>
            </a:r>
          </a:p>
          <a:p>
            <a:r>
              <a:rPr lang="en-GB" sz="1200" b="0" i="0" kern="1200" dirty="0">
                <a:solidFill>
                  <a:schemeClr val="tx1"/>
                </a:solidFill>
                <a:effectLst/>
                <a:latin typeface="+mn-lt"/>
                <a:ea typeface="+mn-ea"/>
                <a:cs typeface="+mn-cs"/>
              </a:rPr>
              <a:t>plum pudding model is a ‘solid’ mass (1)</a:t>
            </a:r>
          </a:p>
          <a:p>
            <a:endParaRPr lang="en-GB" dirty="0"/>
          </a:p>
        </p:txBody>
      </p:sp>
      <p:sp>
        <p:nvSpPr>
          <p:cNvPr id="4" name="Slide Number Placeholder 3"/>
          <p:cNvSpPr>
            <a:spLocks noGrp="1"/>
          </p:cNvSpPr>
          <p:nvPr>
            <p:ph type="sldNum" sz="quarter" idx="10"/>
          </p:nvPr>
        </p:nvSpPr>
        <p:spPr/>
        <p:txBody>
          <a:bodyPr/>
          <a:lstStyle/>
          <a:p>
            <a:fld id="{DED491D0-8E1B-49C7-849B-A28568D94497}" type="slidenum">
              <a:rPr lang="en-GB" smtClean="0"/>
              <a:t>57</a:t>
            </a:fld>
            <a:endParaRPr lang="en-GB"/>
          </a:p>
        </p:txBody>
      </p:sp>
    </p:spTree>
    <p:extLst>
      <p:ext uri="{BB962C8B-B14F-4D97-AF65-F5344CB8AC3E}">
        <p14:creationId xmlns:p14="http://schemas.microsoft.com/office/powerpoint/2010/main" val="88375908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inv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2832533" y="1371600"/>
            <a:ext cx="9359467" cy="2971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a:xfrm>
            <a:off x="2832533" y="4462272"/>
            <a:ext cx="9359467" cy="103327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ctrTitle"/>
          </p:nvPr>
        </p:nvSpPr>
        <p:spPr bwMode="black">
          <a:xfrm>
            <a:off x="3175199" y="1943842"/>
            <a:ext cx="8500062" cy="2387600"/>
          </a:xfrm>
        </p:spPr>
        <p:txBody>
          <a:bodyPr anchor="b"/>
          <a:lstStyle>
            <a:lvl1pPr algn="l">
              <a:lnSpc>
                <a:spcPct val="90000"/>
              </a:lnSpc>
              <a:defRPr sz="6000" b="1">
                <a:solidFill>
                  <a:schemeClr val="tx1"/>
                </a:solidFill>
              </a:defRPr>
            </a:lvl1pPr>
          </a:lstStyle>
          <a:p>
            <a:r>
              <a:rPr lang="en-US"/>
              <a:t>Click to edit Master title style</a:t>
            </a:r>
            <a:endParaRPr/>
          </a:p>
        </p:txBody>
      </p:sp>
      <p:sp>
        <p:nvSpPr>
          <p:cNvPr id="3" name="Subtitle 2"/>
          <p:cNvSpPr>
            <a:spLocks noGrp="1"/>
          </p:cNvSpPr>
          <p:nvPr>
            <p:ph type="subTitle" idx="1"/>
          </p:nvPr>
        </p:nvSpPr>
        <p:spPr>
          <a:xfrm>
            <a:off x="3175199" y="4538659"/>
            <a:ext cx="8500062" cy="865321"/>
          </a:xfrm>
        </p:spPr>
        <p:txBody>
          <a:bodyPr/>
          <a:lstStyle>
            <a:lvl1pPr marL="0" indent="0" algn="l">
              <a:spcBef>
                <a:spcPts val="0"/>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a:p>
        </p:txBody>
      </p:sp>
      <p:sp>
        <p:nvSpPr>
          <p:cNvPr id="11" name="Date Placeholder 3"/>
          <p:cNvSpPr>
            <a:spLocks noGrp="1"/>
          </p:cNvSpPr>
          <p:nvPr>
            <p:ph type="dt" sz="half" idx="10"/>
          </p:nvPr>
        </p:nvSpPr>
        <p:spPr/>
        <p:txBody>
          <a:bodyPr/>
          <a:lstStyle>
            <a:lvl1pPr>
              <a:defRPr>
                <a:solidFill>
                  <a:schemeClr val="bg2"/>
                </a:solidFill>
              </a:defRPr>
            </a:lvl1pPr>
          </a:lstStyle>
          <a:p>
            <a:fld id="{2CCFE9AC-F15C-4FA0-A6F1-298829FA691D}" type="datetimeFigureOut">
              <a:rPr lang="en-US" smtClean="0"/>
              <a:pPr/>
              <a:t>6/10/2020</a:t>
            </a:fld>
            <a:endParaRPr lang="en-US" dirty="0"/>
          </a:p>
        </p:txBody>
      </p:sp>
      <p:sp>
        <p:nvSpPr>
          <p:cNvPr id="12" name="Footer Placeholder 4"/>
          <p:cNvSpPr>
            <a:spLocks noGrp="1"/>
          </p:cNvSpPr>
          <p:nvPr>
            <p:ph type="ftr" sz="quarter" idx="11"/>
          </p:nvPr>
        </p:nvSpPr>
        <p:spPr/>
        <p:txBody>
          <a:bodyPr/>
          <a:lstStyle>
            <a:lvl1pPr>
              <a:defRPr>
                <a:solidFill>
                  <a:schemeClr val="bg2"/>
                </a:solidFill>
              </a:defRPr>
            </a:lvl1pPr>
          </a:lstStyle>
          <a:p>
            <a:endParaRPr lang="en-US"/>
          </a:p>
        </p:txBody>
      </p:sp>
      <p:sp>
        <p:nvSpPr>
          <p:cNvPr id="13" name="Slide Number Placeholder 5"/>
          <p:cNvSpPr>
            <a:spLocks noGrp="1"/>
          </p:cNvSpPr>
          <p:nvPr>
            <p:ph type="sldNum" sz="quarter" idx="12"/>
          </p:nvPr>
        </p:nvSpPr>
        <p:spPr/>
        <p:txBody>
          <a:bodyPr/>
          <a:lstStyle>
            <a:lvl1pPr>
              <a:defRPr>
                <a:solidFill>
                  <a:schemeClr val="bg2"/>
                </a:solidFill>
              </a:defRPr>
            </a:lvl1pPr>
          </a:lstStyle>
          <a:p>
            <a:fld id="{BD266BE7-899D-4075-917F-DBDE33B6B692}" type="slidenum">
              <a:rPr lang="en-US" smtClean="0"/>
              <a:pPr/>
              <a:t>‹#›</a:t>
            </a:fld>
            <a:endParaRPr lang="en-US"/>
          </a:p>
        </p:txBody>
      </p:sp>
    </p:spTree>
    <p:extLst>
      <p:ext uri="{BB962C8B-B14F-4D97-AF65-F5344CB8AC3E}">
        <p14:creationId xmlns:p14="http://schemas.microsoft.com/office/powerpoint/2010/main" val="30475499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2CCFE9AC-F15C-4FA0-A6F1-298829FA691D}" type="datetimeFigureOut">
              <a:rPr lang="en-US"/>
              <a:t>6/10/2020</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BD266BE7-899D-4075-917F-DBDE33B6B692}" type="slidenum">
              <a:rPr/>
              <a:t>‹#›</a:t>
            </a:fld>
            <a:endParaRPr/>
          </a:p>
        </p:txBody>
      </p:sp>
    </p:spTree>
    <p:extLst>
      <p:ext uri="{BB962C8B-B14F-4D97-AF65-F5344CB8AC3E}">
        <p14:creationId xmlns:p14="http://schemas.microsoft.com/office/powerpoint/2010/main" val="5413334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bwMode="inv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Rectangle 7"/>
          <p:cNvSpPr/>
          <p:nvPr/>
        </p:nvSpPr>
        <p:spPr>
          <a:xfrm>
            <a:off x="3502152" y="-20637"/>
            <a:ext cx="7315200" cy="4343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9" name="Rectangle 8"/>
          <p:cNvSpPr/>
          <p:nvPr/>
        </p:nvSpPr>
        <p:spPr>
          <a:xfrm>
            <a:off x="3502152" y="4462272"/>
            <a:ext cx="7315200" cy="171907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bwMode="black">
          <a:xfrm>
            <a:off x="3838015" y="658346"/>
            <a:ext cx="6597464" cy="3664417"/>
          </a:xfrm>
        </p:spPr>
        <p:txBody>
          <a:bodyPr anchor="b">
            <a:normAutofit/>
          </a:bodyPr>
          <a:lstStyle>
            <a:lvl1pPr>
              <a:lnSpc>
                <a:spcPct val="90000"/>
              </a:lnSpc>
              <a:defRPr sz="5000" b="1">
                <a:solidFill>
                  <a:schemeClr val="tx1"/>
                </a:solidFill>
              </a:defRPr>
            </a:lvl1pPr>
          </a:lstStyle>
          <a:p>
            <a:r>
              <a:rPr lang="en-US"/>
              <a:t>Click to edit Master title style</a:t>
            </a:r>
            <a:endParaRPr/>
          </a:p>
        </p:txBody>
      </p:sp>
      <p:sp>
        <p:nvSpPr>
          <p:cNvPr id="3" name="Text Placeholder 2"/>
          <p:cNvSpPr>
            <a:spLocks noGrp="1"/>
          </p:cNvSpPr>
          <p:nvPr>
            <p:ph type="body" idx="1"/>
          </p:nvPr>
        </p:nvSpPr>
        <p:spPr>
          <a:xfrm>
            <a:off x="3838014" y="4589463"/>
            <a:ext cx="6597465" cy="1500187"/>
          </a:xfrm>
        </p:spPr>
        <p:txBody>
          <a:bodyPr/>
          <a:lstStyle>
            <a:lvl1pPr marL="0" indent="0">
              <a:spcBef>
                <a:spcPts val="0"/>
              </a:spcBef>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bg2"/>
                </a:solidFill>
              </a:defRPr>
            </a:lvl1pPr>
          </a:lstStyle>
          <a:p>
            <a:fld id="{2CCFE9AC-F15C-4FA0-A6F1-298829FA691D}" type="datetimeFigureOut">
              <a:rPr lang="en-US" smtClean="0"/>
              <a:pPr/>
              <a:t>6/10/2020</a:t>
            </a:fld>
            <a:endParaRPr lang="en-US"/>
          </a:p>
        </p:txBody>
      </p:sp>
      <p:sp>
        <p:nvSpPr>
          <p:cNvPr id="5" name="Footer Placeholder 4"/>
          <p:cNvSpPr>
            <a:spLocks noGrp="1"/>
          </p:cNvSpPr>
          <p:nvPr>
            <p:ph type="ftr" sz="quarter" idx="11"/>
          </p:nvPr>
        </p:nvSpPr>
        <p:spPr/>
        <p:txBody>
          <a:bodyPr/>
          <a:lstStyle>
            <a:lvl1pPr>
              <a:defRPr>
                <a:solidFill>
                  <a:schemeClr val="bg2"/>
                </a:solidFill>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bg2"/>
                </a:solidFill>
              </a:defRPr>
            </a:lvl1pPr>
          </a:lstStyle>
          <a:p>
            <a:fld id="{BD266BE7-899D-4075-917F-DBDE33B6B692}" type="slidenum">
              <a:rPr lang="en-US" smtClean="0"/>
              <a:pPr/>
              <a:t>‹#›</a:t>
            </a:fld>
            <a:endParaRPr lang="en-US"/>
          </a:p>
        </p:txBody>
      </p:sp>
    </p:spTree>
    <p:extLst>
      <p:ext uri="{BB962C8B-B14F-4D97-AF65-F5344CB8AC3E}">
        <p14:creationId xmlns:p14="http://schemas.microsoft.com/office/powerpoint/2010/main" val="42824528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280160" y="2194560"/>
            <a:ext cx="4489704" cy="398678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415368" y="2194560"/>
            <a:ext cx="4493424" cy="398678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2CCFE9AC-F15C-4FA0-A6F1-298829FA691D}" type="datetimeFigureOut">
              <a:rPr lang="en-US"/>
              <a:t>6/10/2020</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BD266BE7-899D-4075-917F-DBDE33B6B692}" type="slidenum">
              <a:rPr/>
              <a:t>‹#›</a:t>
            </a:fld>
            <a:endParaRPr/>
          </a:p>
        </p:txBody>
      </p:sp>
    </p:spTree>
    <p:extLst>
      <p:ext uri="{BB962C8B-B14F-4D97-AF65-F5344CB8AC3E}">
        <p14:creationId xmlns:p14="http://schemas.microsoft.com/office/powerpoint/2010/main" val="3201040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1280160" y="1828456"/>
            <a:ext cx="4489704" cy="83069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80160" y="2743194"/>
            <a:ext cx="4489704" cy="343376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419088" y="1828456"/>
            <a:ext cx="4489704" cy="83069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419088" y="2743194"/>
            <a:ext cx="4489704" cy="343376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p>
            <a:fld id="{2CCFE9AC-F15C-4FA0-A6F1-298829FA691D}" type="datetimeFigureOut">
              <a:rPr lang="en-US"/>
              <a:t>6/10/2020</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BD266BE7-899D-4075-917F-DBDE33B6B692}" type="slidenum">
              <a:rPr/>
              <a:t>‹#›</a:t>
            </a:fld>
            <a:endParaRPr/>
          </a:p>
        </p:txBody>
      </p:sp>
    </p:spTree>
    <p:extLst>
      <p:ext uri="{BB962C8B-B14F-4D97-AF65-F5344CB8AC3E}">
        <p14:creationId xmlns:p14="http://schemas.microsoft.com/office/powerpoint/2010/main" val="42612869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fld id="{2CCFE9AC-F15C-4FA0-A6F1-298829FA691D}" type="datetimeFigureOut">
              <a:rPr lang="en-US"/>
              <a:t>6/10/2020</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BD266BE7-899D-4075-917F-DBDE33B6B692}" type="slidenum">
              <a:rPr/>
              <a:t>‹#›</a:t>
            </a:fld>
            <a:endParaRPr/>
          </a:p>
        </p:txBody>
      </p:sp>
    </p:spTree>
    <p:extLst>
      <p:ext uri="{BB962C8B-B14F-4D97-AF65-F5344CB8AC3E}">
        <p14:creationId xmlns:p14="http://schemas.microsoft.com/office/powerpoint/2010/main" val="26416112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CFE9AC-F15C-4FA0-A6F1-298829FA691D}" type="datetimeFigureOut">
              <a:rPr lang="en-US"/>
              <a:t>6/10/2020</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BD266BE7-899D-4075-917F-DBDE33B6B692}" type="slidenum">
              <a:rPr/>
              <a:t>‹#›</a:t>
            </a:fld>
            <a:endParaRPr/>
          </a:p>
        </p:txBody>
      </p:sp>
    </p:spTree>
    <p:extLst>
      <p:ext uri="{BB962C8B-B14F-4D97-AF65-F5344CB8AC3E}">
        <p14:creationId xmlns:p14="http://schemas.microsoft.com/office/powerpoint/2010/main" val="18302962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ormAutofit/>
          </a:bodyPr>
          <a:lstStyle>
            <a:lvl1pPr>
              <a:defRPr sz="3000"/>
            </a:lvl1pPr>
          </a:lstStyle>
          <a:p>
            <a:r>
              <a:rPr lang="en-US"/>
              <a:t>Click to edit Master title style</a:t>
            </a:r>
            <a:endParaRPr/>
          </a:p>
        </p:txBody>
      </p:sp>
      <p:sp>
        <p:nvSpPr>
          <p:cNvPr id="4" name="Text Placeholder 2"/>
          <p:cNvSpPr>
            <a:spLocks noGrp="1"/>
          </p:cNvSpPr>
          <p:nvPr>
            <p:ph type="body" sz="half" idx="2"/>
          </p:nvPr>
        </p:nvSpPr>
        <p:spPr>
          <a:xfrm>
            <a:off x="1291818" y="2465294"/>
            <a:ext cx="3834874" cy="3711669"/>
          </a:xfrm>
        </p:spPr>
        <p:txBody>
          <a:bodyPr>
            <a:normAutofit/>
          </a:bodyPr>
          <a:lstStyle>
            <a:lvl1pPr marL="0" indent="0">
              <a:spcBef>
                <a:spcPts val="1500"/>
              </a:spcBef>
              <a:buNone/>
              <a:defRPr sz="2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Content Placeholder 3"/>
          <p:cNvSpPr>
            <a:spLocks noGrp="1"/>
          </p:cNvSpPr>
          <p:nvPr>
            <p:ph idx="1"/>
          </p:nvPr>
        </p:nvSpPr>
        <p:spPr>
          <a:xfrm>
            <a:off x="5518897" y="2465294"/>
            <a:ext cx="5174504" cy="3711669"/>
          </a:xfrm>
        </p:spPr>
        <p:txBody>
          <a:bodyPr>
            <a:normAutofit/>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2CCFE9AC-F15C-4FA0-A6F1-298829FA691D}" type="datetimeFigureOut">
              <a:rPr lang="en-US"/>
              <a:t>6/10/2020</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BD266BE7-899D-4075-917F-DBDE33B6B692}" type="slidenum">
              <a:rPr/>
              <a:t>‹#›</a:t>
            </a:fld>
            <a:endParaRPr/>
          </a:p>
        </p:txBody>
      </p:sp>
    </p:spTree>
    <p:extLst>
      <p:ext uri="{BB962C8B-B14F-4D97-AF65-F5344CB8AC3E}">
        <p14:creationId xmlns:p14="http://schemas.microsoft.com/office/powerpoint/2010/main" val="31147424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ormAutofit/>
          </a:bodyPr>
          <a:lstStyle>
            <a:lvl1pPr>
              <a:defRPr sz="3000"/>
            </a:lvl1pPr>
          </a:lstStyle>
          <a:p>
            <a:r>
              <a:rPr lang="en-US"/>
              <a:t>Click to edit Master title style</a:t>
            </a:r>
            <a:endParaRPr/>
          </a:p>
        </p:txBody>
      </p:sp>
      <p:sp>
        <p:nvSpPr>
          <p:cNvPr id="4" name="Text Placeholder 3"/>
          <p:cNvSpPr>
            <a:spLocks noGrp="1"/>
          </p:cNvSpPr>
          <p:nvPr>
            <p:ph type="body" sz="half" idx="2"/>
          </p:nvPr>
        </p:nvSpPr>
        <p:spPr>
          <a:xfrm>
            <a:off x="1291819" y="2465293"/>
            <a:ext cx="3834874" cy="3711669"/>
          </a:xfrm>
        </p:spPr>
        <p:txBody>
          <a:bodyPr>
            <a:normAutofit/>
          </a:bodyPr>
          <a:lstStyle>
            <a:lvl1pPr marL="0" indent="0">
              <a:buNone/>
              <a:defRPr sz="2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Picture Placeholder 2" descr="An empty placeholder to add an image. Click on the placeholder and select the image that you wish to add"/>
          <p:cNvSpPr>
            <a:spLocks noGrp="1"/>
          </p:cNvSpPr>
          <p:nvPr>
            <p:ph type="pic" idx="1"/>
          </p:nvPr>
        </p:nvSpPr>
        <p:spPr>
          <a:xfrm>
            <a:off x="5518896" y="1828456"/>
            <a:ext cx="5389895" cy="5029544"/>
          </a:xfrm>
        </p:spPr>
        <p:txBody>
          <a:bodyPr tIns="1371600">
            <a:norm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5" name="Date Placeholder 4"/>
          <p:cNvSpPr>
            <a:spLocks noGrp="1"/>
          </p:cNvSpPr>
          <p:nvPr>
            <p:ph type="dt" sz="half" idx="10"/>
          </p:nvPr>
        </p:nvSpPr>
        <p:spPr/>
        <p:txBody>
          <a:bodyPr/>
          <a:lstStyle/>
          <a:p>
            <a:fld id="{2CCFE9AC-F15C-4FA0-A6F1-298829FA691D}" type="datetimeFigureOut">
              <a:rPr lang="en-US"/>
              <a:t>6/10/2020</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BD266BE7-899D-4075-917F-DBDE33B6B692}" type="slidenum">
              <a:rPr/>
              <a:t>‹#›</a:t>
            </a:fld>
            <a:endParaRPr/>
          </a:p>
        </p:txBody>
      </p:sp>
    </p:spTree>
    <p:extLst>
      <p:ext uri="{BB962C8B-B14F-4D97-AF65-F5344CB8AC3E}">
        <p14:creationId xmlns:p14="http://schemas.microsoft.com/office/powerpoint/2010/main" val="41613664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2CCFE9AC-F15C-4FA0-A6F1-298829FA691D}" type="datetimeFigureOut">
              <a:rPr lang="en-US"/>
              <a:t>6/10/2020</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BD266BE7-899D-4075-917F-DBDE33B6B692}" type="slidenum">
              <a:rPr/>
              <a:t>‹#›</a:t>
            </a:fld>
            <a:endParaRPr/>
          </a:p>
        </p:txBody>
      </p:sp>
    </p:spTree>
    <p:extLst>
      <p:ext uri="{BB962C8B-B14F-4D97-AF65-F5344CB8AC3E}">
        <p14:creationId xmlns:p14="http://schemas.microsoft.com/office/powerpoint/2010/main" val="26644058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10" name="Rectangle 9"/>
          <p:cNvSpPr/>
          <p:nvPr/>
        </p:nvSpPr>
        <p:spPr>
          <a:xfrm rot="5400000">
            <a:off x="8267671" y="3370131"/>
            <a:ext cx="6858000" cy="11887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invGray">
          <a:xfrm rot="5400000">
            <a:off x="7523375" y="2743540"/>
            <a:ext cx="6857433" cy="1371487"/>
          </a:xfrm>
          <a:prstGeom prst="rect">
            <a:avLst/>
          </a:prstGeom>
        </p:spPr>
      </p:pic>
      <p:sp>
        <p:nvSpPr>
          <p:cNvPr id="2" name="Vertical Title 1"/>
          <p:cNvSpPr>
            <a:spLocks noGrp="1"/>
          </p:cNvSpPr>
          <p:nvPr>
            <p:ph type="title" orient="vert"/>
          </p:nvPr>
        </p:nvSpPr>
        <p:spPr>
          <a:xfrm>
            <a:off x="10266348" y="462249"/>
            <a:ext cx="1370886" cy="5714714"/>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378199" y="462249"/>
            <a:ext cx="9693088" cy="571471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a:xfrm>
            <a:off x="378199" y="6356350"/>
            <a:ext cx="1971947" cy="365125"/>
          </a:xfrm>
        </p:spPr>
        <p:txBody>
          <a:bodyPr/>
          <a:lstStyle/>
          <a:p>
            <a:fld id="{2CCFE9AC-F15C-4FA0-A6F1-298829FA691D}" type="datetimeFigureOut">
              <a:rPr lang="en-US"/>
              <a:t>6/10/2020</a:t>
            </a:fld>
            <a:endParaRPr/>
          </a:p>
        </p:txBody>
      </p:sp>
      <p:sp>
        <p:nvSpPr>
          <p:cNvPr id="5" name="Footer Placeholder 4"/>
          <p:cNvSpPr>
            <a:spLocks noGrp="1"/>
          </p:cNvSpPr>
          <p:nvPr>
            <p:ph type="ftr" sz="quarter" idx="11"/>
          </p:nvPr>
        </p:nvSpPr>
        <p:spPr>
          <a:xfrm>
            <a:off x="2382374" y="6356350"/>
            <a:ext cx="5687786" cy="365125"/>
          </a:xfrm>
        </p:spPr>
        <p:txBody>
          <a:bodyPr/>
          <a:lstStyle/>
          <a:p>
            <a:endParaRPr/>
          </a:p>
        </p:txBody>
      </p:sp>
      <p:sp>
        <p:nvSpPr>
          <p:cNvPr id="6" name="Slide Number Placeholder 5"/>
          <p:cNvSpPr>
            <a:spLocks noGrp="1"/>
          </p:cNvSpPr>
          <p:nvPr>
            <p:ph type="sldNum" sz="quarter" idx="12"/>
          </p:nvPr>
        </p:nvSpPr>
        <p:spPr>
          <a:xfrm>
            <a:off x="8102389" y="6356350"/>
            <a:ext cx="1968898" cy="365125"/>
          </a:xfrm>
        </p:spPr>
        <p:txBody>
          <a:bodyPr/>
          <a:lstStyle/>
          <a:p>
            <a:fld id="{BD266BE7-899D-4075-917F-DBDE33B6B692}" type="slidenum">
              <a:rPr/>
              <a:t>‹#›</a:t>
            </a:fld>
            <a:endParaRPr/>
          </a:p>
        </p:txBody>
      </p:sp>
    </p:spTree>
    <p:extLst>
      <p:ext uri="{BB962C8B-B14F-4D97-AF65-F5344CB8AC3E}">
        <p14:creationId xmlns:p14="http://schemas.microsoft.com/office/powerpoint/2010/main" val="30294111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8CAA4E7-D5EB-41FB-B592-33234049FB60}"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34E49D-1B75-4132-92B3-E4F8E006F2E0}" type="slidenum">
              <a:rPr lang="en-GB" smtClean="0"/>
              <a:t>‹#›</a:t>
            </a:fld>
            <a:endParaRPr lang="en-GB"/>
          </a:p>
        </p:txBody>
      </p:sp>
    </p:spTree>
    <p:extLst>
      <p:ext uri="{BB962C8B-B14F-4D97-AF65-F5344CB8AC3E}">
        <p14:creationId xmlns:p14="http://schemas.microsoft.com/office/powerpoint/2010/main" val="22964581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CAA4E7-D5EB-41FB-B592-33234049FB60}"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34E49D-1B75-4132-92B3-E4F8E006F2E0}" type="slidenum">
              <a:rPr lang="en-GB" smtClean="0"/>
              <a:t>‹#›</a:t>
            </a:fld>
            <a:endParaRPr lang="en-GB"/>
          </a:p>
        </p:txBody>
      </p:sp>
    </p:spTree>
    <p:extLst>
      <p:ext uri="{BB962C8B-B14F-4D97-AF65-F5344CB8AC3E}">
        <p14:creationId xmlns:p14="http://schemas.microsoft.com/office/powerpoint/2010/main" val="20203940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8CAA4E7-D5EB-41FB-B592-33234049FB60}"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34E49D-1B75-4132-92B3-E4F8E006F2E0}" type="slidenum">
              <a:rPr lang="en-GB" smtClean="0"/>
              <a:t>‹#›</a:t>
            </a:fld>
            <a:endParaRPr lang="en-GB"/>
          </a:p>
        </p:txBody>
      </p:sp>
    </p:spTree>
    <p:extLst>
      <p:ext uri="{BB962C8B-B14F-4D97-AF65-F5344CB8AC3E}">
        <p14:creationId xmlns:p14="http://schemas.microsoft.com/office/powerpoint/2010/main" val="35835011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8CAA4E7-D5EB-41FB-B592-33234049FB60}" type="datetimeFigureOut">
              <a:rPr lang="en-GB" smtClean="0"/>
              <a:t>10/06/2020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634E49D-1B75-4132-92B3-E4F8E006F2E0}" type="slidenum">
              <a:rPr lang="en-GB" smtClean="0"/>
              <a:t>‹#›</a:t>
            </a:fld>
            <a:endParaRPr lang="en-GB"/>
          </a:p>
        </p:txBody>
      </p:sp>
    </p:spTree>
    <p:extLst>
      <p:ext uri="{BB962C8B-B14F-4D97-AF65-F5344CB8AC3E}">
        <p14:creationId xmlns:p14="http://schemas.microsoft.com/office/powerpoint/2010/main" val="23799284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8CAA4E7-D5EB-41FB-B592-33234049FB60}" type="datetimeFigureOut">
              <a:rPr lang="en-GB" smtClean="0"/>
              <a:t>10/06/2020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634E49D-1B75-4132-92B3-E4F8E006F2E0}" type="slidenum">
              <a:rPr lang="en-GB" smtClean="0"/>
              <a:t>‹#›</a:t>
            </a:fld>
            <a:endParaRPr lang="en-GB"/>
          </a:p>
        </p:txBody>
      </p:sp>
    </p:spTree>
    <p:extLst>
      <p:ext uri="{BB962C8B-B14F-4D97-AF65-F5344CB8AC3E}">
        <p14:creationId xmlns:p14="http://schemas.microsoft.com/office/powerpoint/2010/main" val="2237238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8CAA4E7-D5EB-41FB-B592-33234049FB60}" type="datetimeFigureOut">
              <a:rPr lang="en-GB" smtClean="0"/>
              <a:t>10/06/2020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634E49D-1B75-4132-92B3-E4F8E006F2E0}" type="slidenum">
              <a:rPr lang="en-GB" smtClean="0"/>
              <a:t>‹#›</a:t>
            </a:fld>
            <a:endParaRPr lang="en-GB"/>
          </a:p>
        </p:txBody>
      </p:sp>
    </p:spTree>
    <p:extLst>
      <p:ext uri="{BB962C8B-B14F-4D97-AF65-F5344CB8AC3E}">
        <p14:creationId xmlns:p14="http://schemas.microsoft.com/office/powerpoint/2010/main" val="34697825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CAA4E7-D5EB-41FB-B592-33234049FB60}" type="datetimeFigureOut">
              <a:rPr lang="en-GB" smtClean="0"/>
              <a:t>10/06/2020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634E49D-1B75-4132-92B3-E4F8E006F2E0}" type="slidenum">
              <a:rPr lang="en-GB" smtClean="0"/>
              <a:t>‹#›</a:t>
            </a:fld>
            <a:endParaRPr lang="en-GB"/>
          </a:p>
        </p:txBody>
      </p:sp>
    </p:spTree>
    <p:extLst>
      <p:ext uri="{BB962C8B-B14F-4D97-AF65-F5344CB8AC3E}">
        <p14:creationId xmlns:p14="http://schemas.microsoft.com/office/powerpoint/2010/main" val="400521952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8CAA4E7-D5EB-41FB-B592-33234049FB60}" type="datetimeFigureOut">
              <a:rPr lang="en-GB" smtClean="0"/>
              <a:t>10/06/2020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634E49D-1B75-4132-92B3-E4F8E006F2E0}" type="slidenum">
              <a:rPr lang="en-GB" smtClean="0"/>
              <a:t>‹#›</a:t>
            </a:fld>
            <a:endParaRPr lang="en-GB"/>
          </a:p>
        </p:txBody>
      </p:sp>
    </p:spTree>
    <p:extLst>
      <p:ext uri="{BB962C8B-B14F-4D97-AF65-F5344CB8AC3E}">
        <p14:creationId xmlns:p14="http://schemas.microsoft.com/office/powerpoint/2010/main" val="216058697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8CAA4E7-D5EB-41FB-B592-33234049FB60}" type="datetimeFigureOut">
              <a:rPr lang="en-GB" smtClean="0"/>
              <a:t>10/06/2020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634E49D-1B75-4132-92B3-E4F8E006F2E0}" type="slidenum">
              <a:rPr lang="en-GB" smtClean="0"/>
              <a:t>‹#›</a:t>
            </a:fld>
            <a:endParaRPr lang="en-GB"/>
          </a:p>
        </p:txBody>
      </p:sp>
    </p:spTree>
    <p:extLst>
      <p:ext uri="{BB962C8B-B14F-4D97-AF65-F5344CB8AC3E}">
        <p14:creationId xmlns:p14="http://schemas.microsoft.com/office/powerpoint/2010/main" val="576422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CAA4E7-D5EB-41FB-B592-33234049FB60}"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34E49D-1B75-4132-92B3-E4F8E006F2E0}" type="slidenum">
              <a:rPr lang="en-GB" smtClean="0"/>
              <a:t>‹#›</a:t>
            </a:fld>
            <a:endParaRPr lang="en-GB"/>
          </a:p>
        </p:txBody>
      </p:sp>
    </p:spTree>
    <p:extLst>
      <p:ext uri="{BB962C8B-B14F-4D97-AF65-F5344CB8AC3E}">
        <p14:creationId xmlns:p14="http://schemas.microsoft.com/office/powerpoint/2010/main" val="210445930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CAA4E7-D5EB-41FB-B592-33234049FB60}"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34E49D-1B75-4132-92B3-E4F8E006F2E0}" type="slidenum">
              <a:rPr lang="en-GB" smtClean="0"/>
              <a:t>‹#›</a:t>
            </a:fld>
            <a:endParaRPr lang="en-GB"/>
          </a:p>
        </p:txBody>
      </p:sp>
    </p:spTree>
    <p:extLst>
      <p:ext uri="{BB962C8B-B14F-4D97-AF65-F5344CB8AC3E}">
        <p14:creationId xmlns:p14="http://schemas.microsoft.com/office/powerpoint/2010/main" val="12433518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E8A50AE-661E-4397-BFEC-20BB43B0BF67}"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46269C-7A51-4AEB-B1A9-142BF1819047}" type="slidenum">
              <a:rPr lang="en-GB" smtClean="0"/>
              <a:t>‹#›</a:t>
            </a:fld>
            <a:endParaRPr lang="en-GB"/>
          </a:p>
        </p:txBody>
      </p:sp>
    </p:spTree>
    <p:extLst>
      <p:ext uri="{BB962C8B-B14F-4D97-AF65-F5344CB8AC3E}">
        <p14:creationId xmlns:p14="http://schemas.microsoft.com/office/powerpoint/2010/main" val="105047828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E8A50AE-661E-4397-BFEC-20BB43B0BF67}"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46269C-7A51-4AEB-B1A9-142BF1819047}" type="slidenum">
              <a:rPr lang="en-GB" smtClean="0"/>
              <a:t>‹#›</a:t>
            </a:fld>
            <a:endParaRPr lang="en-GB"/>
          </a:p>
        </p:txBody>
      </p:sp>
    </p:spTree>
    <p:extLst>
      <p:ext uri="{BB962C8B-B14F-4D97-AF65-F5344CB8AC3E}">
        <p14:creationId xmlns:p14="http://schemas.microsoft.com/office/powerpoint/2010/main" val="348542348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E8A50AE-661E-4397-BFEC-20BB43B0BF67}"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46269C-7A51-4AEB-B1A9-142BF1819047}" type="slidenum">
              <a:rPr lang="en-GB" smtClean="0"/>
              <a:t>‹#›</a:t>
            </a:fld>
            <a:endParaRPr lang="en-GB"/>
          </a:p>
        </p:txBody>
      </p:sp>
    </p:spTree>
    <p:extLst>
      <p:ext uri="{BB962C8B-B14F-4D97-AF65-F5344CB8AC3E}">
        <p14:creationId xmlns:p14="http://schemas.microsoft.com/office/powerpoint/2010/main" val="57280948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E8A50AE-661E-4397-BFEC-20BB43B0BF67}" type="datetimeFigureOut">
              <a:rPr lang="en-GB" smtClean="0"/>
              <a:t>10/06/2020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946269C-7A51-4AEB-B1A9-142BF1819047}" type="slidenum">
              <a:rPr lang="en-GB" smtClean="0"/>
              <a:t>‹#›</a:t>
            </a:fld>
            <a:endParaRPr lang="en-GB"/>
          </a:p>
        </p:txBody>
      </p:sp>
    </p:spTree>
    <p:extLst>
      <p:ext uri="{BB962C8B-B14F-4D97-AF65-F5344CB8AC3E}">
        <p14:creationId xmlns:p14="http://schemas.microsoft.com/office/powerpoint/2010/main" val="20743415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E8A50AE-661E-4397-BFEC-20BB43B0BF67}" type="datetimeFigureOut">
              <a:rPr lang="en-GB" smtClean="0"/>
              <a:t>10/06/2020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946269C-7A51-4AEB-B1A9-142BF1819047}" type="slidenum">
              <a:rPr lang="en-GB" smtClean="0"/>
              <a:t>‹#›</a:t>
            </a:fld>
            <a:endParaRPr lang="en-GB"/>
          </a:p>
        </p:txBody>
      </p:sp>
    </p:spTree>
    <p:extLst>
      <p:ext uri="{BB962C8B-B14F-4D97-AF65-F5344CB8AC3E}">
        <p14:creationId xmlns:p14="http://schemas.microsoft.com/office/powerpoint/2010/main" val="237806096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E8A50AE-661E-4397-BFEC-20BB43B0BF67}" type="datetimeFigureOut">
              <a:rPr lang="en-GB" smtClean="0"/>
              <a:t>10/06/2020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946269C-7A51-4AEB-B1A9-142BF1819047}" type="slidenum">
              <a:rPr lang="en-GB" smtClean="0"/>
              <a:t>‹#›</a:t>
            </a:fld>
            <a:endParaRPr lang="en-GB"/>
          </a:p>
        </p:txBody>
      </p:sp>
    </p:spTree>
    <p:extLst>
      <p:ext uri="{BB962C8B-B14F-4D97-AF65-F5344CB8AC3E}">
        <p14:creationId xmlns:p14="http://schemas.microsoft.com/office/powerpoint/2010/main" val="204477846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E8A50AE-661E-4397-BFEC-20BB43B0BF67}" type="datetimeFigureOut">
              <a:rPr lang="en-GB" smtClean="0"/>
              <a:t>10/06/2020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946269C-7A51-4AEB-B1A9-142BF1819047}" type="slidenum">
              <a:rPr lang="en-GB" smtClean="0"/>
              <a:t>‹#›</a:t>
            </a:fld>
            <a:endParaRPr lang="en-GB"/>
          </a:p>
        </p:txBody>
      </p:sp>
    </p:spTree>
    <p:extLst>
      <p:ext uri="{BB962C8B-B14F-4D97-AF65-F5344CB8AC3E}">
        <p14:creationId xmlns:p14="http://schemas.microsoft.com/office/powerpoint/2010/main" val="260471978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E8A50AE-661E-4397-BFEC-20BB43B0BF67}" type="datetimeFigureOut">
              <a:rPr lang="en-GB" smtClean="0"/>
              <a:t>10/06/2020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946269C-7A51-4AEB-B1A9-142BF1819047}" type="slidenum">
              <a:rPr lang="en-GB" smtClean="0"/>
              <a:t>‹#›</a:t>
            </a:fld>
            <a:endParaRPr lang="en-GB"/>
          </a:p>
        </p:txBody>
      </p:sp>
    </p:spTree>
    <p:extLst>
      <p:ext uri="{BB962C8B-B14F-4D97-AF65-F5344CB8AC3E}">
        <p14:creationId xmlns:p14="http://schemas.microsoft.com/office/powerpoint/2010/main" val="214683597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E8A50AE-661E-4397-BFEC-20BB43B0BF67}" type="datetimeFigureOut">
              <a:rPr lang="en-GB" smtClean="0"/>
              <a:t>10/06/2020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946269C-7A51-4AEB-B1A9-142BF1819047}" type="slidenum">
              <a:rPr lang="en-GB" smtClean="0"/>
              <a:t>‹#›</a:t>
            </a:fld>
            <a:endParaRPr lang="en-GB"/>
          </a:p>
        </p:txBody>
      </p:sp>
    </p:spTree>
    <p:extLst>
      <p:ext uri="{BB962C8B-B14F-4D97-AF65-F5344CB8AC3E}">
        <p14:creationId xmlns:p14="http://schemas.microsoft.com/office/powerpoint/2010/main" val="73200287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E8A50AE-661E-4397-BFEC-20BB43B0BF67}"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46269C-7A51-4AEB-B1A9-142BF1819047}" type="slidenum">
              <a:rPr lang="en-GB" smtClean="0"/>
              <a:t>‹#›</a:t>
            </a:fld>
            <a:endParaRPr lang="en-GB"/>
          </a:p>
        </p:txBody>
      </p:sp>
    </p:spTree>
    <p:extLst>
      <p:ext uri="{BB962C8B-B14F-4D97-AF65-F5344CB8AC3E}">
        <p14:creationId xmlns:p14="http://schemas.microsoft.com/office/powerpoint/2010/main" val="264718701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E8A50AE-661E-4397-BFEC-20BB43B0BF67}"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46269C-7A51-4AEB-B1A9-142BF1819047}" type="slidenum">
              <a:rPr lang="en-GB" smtClean="0"/>
              <a:t>‹#›</a:t>
            </a:fld>
            <a:endParaRPr lang="en-GB"/>
          </a:p>
        </p:txBody>
      </p:sp>
    </p:spTree>
    <p:extLst>
      <p:ext uri="{BB962C8B-B14F-4D97-AF65-F5344CB8AC3E}">
        <p14:creationId xmlns:p14="http://schemas.microsoft.com/office/powerpoint/2010/main" val="32953310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endParaRPr lang="en-GB"/>
          </a:p>
        </p:txBody>
      </p:sp>
      <p:sp>
        <p:nvSpPr>
          <p:cNvPr id="3" name="ClipArt Placeholder 2"/>
          <p:cNvSpPr>
            <a:spLocks noGrp="1"/>
          </p:cNvSpPr>
          <p:nvPr>
            <p:ph type="clipArt" sz="half" idx="1"/>
          </p:nvPr>
        </p:nvSpPr>
        <p:spPr>
          <a:xfrm>
            <a:off x="914400" y="1981200"/>
            <a:ext cx="5080000" cy="4114800"/>
          </a:xfrm>
        </p:spPr>
        <p:txBody>
          <a:bodyPr/>
          <a:lstStyle/>
          <a:p>
            <a:endParaRPr lang="en-GB"/>
          </a:p>
        </p:txBody>
      </p:sp>
      <p:sp>
        <p:nvSpPr>
          <p:cNvPr id="4" name="Text Placeholder 3"/>
          <p:cNvSpPr>
            <a:spLocks noGrp="1"/>
          </p:cNvSpPr>
          <p:nvPr>
            <p:ph type="body" sz="half" idx="2"/>
          </p:nvPr>
        </p:nvSpPr>
        <p:spPr>
          <a:xfrm>
            <a:off x="61976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914400" y="6248400"/>
            <a:ext cx="2540000" cy="457200"/>
          </a:xfrm>
        </p:spPr>
        <p:txBody>
          <a:bodyPr/>
          <a:lstStyle>
            <a:lvl1pPr>
              <a:defRPr/>
            </a:lvl1pPr>
          </a:lstStyle>
          <a:p>
            <a:endParaRPr lang="en-GB" altLang="en-US"/>
          </a:p>
        </p:txBody>
      </p:sp>
      <p:sp>
        <p:nvSpPr>
          <p:cNvPr id="6" name="Footer Placeholder 5"/>
          <p:cNvSpPr>
            <a:spLocks noGrp="1"/>
          </p:cNvSpPr>
          <p:nvPr>
            <p:ph type="ftr" sz="quarter" idx="11"/>
          </p:nvPr>
        </p:nvSpPr>
        <p:spPr>
          <a:xfrm>
            <a:off x="4165600" y="6248400"/>
            <a:ext cx="3860800" cy="457200"/>
          </a:xfrm>
        </p:spPr>
        <p:txBody>
          <a:bodyPr/>
          <a:lstStyle>
            <a:lvl1pPr>
              <a:defRPr/>
            </a:lvl1pPr>
          </a:lstStyle>
          <a:p>
            <a:endParaRPr lang="en-GB" altLang="en-US"/>
          </a:p>
        </p:txBody>
      </p:sp>
      <p:sp>
        <p:nvSpPr>
          <p:cNvPr id="7" name="Slide Number Placeholder 6"/>
          <p:cNvSpPr>
            <a:spLocks noGrp="1"/>
          </p:cNvSpPr>
          <p:nvPr>
            <p:ph type="sldNum" sz="quarter" idx="12"/>
          </p:nvPr>
        </p:nvSpPr>
        <p:spPr>
          <a:xfrm>
            <a:off x="8737600" y="6248400"/>
            <a:ext cx="2540000" cy="457200"/>
          </a:xfrm>
        </p:spPr>
        <p:txBody>
          <a:bodyPr/>
          <a:lstStyle>
            <a:lvl1pPr>
              <a:defRPr/>
            </a:lvl1pPr>
          </a:lstStyle>
          <a:p>
            <a:fld id="{44B25CC6-7EA4-4574-A9B2-057E2DB271C7}" type="slidenum">
              <a:rPr lang="en-GB" altLang="en-US"/>
              <a:pPr/>
              <a:t>‹#›</a:t>
            </a:fld>
            <a:endParaRPr lang="en-GB" altLang="en-US"/>
          </a:p>
        </p:txBody>
      </p:sp>
    </p:spTree>
    <p:extLst>
      <p:ext uri="{BB962C8B-B14F-4D97-AF65-F5344CB8AC3E}">
        <p14:creationId xmlns:p14="http://schemas.microsoft.com/office/powerpoint/2010/main" val="26734130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347472"/>
            <a:ext cx="12188952" cy="11887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pic>
        <p:nvPicPr>
          <p:cNvPr id="8" name="Picture 7"/>
          <p:cNvPicPr>
            <a:picLocks noChangeAspect="1"/>
          </p:cNvPicPr>
          <p:nvPr/>
        </p:nvPicPr>
        <p:blipFill>
          <a:blip r:embed="rId13">
            <a:extLst>
              <a:ext uri="{28A0092B-C50C-407E-A947-70E740481C1C}">
                <a14:useLocalDpi xmlns:a14="http://schemas.microsoft.com/office/drawing/2010/main" val="0"/>
              </a:ext>
            </a:extLst>
          </a:blip>
          <a:stretch>
            <a:fillRect/>
          </a:stretch>
        </p:blipFill>
        <p:spPr bwMode="invGray">
          <a:xfrm>
            <a:off x="0" y="457200"/>
            <a:ext cx="12188952" cy="1371257"/>
          </a:xfrm>
          <a:prstGeom prst="rect">
            <a:avLst/>
          </a:prstGeom>
        </p:spPr>
      </p:pic>
      <p:sp>
        <p:nvSpPr>
          <p:cNvPr id="2" name="Title Placeholder 1"/>
          <p:cNvSpPr>
            <a:spLocks noGrp="1"/>
          </p:cNvSpPr>
          <p:nvPr>
            <p:ph type="title"/>
          </p:nvPr>
        </p:nvSpPr>
        <p:spPr bwMode="black">
          <a:xfrm>
            <a:off x="1280160" y="466343"/>
            <a:ext cx="9628632" cy="1362113"/>
          </a:xfrm>
          <a:prstGeom prst="rect">
            <a:avLst/>
          </a:prstGeom>
        </p:spPr>
        <p:txBody>
          <a:bodyPr vert="horz" lIns="91440" tIns="45720" rIns="91440" bIns="45720" rtlCol="0" anchor="ctr">
            <a:normAutofit/>
          </a:bodyPr>
          <a:lstStyle/>
          <a:p>
            <a:r>
              <a:rPr lang="en-US"/>
              <a:t>Click to edit Master title style</a:t>
            </a:r>
            <a:endParaRPr dirty="0"/>
          </a:p>
        </p:txBody>
      </p:sp>
      <p:sp>
        <p:nvSpPr>
          <p:cNvPr id="3" name="Text Placeholder 2"/>
          <p:cNvSpPr>
            <a:spLocks noGrp="1"/>
          </p:cNvSpPr>
          <p:nvPr>
            <p:ph type="body" idx="1"/>
          </p:nvPr>
        </p:nvSpPr>
        <p:spPr>
          <a:xfrm>
            <a:off x="1280160" y="2190749"/>
            <a:ext cx="9628632" cy="398621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Date Placeholder 3"/>
          <p:cNvSpPr>
            <a:spLocks noGrp="1"/>
          </p:cNvSpPr>
          <p:nvPr>
            <p:ph type="dt" sz="half" idx="2"/>
          </p:nvPr>
        </p:nvSpPr>
        <p:spPr>
          <a:xfrm>
            <a:off x="1280160" y="6356350"/>
            <a:ext cx="1971947" cy="365125"/>
          </a:xfrm>
          <a:prstGeom prst="rect">
            <a:avLst/>
          </a:prstGeom>
        </p:spPr>
        <p:txBody>
          <a:bodyPr vert="horz" lIns="91440" tIns="45720" rIns="91440" bIns="45720" rtlCol="0" anchor="ctr"/>
          <a:lstStyle>
            <a:lvl1pPr algn="l">
              <a:defRPr sz="1200" baseline="0">
                <a:solidFill>
                  <a:schemeClr val="tx1"/>
                </a:solidFill>
              </a:defRPr>
            </a:lvl1pPr>
          </a:lstStyle>
          <a:p>
            <a:fld id="{2CCFE9AC-F15C-4FA0-A6F1-298829FA691D}" type="datetimeFigureOut">
              <a:rPr lang="en-US" smtClean="0"/>
              <a:pPr/>
              <a:t>6/10/2020</a:t>
            </a:fld>
            <a:endParaRPr lang="en-US" dirty="0"/>
          </a:p>
        </p:txBody>
      </p:sp>
      <p:sp>
        <p:nvSpPr>
          <p:cNvPr id="5" name="Footer Placeholder 4"/>
          <p:cNvSpPr>
            <a:spLocks noGrp="1"/>
          </p:cNvSpPr>
          <p:nvPr>
            <p:ph type="ftr" sz="quarter" idx="3"/>
          </p:nvPr>
        </p:nvSpPr>
        <p:spPr>
          <a:xfrm>
            <a:off x="3252107" y="6356350"/>
            <a:ext cx="5687786" cy="365125"/>
          </a:xfrm>
          <a:prstGeom prst="rect">
            <a:avLst/>
          </a:prstGeom>
        </p:spPr>
        <p:txBody>
          <a:bodyPr vert="horz" lIns="91440" tIns="45720" rIns="91440" bIns="45720" rtlCol="0" anchor="ctr"/>
          <a:lstStyle>
            <a:lvl1pPr algn="ctr">
              <a:defRPr sz="1200" baseline="0">
                <a:solidFill>
                  <a:schemeClr val="tx1"/>
                </a:solidFill>
              </a:defRPr>
            </a:lvl1pPr>
          </a:lstStyle>
          <a:p>
            <a:endParaRPr lang="en-US"/>
          </a:p>
        </p:txBody>
      </p:sp>
      <p:sp>
        <p:nvSpPr>
          <p:cNvPr id="6" name="Slide Number Placeholder 5"/>
          <p:cNvSpPr>
            <a:spLocks noGrp="1"/>
          </p:cNvSpPr>
          <p:nvPr>
            <p:ph type="sldNum" sz="quarter" idx="4"/>
          </p:nvPr>
        </p:nvSpPr>
        <p:spPr>
          <a:xfrm>
            <a:off x="8939894" y="6356350"/>
            <a:ext cx="1968898" cy="365125"/>
          </a:xfrm>
          <a:prstGeom prst="rect">
            <a:avLst/>
          </a:prstGeom>
        </p:spPr>
        <p:txBody>
          <a:bodyPr vert="horz" lIns="91440" tIns="45720" rIns="91440" bIns="45720" rtlCol="0" anchor="ctr"/>
          <a:lstStyle>
            <a:lvl1pPr algn="r">
              <a:defRPr sz="1200" baseline="0">
                <a:solidFill>
                  <a:schemeClr val="tx1"/>
                </a:solidFill>
              </a:defRPr>
            </a:lvl1pPr>
          </a:lstStyle>
          <a:p>
            <a:fld id="{BD266BE7-899D-4075-917F-DBDE33B6B692}" type="slidenum">
              <a:rPr lang="en-US" smtClean="0"/>
              <a:pPr/>
              <a:t>‹#›</a:t>
            </a:fld>
            <a:endParaRPr lang="en-US"/>
          </a:p>
        </p:txBody>
      </p:sp>
    </p:spTree>
    <p:extLst>
      <p:ext uri="{BB962C8B-B14F-4D97-AF65-F5344CB8AC3E}">
        <p14:creationId xmlns:p14="http://schemas.microsoft.com/office/powerpoint/2010/main" val="28719210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5000"/>
        </a:lnSpc>
        <a:spcBef>
          <a:spcPct val="0"/>
        </a:spcBef>
        <a:buNone/>
        <a:defRPr sz="3000" kern="1200">
          <a:solidFill>
            <a:schemeClr val="bg1"/>
          </a:solidFill>
          <a:latin typeface="+mj-lt"/>
          <a:ea typeface="+mj-ea"/>
          <a:cs typeface="+mj-cs"/>
        </a:defRPr>
      </a:lvl1pPr>
    </p:titleStyle>
    <p:bodyStyle>
      <a:lvl1pPr marL="228600" indent="-228600" algn="l" defTabSz="914400" rtl="0" eaLnBrk="1" latinLnBrk="0" hangingPunct="1">
        <a:lnSpc>
          <a:spcPct val="100000"/>
        </a:lnSpc>
        <a:spcBef>
          <a:spcPts val="1500"/>
        </a:spcBef>
        <a:buFont typeface="Wingdings" panose="05000000000000000000" pitchFamily="2" charset="2"/>
        <a:buChar char="§"/>
        <a:defRPr sz="2200" kern="1200">
          <a:solidFill>
            <a:schemeClr val="tx1"/>
          </a:solidFill>
          <a:latin typeface="+mn-lt"/>
          <a:ea typeface="+mn-ea"/>
          <a:cs typeface="+mn-cs"/>
        </a:defRPr>
      </a:lvl1pPr>
      <a:lvl2pPr marL="685800" indent="-228600" algn="l" defTabSz="914400" rtl="0" eaLnBrk="1" latinLnBrk="0" hangingPunct="1">
        <a:lnSpc>
          <a:spcPct val="100000"/>
        </a:lnSpc>
        <a:spcBef>
          <a:spcPts val="300"/>
        </a:spcBef>
        <a:buFont typeface="Wingdings" panose="05000000000000000000" pitchFamily="2" charset="2"/>
        <a:buChar char="§"/>
        <a:defRPr sz="2000" kern="1200">
          <a:solidFill>
            <a:schemeClr val="tx1"/>
          </a:solidFill>
          <a:latin typeface="+mn-lt"/>
          <a:ea typeface="+mn-ea"/>
          <a:cs typeface="+mn-cs"/>
        </a:defRPr>
      </a:lvl2pPr>
      <a:lvl3pPr marL="1143000" indent="-228600" algn="l" defTabSz="914400" rtl="0" eaLnBrk="1" latinLnBrk="0" hangingPunct="1">
        <a:lnSpc>
          <a:spcPct val="100000"/>
        </a:lnSpc>
        <a:spcBef>
          <a:spcPts val="300"/>
        </a:spcBef>
        <a:buFont typeface="Wingdings" panose="05000000000000000000" pitchFamily="2" charset="2"/>
        <a:buChar char="§"/>
        <a:defRPr sz="1800" kern="1200">
          <a:solidFill>
            <a:schemeClr val="tx1"/>
          </a:solidFill>
          <a:latin typeface="+mn-lt"/>
          <a:ea typeface="+mn-ea"/>
          <a:cs typeface="+mn-cs"/>
        </a:defRPr>
      </a:lvl3pPr>
      <a:lvl4pPr marL="1600200" indent="-228600" algn="l" defTabSz="914400" rtl="0" eaLnBrk="1" latinLnBrk="0" hangingPunct="1">
        <a:lnSpc>
          <a:spcPct val="100000"/>
        </a:lnSpc>
        <a:spcBef>
          <a:spcPts val="0"/>
        </a:spcBef>
        <a:buFont typeface="Wingdings" panose="05000000000000000000" pitchFamily="2" charset="2"/>
        <a:buChar char="§"/>
        <a:defRPr sz="1600" kern="1200">
          <a:solidFill>
            <a:schemeClr val="tx1"/>
          </a:solidFill>
          <a:latin typeface="+mn-lt"/>
          <a:ea typeface="+mn-ea"/>
          <a:cs typeface="+mn-cs"/>
        </a:defRPr>
      </a:lvl4pPr>
      <a:lvl5pPr marL="2057400" indent="-228600" algn="l" defTabSz="914400" rtl="0" eaLnBrk="1" latinLnBrk="0" hangingPunct="1">
        <a:lnSpc>
          <a:spcPct val="100000"/>
        </a:lnSpc>
        <a:spcBef>
          <a:spcPts val="0"/>
        </a:spcBef>
        <a:buFont typeface="Wingdings" panose="05000000000000000000" pitchFamily="2" charset="2"/>
        <a:buChar char="§"/>
        <a:defRPr sz="1600" kern="1200">
          <a:solidFill>
            <a:schemeClr val="tx1"/>
          </a:solidFill>
          <a:latin typeface="+mn-lt"/>
          <a:ea typeface="+mn-ea"/>
          <a:cs typeface="+mn-cs"/>
        </a:defRPr>
      </a:lvl5pPr>
      <a:lvl6pPr marL="2514600" indent="-228600" algn="l" defTabSz="914400" rtl="0" eaLnBrk="1" latinLnBrk="0" hangingPunct="1">
        <a:lnSpc>
          <a:spcPct val="100000"/>
        </a:lnSpc>
        <a:spcBef>
          <a:spcPts val="0"/>
        </a:spcBef>
        <a:buFont typeface="Wingdings" panose="05000000000000000000" pitchFamily="2" charset="2"/>
        <a:buChar char="§"/>
        <a:defRPr sz="1600" kern="1200">
          <a:solidFill>
            <a:schemeClr val="tx1"/>
          </a:solidFill>
          <a:latin typeface="+mn-lt"/>
          <a:ea typeface="+mn-ea"/>
          <a:cs typeface="+mn-cs"/>
        </a:defRPr>
      </a:lvl6pPr>
      <a:lvl7pPr marL="2971800" indent="-228600" algn="l" defTabSz="914400" rtl="0" eaLnBrk="1" latinLnBrk="0" hangingPunct="1">
        <a:lnSpc>
          <a:spcPct val="100000"/>
        </a:lnSpc>
        <a:spcBef>
          <a:spcPts val="0"/>
        </a:spcBef>
        <a:buFont typeface="Wingdings" panose="05000000000000000000" pitchFamily="2" charset="2"/>
        <a:buChar char="§"/>
        <a:defRPr sz="1600" kern="1200">
          <a:solidFill>
            <a:schemeClr val="tx1"/>
          </a:solidFill>
          <a:latin typeface="+mn-lt"/>
          <a:ea typeface="+mn-ea"/>
          <a:cs typeface="+mn-cs"/>
        </a:defRPr>
      </a:lvl7pPr>
      <a:lvl8pPr marL="3429000" indent="-228600" algn="l" defTabSz="914400" rtl="0" eaLnBrk="1" latinLnBrk="0" hangingPunct="1">
        <a:lnSpc>
          <a:spcPct val="100000"/>
        </a:lnSpc>
        <a:spcBef>
          <a:spcPts val="0"/>
        </a:spcBef>
        <a:buFont typeface="Wingdings" panose="05000000000000000000" pitchFamily="2" charset="2"/>
        <a:buChar char="§"/>
        <a:defRPr sz="1600" kern="1200">
          <a:solidFill>
            <a:schemeClr val="tx1"/>
          </a:solidFill>
          <a:latin typeface="+mn-lt"/>
          <a:ea typeface="+mn-ea"/>
          <a:cs typeface="+mn-cs"/>
        </a:defRPr>
      </a:lvl8pPr>
      <a:lvl9pPr marL="3886200" indent="-228600" algn="l" defTabSz="914400" rtl="0" eaLnBrk="1" latinLnBrk="0" hangingPunct="1">
        <a:lnSpc>
          <a:spcPct val="100000"/>
        </a:lnSpc>
        <a:spcBef>
          <a:spcPts val="0"/>
        </a:spcBef>
        <a:buFont typeface="Wingdings" panose="05000000000000000000" pitchFamily="2" charset="2"/>
        <a:buChar char="§"/>
        <a:defRPr sz="16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CAA4E7-D5EB-41FB-B592-33234049FB60}" type="datetimeFigureOut">
              <a:rPr lang="en-GB" smtClean="0"/>
              <a:t>10/06/2020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34E49D-1B75-4132-92B3-E4F8E006F2E0}" type="slidenum">
              <a:rPr lang="en-GB" smtClean="0"/>
              <a:t>‹#›</a:t>
            </a:fld>
            <a:endParaRPr lang="en-GB"/>
          </a:p>
        </p:txBody>
      </p:sp>
    </p:spTree>
    <p:extLst>
      <p:ext uri="{BB962C8B-B14F-4D97-AF65-F5344CB8AC3E}">
        <p14:creationId xmlns:p14="http://schemas.microsoft.com/office/powerpoint/2010/main" val="392226793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8A50AE-661E-4397-BFEC-20BB43B0BF67}" type="datetimeFigureOut">
              <a:rPr lang="en-GB" smtClean="0"/>
              <a:t>10/06/2020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46269C-7A51-4AEB-B1A9-142BF1819047}" type="slidenum">
              <a:rPr lang="en-GB" smtClean="0"/>
              <a:t>‹#›</a:t>
            </a:fld>
            <a:endParaRPr lang="en-GB"/>
          </a:p>
        </p:txBody>
      </p:sp>
    </p:spTree>
    <p:extLst>
      <p:ext uri="{BB962C8B-B14F-4D97-AF65-F5344CB8AC3E}">
        <p14:creationId xmlns:p14="http://schemas.microsoft.com/office/powerpoint/2010/main" val="22357471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22.xml"/><Relationship Id="rId7" Type="http://schemas.openxmlformats.org/officeDocument/2006/relationships/image" Target="../media/image6.jpeg"/><Relationship Id="rId2" Type="http://schemas.openxmlformats.org/officeDocument/2006/relationships/slide" Target="slide4.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slide" Target="slide48.xml"/><Relationship Id="rId4" Type="http://schemas.openxmlformats.org/officeDocument/2006/relationships/slide" Target="slide38.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29.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2.xml"/><Relationship Id="rId1" Type="http://schemas.openxmlformats.org/officeDocument/2006/relationships/slideLayout" Target="../slideLayouts/slideLayout4.xml"/><Relationship Id="rId4" Type="http://schemas.openxmlformats.org/officeDocument/2006/relationships/hyperlink" Target="https://www.youtube.com/watch?v=3HTdHgnwneg"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 Target="slide2.xml"/><Relationship Id="rId1" Type="http://schemas.openxmlformats.org/officeDocument/2006/relationships/slideLayout" Target="../slideLayouts/slideLayout4.xml"/><Relationship Id="rId4" Type="http://schemas.openxmlformats.org/officeDocument/2006/relationships/hyperlink" Target="https://www.youtube.com/watch?v=nbXXFtF8Lzs"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 Target="slide2.xml"/><Relationship Id="rId1" Type="http://schemas.openxmlformats.org/officeDocument/2006/relationships/slideLayout" Target="../slideLayouts/slideLayout4.xml"/><Relationship Id="rId4" Type="http://schemas.openxmlformats.org/officeDocument/2006/relationships/hyperlink" Target="https://www.youtube.com/watch?v=MYwqb8m0jkM"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 Target="slide2.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slide" Target="slide2.xml"/><Relationship Id="rId1" Type="http://schemas.openxmlformats.org/officeDocument/2006/relationships/slideLayout" Target="../slideLayouts/slideLayout4.xml"/><Relationship Id="rId5" Type="http://schemas.openxmlformats.org/officeDocument/2006/relationships/hyperlink" Target="https://www.youtube.com/watch?v=HAPmwu7byGM" TargetMode="External"/><Relationship Id="rId4" Type="http://schemas.openxmlformats.org/officeDocument/2006/relationships/hyperlink" Target="https://www.youtube.com/watch?v=9joLYfayee8"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 Target="slide2.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slide" Target="slide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slide" Target="slide2.xml"/><Relationship Id="rId1" Type="http://schemas.openxmlformats.org/officeDocument/2006/relationships/slideLayout" Target="../slideLayouts/slideLayout4.xml"/><Relationship Id="rId4" Type="http://schemas.openxmlformats.org/officeDocument/2006/relationships/hyperlink" Target="https://www.youtube.com/watch?v=1kUE0BZtTRc"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slide" Target="slide2.xml"/><Relationship Id="rId1" Type="http://schemas.openxmlformats.org/officeDocument/2006/relationships/slideLayout" Target="../slideLayouts/slideLayout4.xml"/><Relationship Id="rId4" Type="http://schemas.openxmlformats.org/officeDocument/2006/relationships/hyperlink" Target="https://www.youtube.com/watch?v=_R3dmgCBmLs" TargetMode="External"/></Relationships>
</file>

<file path=ppt/slides/_rels/slide1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8.xml"/><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slide" Target="slide2.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slide" Target="slide2.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slide" Target="slide2.xml"/><Relationship Id="rId1" Type="http://schemas.openxmlformats.org/officeDocument/2006/relationships/slideLayout" Target="../slideLayouts/slideLayout4.xml"/><Relationship Id="rId5" Type="http://schemas.openxmlformats.org/officeDocument/2006/relationships/hyperlink" Target="https://www.youtube.com/watch?v=YsZeZotYVag" TargetMode="External"/><Relationship Id="rId4" Type="http://schemas.openxmlformats.org/officeDocument/2006/relationships/image" Target="../media/image27.gif"/></Relationships>
</file>

<file path=ppt/slides/_rels/slide2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slide" Target="slide2.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slide" Target="slide2.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slide" Target="slide2.xml"/><Relationship Id="rId1" Type="http://schemas.openxmlformats.org/officeDocument/2006/relationships/slideLayout" Target="../slideLayouts/slideLayout4.xml"/><Relationship Id="rId4" Type="http://schemas.openxmlformats.org/officeDocument/2006/relationships/hyperlink" Target="https://www.youtube.com/watch?v=O8GgRIIB1Yc"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slide" Target="slide2.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slide" Target="slide2.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hyperlink" Target="https://www.youtube.com/watch?v=y9fgfQ078wc" TargetMode="External"/><Relationship Id="rId2" Type="http://schemas.openxmlformats.org/officeDocument/2006/relationships/slide" Target="slide2.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image" Target="../media/image33.png"/></Relationships>
</file>

<file path=ppt/slides/_rels/slide3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34.png"/></Relationships>
</file>

<file path=ppt/slides/_rels/slide3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35.png"/></Relationships>
</file>

<file path=ppt/slides/_rels/slide3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36.png"/></Relationships>
</file>

<file path=ppt/slides/_rels/slide3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image" Target="../media/image37.png"/></Relationships>
</file>

<file path=ppt/slides/_rels/slide3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image" Target="../media/image38.png"/></Relationships>
</file>

<file path=ppt/slides/_rels/slide3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slide" Target="slide2.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slide" Target="slide2.xml"/><Relationship Id="rId1" Type="http://schemas.openxmlformats.org/officeDocument/2006/relationships/slideLayout" Target="../slideLayouts/slideLayout4.xml"/><Relationship Id="rId4" Type="http://schemas.openxmlformats.org/officeDocument/2006/relationships/hyperlink" Target="https://www.youtube.com/watch?v=ScXOp8Zph28"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slide" Target="slide2.xml"/><Relationship Id="rId1" Type="http://schemas.openxmlformats.org/officeDocument/2006/relationships/slideLayout" Target="../slideLayouts/slideLayout4.xml"/><Relationship Id="rId4" Type="http://schemas.openxmlformats.org/officeDocument/2006/relationships/hyperlink" Target="https://www.youtube.com/watch?v=xYU7RSoOZ0U"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slide" Target="slide2.xml"/><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3" Type="http://schemas.openxmlformats.org/officeDocument/2006/relationships/image" Target="../media/image43.gif"/><Relationship Id="rId2" Type="http://schemas.openxmlformats.org/officeDocument/2006/relationships/slide" Target="slide2.xml"/><Relationship Id="rId1" Type="http://schemas.openxmlformats.org/officeDocument/2006/relationships/slideLayout" Target="../slideLayouts/slideLayout4.xml"/><Relationship Id="rId4" Type="http://schemas.openxmlformats.org/officeDocument/2006/relationships/hyperlink" Target="https://www.youtube.com/watch?v=x7GZ2DXef84" TargetMode="External"/></Relationships>
</file>

<file path=ppt/slides/_rels/slide43.xml.rels><?xml version="1.0" encoding="UTF-8" standalone="yes"?>
<Relationships xmlns="http://schemas.openxmlformats.org/package/2006/relationships"><Relationship Id="rId3" Type="http://schemas.openxmlformats.org/officeDocument/2006/relationships/image" Target="../media/image44.gif"/><Relationship Id="rId2" Type="http://schemas.openxmlformats.org/officeDocument/2006/relationships/slide" Target="slide2.xml"/><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image" Target="../media/image45.png"/></Relationships>
</file>

<file path=ppt/slides/_rels/slide4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5.xml"/><Relationship Id="rId1" Type="http://schemas.openxmlformats.org/officeDocument/2006/relationships/slideLayout" Target="../slideLayouts/slideLayout4.xml"/><Relationship Id="rId4" Type="http://schemas.openxmlformats.org/officeDocument/2006/relationships/image" Target="../media/image46.png"/></Relationships>
</file>

<file path=ppt/slides/_rels/slide4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6.xml"/><Relationship Id="rId1" Type="http://schemas.openxmlformats.org/officeDocument/2006/relationships/slideLayout" Target="../slideLayouts/slideLayout4.xml"/><Relationship Id="rId4" Type="http://schemas.openxmlformats.org/officeDocument/2006/relationships/image" Target="../media/image47.png"/></Relationships>
</file>

<file path=ppt/slides/_rels/slide4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18.xml"/><Relationship Id="rId4" Type="http://schemas.openxmlformats.org/officeDocument/2006/relationships/image" Target="../media/image9.png"/></Relationships>
</file>

<file path=ppt/slides/_rels/slide48.xml.rels><?xml version="1.0" encoding="UTF-8" standalone="yes"?>
<Relationships xmlns="http://schemas.openxmlformats.org/package/2006/relationships"><Relationship Id="rId3" Type="http://schemas.openxmlformats.org/officeDocument/2006/relationships/image" Target="../media/image48.gif"/><Relationship Id="rId2" Type="http://schemas.openxmlformats.org/officeDocument/2006/relationships/slide" Target="slide2.xml"/><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slide" Target="slide2.xml"/><Relationship Id="rId1" Type="http://schemas.openxmlformats.org/officeDocument/2006/relationships/slideLayout" Target="../slideLayouts/slideLayout4.xml"/><Relationship Id="rId4" Type="http://schemas.openxmlformats.org/officeDocument/2006/relationships/hyperlink" Target="https://www.youtube.com/watch?v=9B3DDY27ZtE" TargetMode="External"/></Relationships>
</file>

<file path=ppt/slides/_rels/slide50.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slide" Target="slide2.xml"/><Relationship Id="rId1" Type="http://schemas.openxmlformats.org/officeDocument/2006/relationships/slideLayout" Target="../slideLayouts/slideLayout4.xml"/><Relationship Id="rId4" Type="http://schemas.openxmlformats.org/officeDocument/2006/relationships/hyperlink" Target="https://www.youtube.com/watch?v=j5TJRtJxVfs" TargetMode="External"/></Relationships>
</file>

<file path=ppt/slides/_rels/slide51.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slide" Target="slide2.xml"/><Relationship Id="rId1" Type="http://schemas.openxmlformats.org/officeDocument/2006/relationships/slideLayout" Target="../slideLayouts/slideLayout4.xml"/><Relationship Id="rId5" Type="http://schemas.openxmlformats.org/officeDocument/2006/relationships/hyperlink" Target="https://www.youtube.com/watch?v=nW0S1C6wVrg" TargetMode="External"/><Relationship Id="rId4" Type="http://schemas.openxmlformats.org/officeDocument/2006/relationships/image" Target="../media/image52.png"/></Relationships>
</file>

<file path=ppt/slides/_rels/slide5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slide" Target="slide2.xml"/><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8.xml"/><Relationship Id="rId1" Type="http://schemas.openxmlformats.org/officeDocument/2006/relationships/slideLayout" Target="../slideLayouts/slideLayout4.xml"/><Relationship Id="rId4" Type="http://schemas.openxmlformats.org/officeDocument/2006/relationships/image" Target="../media/image54.png"/></Relationships>
</file>

<file path=ppt/slides/_rels/slide5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9.xml"/><Relationship Id="rId1" Type="http://schemas.openxmlformats.org/officeDocument/2006/relationships/slideLayout" Target="../slideLayouts/slideLayout4.xml"/><Relationship Id="rId4" Type="http://schemas.openxmlformats.org/officeDocument/2006/relationships/image" Target="../media/image55.png"/></Relationships>
</file>

<file path=ppt/slides/_rels/slide5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20.xml"/><Relationship Id="rId1" Type="http://schemas.openxmlformats.org/officeDocument/2006/relationships/slideLayout" Target="../slideLayouts/slideLayout4.xml"/><Relationship Id="rId4" Type="http://schemas.openxmlformats.org/officeDocument/2006/relationships/image" Target="../media/image56.png"/></Relationships>
</file>

<file path=ppt/slides/_rels/slide5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21.xml"/><Relationship Id="rId1" Type="http://schemas.openxmlformats.org/officeDocument/2006/relationships/slideLayout" Target="../slideLayouts/slideLayout4.xml"/><Relationship Id="rId4" Type="http://schemas.openxmlformats.org/officeDocument/2006/relationships/image" Target="../media/image57.png"/></Relationships>
</file>

<file path=ppt/slides/_rels/slide5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22.xml"/><Relationship Id="rId1" Type="http://schemas.openxmlformats.org/officeDocument/2006/relationships/slideLayout" Target="../slideLayouts/slideLayout4.xml"/><Relationship Id="rId4" Type="http://schemas.openxmlformats.org/officeDocument/2006/relationships/image" Target="../media/image5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AQA combined science trilogy</a:t>
            </a:r>
          </a:p>
        </p:txBody>
      </p:sp>
      <p:sp>
        <p:nvSpPr>
          <p:cNvPr id="3" name="Subtitle 2"/>
          <p:cNvSpPr>
            <a:spLocks noGrp="1"/>
          </p:cNvSpPr>
          <p:nvPr>
            <p:ph type="subTitle" idx="1"/>
          </p:nvPr>
        </p:nvSpPr>
        <p:spPr/>
        <p:txBody>
          <a:bodyPr>
            <a:normAutofit/>
          </a:bodyPr>
          <a:lstStyle/>
          <a:p>
            <a:r>
              <a:rPr lang="en-US" sz="3600" dirty="0"/>
              <a:t>Physics paper 1</a:t>
            </a:r>
          </a:p>
        </p:txBody>
      </p:sp>
    </p:spTree>
    <p:extLst>
      <p:ext uri="{BB962C8B-B14F-4D97-AF65-F5344CB8AC3E}">
        <p14:creationId xmlns:p14="http://schemas.microsoft.com/office/powerpoint/2010/main" val="208862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a:t>Physics paper </a:t>
            </a:r>
            <a:r>
              <a:rPr lang="en-US" sz="6600" dirty="0"/>
              <a:t>1</a:t>
            </a:r>
          </a:p>
        </p:txBody>
      </p:sp>
      <p:sp>
        <p:nvSpPr>
          <p:cNvPr id="14" name="Content Placeholder 2"/>
          <p:cNvSpPr>
            <a:spLocks noGrp="1"/>
          </p:cNvSpPr>
          <p:nvPr>
            <p:ph idx="1"/>
          </p:nvPr>
        </p:nvSpPr>
        <p:spPr>
          <a:xfrm>
            <a:off x="927463" y="2509536"/>
            <a:ext cx="9628632" cy="3986213"/>
          </a:xfrm>
        </p:spPr>
        <p:txBody>
          <a:bodyPr>
            <a:normAutofit/>
          </a:bodyPr>
          <a:lstStyle/>
          <a:p>
            <a:pPr marL="0" indent="0">
              <a:buNone/>
            </a:pPr>
            <a:r>
              <a:rPr lang="en-US" sz="4000" dirty="0">
                <a:hlinkClick r:id="rId2" action="ppaction://hlinksldjump"/>
              </a:rPr>
              <a:t>Energy</a:t>
            </a:r>
            <a:endParaRPr lang="en-US" sz="4000" dirty="0"/>
          </a:p>
          <a:p>
            <a:pPr marL="0" indent="0">
              <a:buNone/>
            </a:pPr>
            <a:r>
              <a:rPr lang="en-US" sz="4000" dirty="0">
                <a:hlinkClick r:id="rId3" action="ppaction://hlinksldjump"/>
              </a:rPr>
              <a:t>Electricity</a:t>
            </a:r>
            <a:endParaRPr lang="en-US" sz="4000" dirty="0"/>
          </a:p>
          <a:p>
            <a:pPr marL="0" indent="0">
              <a:buNone/>
            </a:pPr>
            <a:r>
              <a:rPr lang="en-US" sz="4000" dirty="0">
                <a:hlinkClick r:id="rId4" action="ppaction://hlinksldjump"/>
              </a:rPr>
              <a:t>Particle model of matter</a:t>
            </a:r>
            <a:endParaRPr lang="en-US" sz="4000" dirty="0"/>
          </a:p>
          <a:p>
            <a:pPr marL="0" indent="0">
              <a:buNone/>
            </a:pPr>
            <a:r>
              <a:rPr lang="en-US" sz="4000" dirty="0">
                <a:hlinkClick r:id="rId5" action="ppaction://hlinksldjump"/>
              </a:rPr>
              <a:t>Atomic structure</a:t>
            </a:r>
            <a:endParaRPr lang="en-US" sz="4000" dirty="0"/>
          </a:p>
        </p:txBody>
      </p:sp>
      <p:pic>
        <p:nvPicPr>
          <p:cNvPr id="1026" name="Picture 2" descr="Image result for energy"/>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490882" y="3386099"/>
            <a:ext cx="2130426" cy="168191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electricity"/>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885471" y="2027218"/>
            <a:ext cx="3284131" cy="203916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8"/>
          <a:stretch>
            <a:fillRect/>
          </a:stretch>
        </p:blipFill>
        <p:spPr>
          <a:xfrm>
            <a:off x="6577802" y="4548702"/>
            <a:ext cx="2343150" cy="1952625"/>
          </a:xfrm>
          <a:prstGeom prst="rect">
            <a:avLst/>
          </a:prstGeom>
        </p:spPr>
      </p:pic>
    </p:spTree>
    <p:extLst>
      <p:ext uri="{BB962C8B-B14F-4D97-AF65-F5344CB8AC3E}">
        <p14:creationId xmlns:p14="http://schemas.microsoft.com/office/powerpoint/2010/main" val="19180416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An illustration of various science concepts, including microscopes, test tubes and natu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4"/>
          <a:stretch>
            <a:fillRect/>
          </a:stretch>
        </p:blipFill>
        <p:spPr>
          <a:xfrm>
            <a:off x="371022" y="160725"/>
            <a:ext cx="1819728" cy="1445078"/>
          </a:xfrm>
          <a:prstGeom prst="rect">
            <a:avLst/>
          </a:prstGeom>
          <a:solidFill>
            <a:schemeClr val="bg1"/>
          </a:solidFill>
        </p:spPr>
      </p:pic>
      <p:graphicFrame>
        <p:nvGraphicFramePr>
          <p:cNvPr id="5" name="Table 4"/>
          <p:cNvGraphicFramePr>
            <a:graphicFrameLocks noGrp="1"/>
          </p:cNvGraphicFramePr>
          <p:nvPr>
            <p:extLst>
              <p:ext uri="{D42A27DB-BD31-4B8C-83A1-F6EECF244321}">
                <p14:modId xmlns:p14="http://schemas.microsoft.com/office/powerpoint/2010/main" val="1521763389"/>
              </p:ext>
            </p:extLst>
          </p:nvPr>
        </p:nvGraphicFramePr>
        <p:xfrm>
          <a:off x="649857" y="1760245"/>
          <a:ext cx="10892288" cy="4802754"/>
        </p:xfrm>
        <a:graphic>
          <a:graphicData uri="http://schemas.openxmlformats.org/drawingml/2006/table">
            <a:tbl>
              <a:tblPr firstRow="1" bandRow="1">
                <a:tableStyleId>{5940675A-B579-460E-94D1-54222C63F5DA}</a:tableStyleId>
              </a:tblPr>
              <a:tblGrid>
                <a:gridCol w="5446144">
                  <a:extLst>
                    <a:ext uri="{9D8B030D-6E8A-4147-A177-3AD203B41FA5}">
                      <a16:colId xmlns:a16="http://schemas.microsoft.com/office/drawing/2014/main" val="2292750075"/>
                    </a:ext>
                  </a:extLst>
                </a:gridCol>
                <a:gridCol w="5446144">
                  <a:extLst>
                    <a:ext uri="{9D8B030D-6E8A-4147-A177-3AD203B41FA5}">
                      <a16:colId xmlns:a16="http://schemas.microsoft.com/office/drawing/2014/main" val="1122295690"/>
                    </a:ext>
                  </a:extLst>
                </a:gridCol>
              </a:tblGrid>
              <a:tr h="718434">
                <a:tc gridSpan="2">
                  <a:txBody>
                    <a:bodyPr/>
                    <a:lstStyle/>
                    <a:p>
                      <a:pPr algn="ctr"/>
                      <a:r>
                        <a:rPr lang="en-GB" sz="3200" b="1" dirty="0"/>
                        <a:t>Do Now Activity</a:t>
                      </a:r>
                    </a:p>
                  </a:txBody>
                  <a:tcPr>
                    <a:solidFill>
                      <a:schemeClr val="bg1">
                        <a:lumMod val="85000"/>
                      </a:schemeClr>
                    </a:solidFill>
                  </a:tcPr>
                </a:tc>
                <a:tc hMerge="1">
                  <a:txBody>
                    <a:bodyPr/>
                    <a:lstStyle/>
                    <a:p>
                      <a:endParaRPr lang="en-GB" dirty="0"/>
                    </a:p>
                  </a:txBody>
                  <a:tcPr/>
                </a:tc>
                <a:extLst>
                  <a:ext uri="{0D108BD9-81ED-4DB2-BD59-A6C34878D82A}">
                    <a16:rowId xmlns:a16="http://schemas.microsoft.com/office/drawing/2014/main" val="1219289664"/>
                  </a:ext>
                </a:extLst>
              </a:tr>
              <a:tr h="1489691">
                <a:tc>
                  <a:txBody>
                    <a:bodyPr/>
                    <a:lstStyle/>
                    <a:p>
                      <a:r>
                        <a:rPr lang="en-GB" sz="3200" b="1" dirty="0">
                          <a:solidFill>
                            <a:schemeClr val="tx1"/>
                          </a:solidFill>
                        </a:rPr>
                        <a:t>Last Week:</a:t>
                      </a:r>
                      <a:r>
                        <a:rPr lang="en-GB" sz="3200" b="1" baseline="0" dirty="0">
                          <a:solidFill>
                            <a:schemeClr val="tx1"/>
                          </a:solidFill>
                        </a:rPr>
                        <a:t> Name the four hormones that control the menstrual cycle?</a:t>
                      </a:r>
                      <a:endParaRPr lang="en-GB" sz="3200" b="1" dirty="0"/>
                    </a:p>
                  </a:txBody>
                  <a:tcPr>
                    <a:solidFill>
                      <a:schemeClr val="bg1"/>
                    </a:solidFill>
                  </a:tcPr>
                </a:tc>
                <a:tc>
                  <a:txBody>
                    <a:bodyPr/>
                    <a:lstStyle/>
                    <a:p>
                      <a:r>
                        <a:rPr lang="en-GB" sz="3200" b="1" dirty="0">
                          <a:solidFill>
                            <a:schemeClr val="tx1"/>
                          </a:solidFill>
                        </a:rPr>
                        <a:t>Last Term: Which</a:t>
                      </a:r>
                      <a:r>
                        <a:rPr lang="en-GB" sz="3200" b="1" baseline="0" dirty="0">
                          <a:solidFill>
                            <a:schemeClr val="tx1"/>
                          </a:solidFill>
                        </a:rPr>
                        <a:t> hormones are used in contraceptive pills?</a:t>
                      </a:r>
                      <a:endParaRPr lang="en-GB" sz="3200" b="1" dirty="0">
                        <a:solidFill>
                          <a:schemeClr val="tx1"/>
                        </a:solidFill>
                      </a:endParaRPr>
                    </a:p>
                  </a:txBody>
                  <a:tcPr>
                    <a:solidFill>
                      <a:schemeClr val="bg1"/>
                    </a:solidFill>
                  </a:tcPr>
                </a:tc>
                <a:extLst>
                  <a:ext uri="{0D108BD9-81ED-4DB2-BD59-A6C34878D82A}">
                    <a16:rowId xmlns:a16="http://schemas.microsoft.com/office/drawing/2014/main" val="2959368595"/>
                  </a:ext>
                </a:extLst>
              </a:tr>
              <a:tr h="2182720">
                <a:tc gridSpan="2">
                  <a:txBody>
                    <a:bodyPr/>
                    <a:lstStyle/>
                    <a:p>
                      <a:pPr algn="ctr"/>
                      <a:r>
                        <a:rPr lang="en-GB" sz="3200" b="1" dirty="0">
                          <a:solidFill>
                            <a:schemeClr val="tx1"/>
                          </a:solidFill>
                        </a:rPr>
                        <a:t>Last</a:t>
                      </a:r>
                      <a:r>
                        <a:rPr lang="en-GB" sz="3200" b="1" baseline="0" dirty="0">
                          <a:solidFill>
                            <a:schemeClr val="tx1"/>
                          </a:solidFill>
                        </a:rPr>
                        <a:t> Year: Outline the IVF process?</a:t>
                      </a:r>
                    </a:p>
                    <a:p>
                      <a:pPr algn="ctr"/>
                      <a:endParaRPr lang="en-GB" sz="3200" b="1" baseline="0" dirty="0">
                        <a:solidFill>
                          <a:schemeClr val="tx1"/>
                        </a:solidFill>
                      </a:endParaRPr>
                    </a:p>
                    <a:p>
                      <a:pPr algn="ctr"/>
                      <a:endParaRPr lang="en-GB" sz="3200" b="1" baseline="0" dirty="0"/>
                    </a:p>
                    <a:p>
                      <a:pPr algn="ctr"/>
                      <a:endParaRPr lang="en-GB" sz="3200" b="1" baseline="0" dirty="0"/>
                    </a:p>
                    <a:p>
                      <a:pPr algn="ctr"/>
                      <a:endParaRPr lang="en-GB" sz="3200" b="1" dirty="0"/>
                    </a:p>
                  </a:txBody>
                  <a:tcPr>
                    <a:solidFill>
                      <a:schemeClr val="bg1"/>
                    </a:solidFill>
                  </a:tcPr>
                </a:tc>
                <a:tc hMerge="1">
                  <a:txBody>
                    <a:bodyPr/>
                    <a:lstStyle/>
                    <a:p>
                      <a:endParaRPr lang="en-GB" dirty="0"/>
                    </a:p>
                  </a:txBody>
                  <a:tcPr/>
                </a:tc>
                <a:extLst>
                  <a:ext uri="{0D108BD9-81ED-4DB2-BD59-A6C34878D82A}">
                    <a16:rowId xmlns:a16="http://schemas.microsoft.com/office/drawing/2014/main" val="1469101766"/>
                  </a:ext>
                </a:extLst>
              </a:tr>
            </a:tbl>
          </a:graphicData>
        </a:graphic>
      </p:graphicFrame>
      <p:sp>
        <p:nvSpPr>
          <p:cNvPr id="3" name="TextBox 2"/>
          <p:cNvSpPr txBox="1"/>
          <p:nvPr/>
        </p:nvSpPr>
        <p:spPr>
          <a:xfrm>
            <a:off x="2433654" y="218404"/>
            <a:ext cx="8436995" cy="1323439"/>
          </a:xfrm>
          <a:prstGeom prst="rect">
            <a:avLst/>
          </a:prstGeom>
          <a:solidFill>
            <a:schemeClr val="bg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000" dirty="0">
                <a:solidFill>
                  <a:prstClr val="black"/>
                </a:solidFill>
                <a:latin typeface="Calibri" panose="020F0502020204030204"/>
              </a:rPr>
              <a:t>How do I review my learning on forms of energy and energy calculations?</a:t>
            </a:r>
            <a:endParaRPr kumimoji="0" lang="en-GB" sz="4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09923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Autofit/>
          </a:bodyPr>
          <a:lstStyle/>
          <a:p>
            <a:r>
              <a:rPr lang="en-US" sz="6000" dirty="0"/>
              <a:t>Energy</a:t>
            </a:r>
          </a:p>
        </p:txBody>
      </p:sp>
      <p:sp>
        <p:nvSpPr>
          <p:cNvPr id="3" name="Content Placeholder 2"/>
          <p:cNvSpPr>
            <a:spLocks noGrp="1"/>
          </p:cNvSpPr>
          <p:nvPr>
            <p:ph sz="half" idx="1"/>
          </p:nvPr>
        </p:nvSpPr>
        <p:spPr>
          <a:xfrm>
            <a:off x="1280160" y="2194560"/>
            <a:ext cx="4781006" cy="3986784"/>
          </a:xfrm>
          <a:ln w="38100">
            <a:solidFill>
              <a:schemeClr val="accent1"/>
            </a:solidFill>
            <a:prstDash val="lgDashDot"/>
          </a:ln>
        </p:spPr>
        <p:txBody>
          <a:bodyPr>
            <a:noAutofit/>
          </a:bodyPr>
          <a:lstStyle/>
          <a:p>
            <a:pPr>
              <a:buFont typeface="Wingdings" panose="05000000000000000000" pitchFamily="2" charset="2"/>
              <a:buChar char="v"/>
            </a:pPr>
            <a:r>
              <a:rPr lang="en-GB" sz="2400" dirty="0"/>
              <a:t>Energy stores and systems</a:t>
            </a:r>
          </a:p>
          <a:p>
            <a:pPr>
              <a:buFont typeface="Wingdings" panose="05000000000000000000" pitchFamily="2" charset="2"/>
              <a:buChar char="v"/>
            </a:pPr>
            <a:r>
              <a:rPr lang="en-GB" sz="2400" dirty="0"/>
              <a:t>Kinetic and potential energy stores</a:t>
            </a:r>
          </a:p>
          <a:p>
            <a:pPr>
              <a:buFont typeface="Wingdings" panose="05000000000000000000" pitchFamily="2" charset="2"/>
              <a:buChar char="v"/>
            </a:pPr>
            <a:r>
              <a:rPr lang="en-GB" sz="2400" dirty="0"/>
              <a:t>Specific heat capacity</a:t>
            </a:r>
          </a:p>
          <a:p>
            <a:pPr>
              <a:buFont typeface="Wingdings" panose="05000000000000000000" pitchFamily="2" charset="2"/>
              <a:buChar char="v"/>
            </a:pPr>
            <a:r>
              <a:rPr lang="en-GB" sz="2400" dirty="0"/>
              <a:t>Conservation of energy and power</a:t>
            </a:r>
          </a:p>
          <a:p>
            <a:pPr>
              <a:buFont typeface="Wingdings" panose="05000000000000000000" pitchFamily="2" charset="2"/>
              <a:buChar char="v"/>
            </a:pPr>
            <a:r>
              <a:rPr lang="en-GB" sz="2400" dirty="0"/>
              <a:t>Reducing unwanted energy transfers</a:t>
            </a:r>
          </a:p>
          <a:p>
            <a:pPr>
              <a:buFont typeface="Wingdings" panose="05000000000000000000" pitchFamily="2" charset="2"/>
              <a:buChar char="v"/>
            </a:pPr>
            <a:r>
              <a:rPr lang="en-GB" sz="2400" dirty="0"/>
              <a:t>Efficiency</a:t>
            </a:r>
          </a:p>
        </p:txBody>
      </p:sp>
      <p:sp>
        <p:nvSpPr>
          <p:cNvPr id="4" name="Content Placeholder 3"/>
          <p:cNvSpPr>
            <a:spLocks noGrp="1"/>
          </p:cNvSpPr>
          <p:nvPr>
            <p:ph sz="half" idx="2"/>
          </p:nvPr>
        </p:nvSpPr>
        <p:spPr>
          <a:ln w="38100">
            <a:solidFill>
              <a:schemeClr val="accent1"/>
            </a:solidFill>
            <a:prstDash val="lgDashDot"/>
          </a:ln>
        </p:spPr>
        <p:txBody>
          <a:bodyPr>
            <a:normAutofit/>
          </a:bodyPr>
          <a:lstStyle/>
          <a:p>
            <a:pPr>
              <a:buFont typeface="Wingdings" panose="05000000000000000000" pitchFamily="2" charset="2"/>
              <a:buChar char="v"/>
            </a:pPr>
            <a:r>
              <a:rPr lang="en-GB" dirty="0"/>
              <a:t>Energy resources and their uses</a:t>
            </a:r>
          </a:p>
          <a:p>
            <a:pPr>
              <a:buFont typeface="Wingdings" panose="05000000000000000000" pitchFamily="2" charset="2"/>
              <a:buChar char="v"/>
            </a:pPr>
            <a:r>
              <a:rPr lang="en-GB" dirty="0"/>
              <a:t>Wind, solar, and geothermal</a:t>
            </a:r>
          </a:p>
          <a:p>
            <a:pPr>
              <a:buFont typeface="Wingdings" panose="05000000000000000000" pitchFamily="2" charset="2"/>
              <a:buChar char="v"/>
            </a:pPr>
            <a:r>
              <a:rPr lang="en-GB" dirty="0"/>
              <a:t>Hydroelectricity, waves and tidal</a:t>
            </a:r>
          </a:p>
          <a:p>
            <a:pPr>
              <a:buFont typeface="Wingdings" panose="05000000000000000000" pitchFamily="2" charset="2"/>
              <a:buChar char="v"/>
            </a:pPr>
            <a:r>
              <a:rPr lang="en-GB" dirty="0"/>
              <a:t>Biofuel and non renewable</a:t>
            </a:r>
          </a:p>
          <a:p>
            <a:pPr>
              <a:buFont typeface="Wingdings" panose="05000000000000000000" pitchFamily="2" charset="2"/>
              <a:buChar char="v"/>
            </a:pPr>
            <a:r>
              <a:rPr lang="en-GB" dirty="0"/>
              <a:t>Trends in energy resource use</a:t>
            </a:r>
          </a:p>
        </p:txBody>
      </p:sp>
      <p:sp>
        <p:nvSpPr>
          <p:cNvPr id="2" name="Action Button: Home 1">
            <a:hlinkClick r:id="rId2"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48932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Energy</a:t>
            </a:r>
          </a:p>
        </p:txBody>
      </p:sp>
      <p:sp>
        <p:nvSpPr>
          <p:cNvPr id="3" name="Content Placeholder 2"/>
          <p:cNvSpPr>
            <a:spLocks noGrp="1"/>
          </p:cNvSpPr>
          <p:nvPr>
            <p:ph sz="half" idx="1"/>
          </p:nvPr>
        </p:nvSpPr>
        <p:spPr>
          <a:xfrm>
            <a:off x="261256" y="2181497"/>
            <a:ext cx="6558643" cy="4389119"/>
          </a:xfrm>
        </p:spPr>
        <p:txBody>
          <a:bodyPr>
            <a:normAutofit fontScale="92500" lnSpcReduction="10000"/>
          </a:bodyPr>
          <a:lstStyle/>
          <a:p>
            <a:pPr marL="0" indent="0">
              <a:buNone/>
            </a:pPr>
            <a:r>
              <a:rPr lang="en-GB" u="sng" dirty="0"/>
              <a:t>Changes in Energy Stores</a:t>
            </a:r>
            <a:r>
              <a:rPr lang="en-GB" dirty="0"/>
              <a:t> </a:t>
            </a:r>
          </a:p>
          <a:p>
            <a:pPr lvl="0"/>
            <a:r>
              <a:rPr lang="en-GB" dirty="0"/>
              <a:t>Energy can be stored in a variety of different energy stores.</a:t>
            </a:r>
          </a:p>
          <a:p>
            <a:pPr lvl="0"/>
            <a:r>
              <a:rPr lang="en-GB" dirty="0"/>
              <a:t>Energy is transferred by heating, by waves, by an electric current or by a force when it moves an object.</a:t>
            </a:r>
          </a:p>
          <a:p>
            <a:pPr lvl="0"/>
            <a:r>
              <a:rPr lang="en-GB" dirty="0"/>
              <a:t>When an object falls and gains speed, its store of gravitational potential energy decreases and its kinetic energy store increases.</a:t>
            </a:r>
          </a:p>
          <a:p>
            <a:pPr lvl="0"/>
            <a:r>
              <a:rPr lang="en-GB" dirty="0"/>
              <a:t>When a falling object hits the ground without bouncing back, its kinetic energy stores decreases.   Some or all of its energy is transferred to the surroundings – the thermal energy store of the surroundings increases, and energy is also transferred by sound waves.</a:t>
            </a:r>
          </a:p>
        </p:txBody>
      </p:sp>
      <p:sp>
        <p:nvSpPr>
          <p:cNvPr id="5" name="Action Button: Home 4">
            <a:hlinkClick r:id="rId2"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19899" y="2181497"/>
            <a:ext cx="5372100" cy="3848101"/>
          </a:xfrm>
          <a:prstGeom prst="rect">
            <a:avLst/>
          </a:prstGeom>
          <a:noFill/>
          <a:extLst>
            <a:ext uri="{909E8E84-426E-40DD-AFC4-6F175D3DCCD1}">
              <a14:hiddenFill xmlns:a14="http://schemas.microsoft.com/office/drawing/2010/main">
                <a:solidFill>
                  <a:srgbClr val="FFFFFF"/>
                </a:solidFill>
              </a14:hiddenFill>
            </a:ext>
          </a:extLst>
        </p:spPr>
      </p:pic>
      <p:sp>
        <p:nvSpPr>
          <p:cNvPr id="4" name="Action Button: Movie 3">
            <a:hlinkClick r:id="rId4" highlightClick="1"/>
          </p:cNvPr>
          <p:cNvSpPr/>
          <p:nvPr/>
        </p:nvSpPr>
        <p:spPr>
          <a:xfrm>
            <a:off x="11500834" y="6103692"/>
            <a:ext cx="522515" cy="557894"/>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15681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Energy</a:t>
            </a:r>
          </a:p>
        </p:txBody>
      </p:sp>
      <p:sp>
        <p:nvSpPr>
          <p:cNvPr id="3" name="Content Placeholder 2"/>
          <p:cNvSpPr>
            <a:spLocks noGrp="1"/>
          </p:cNvSpPr>
          <p:nvPr>
            <p:ph sz="half" idx="1"/>
          </p:nvPr>
        </p:nvSpPr>
        <p:spPr>
          <a:xfrm>
            <a:off x="548640" y="2194560"/>
            <a:ext cx="5221224" cy="3986784"/>
          </a:xfrm>
        </p:spPr>
        <p:txBody>
          <a:bodyPr>
            <a:normAutofit fontScale="92500" lnSpcReduction="20000"/>
          </a:bodyPr>
          <a:lstStyle/>
          <a:p>
            <a:pPr marL="0" indent="0">
              <a:buNone/>
            </a:pPr>
            <a:r>
              <a:rPr lang="en-GB" u="sng" dirty="0"/>
              <a:t>Conservation of Energy</a:t>
            </a:r>
            <a:endParaRPr lang="en-GB" dirty="0"/>
          </a:p>
          <a:p>
            <a:pPr lvl="0"/>
            <a:r>
              <a:rPr lang="en-GB" dirty="0"/>
              <a:t>Energy cannot be created or destroyed.</a:t>
            </a:r>
          </a:p>
          <a:p>
            <a:pPr lvl="0"/>
            <a:r>
              <a:rPr lang="en-GB" dirty="0"/>
              <a:t>Conservation of energy applies to all energy changes.</a:t>
            </a:r>
          </a:p>
          <a:p>
            <a:pPr lvl="0"/>
            <a:r>
              <a:rPr lang="en-GB" dirty="0"/>
              <a:t>A closed system is an isolated system in which no energy transfers take place out of or into the energy stores of the system.</a:t>
            </a:r>
          </a:p>
          <a:p>
            <a:pPr lvl="0"/>
            <a:r>
              <a:rPr lang="en-GB" dirty="0"/>
              <a:t>Energy can be transferred between energy stores within a closed system.</a:t>
            </a:r>
          </a:p>
          <a:p>
            <a:pPr lvl="0"/>
            <a:r>
              <a:rPr lang="en-GB" dirty="0"/>
              <a:t>The total energy of the closed system is always the same, before and after any transfers.</a:t>
            </a:r>
          </a:p>
        </p:txBody>
      </p:sp>
      <p:sp>
        <p:nvSpPr>
          <p:cNvPr id="4" name="Content Placeholder 3"/>
          <p:cNvSpPr>
            <a:spLocks noGrp="1"/>
          </p:cNvSpPr>
          <p:nvPr>
            <p:ph sz="half" idx="2"/>
          </p:nvPr>
        </p:nvSpPr>
        <p:spPr>
          <a:xfrm>
            <a:off x="6415368" y="2194560"/>
            <a:ext cx="5223638" cy="3986784"/>
          </a:xfrm>
        </p:spPr>
        <p:txBody>
          <a:bodyPr>
            <a:normAutofit fontScale="92500" lnSpcReduction="20000"/>
          </a:bodyPr>
          <a:lstStyle/>
          <a:p>
            <a:pPr marL="0" indent="0">
              <a:buNone/>
            </a:pPr>
            <a:r>
              <a:rPr lang="en-GB" u="sng" dirty="0"/>
              <a:t>Energy and Work</a:t>
            </a:r>
            <a:endParaRPr lang="en-GB" dirty="0"/>
          </a:p>
          <a:p>
            <a:pPr lvl="0"/>
            <a:r>
              <a:rPr lang="en-GB" dirty="0"/>
              <a:t>Work is done on an object when a force makes the object move.</a:t>
            </a:r>
          </a:p>
          <a:p>
            <a:pPr lvl="0"/>
            <a:r>
              <a:rPr lang="en-GB" dirty="0"/>
              <a:t>Energy transferred = work done</a:t>
            </a:r>
          </a:p>
          <a:p>
            <a:pPr lvl="0"/>
            <a:r>
              <a:rPr lang="en-GB" b="1" dirty="0"/>
              <a:t>W = Fs</a:t>
            </a:r>
            <a:r>
              <a:rPr lang="en-GB" dirty="0"/>
              <a:t> where </a:t>
            </a:r>
            <a:r>
              <a:rPr lang="en-GB" b="1" dirty="0"/>
              <a:t>F</a:t>
            </a:r>
            <a:r>
              <a:rPr lang="en-GB" dirty="0"/>
              <a:t> is the force and </a:t>
            </a:r>
            <a:r>
              <a:rPr lang="en-GB" b="1" dirty="0"/>
              <a:t>s</a:t>
            </a:r>
            <a:r>
              <a:rPr lang="en-GB" dirty="0"/>
              <a:t> is the distance moved.</a:t>
            </a:r>
          </a:p>
          <a:p>
            <a:r>
              <a:rPr lang="en-GB" dirty="0"/>
              <a:t>Work done to overcome friction is transferred as energy to the thermal energy stores of the objects that rub together and to the surroundings.</a:t>
            </a:r>
          </a:p>
          <a:p>
            <a:endParaRPr lang="en-GB" dirty="0"/>
          </a:p>
        </p:txBody>
      </p:sp>
      <p:sp>
        <p:nvSpPr>
          <p:cNvPr id="5" name="Action Button: Home 4">
            <a:hlinkClick r:id="rId2"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0" name="Picture 2"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62707" y="5361710"/>
            <a:ext cx="1829979" cy="135418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Action Button: Movie 5">
            <a:hlinkClick r:id="rId4" highlightClick="1"/>
          </p:cNvPr>
          <p:cNvSpPr/>
          <p:nvPr/>
        </p:nvSpPr>
        <p:spPr>
          <a:xfrm>
            <a:off x="11329913" y="6038802"/>
            <a:ext cx="618186" cy="600892"/>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883778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Energy</a:t>
            </a:r>
          </a:p>
        </p:txBody>
      </p:sp>
      <p:sp>
        <p:nvSpPr>
          <p:cNvPr id="3" name="Content Placeholder 2"/>
          <p:cNvSpPr>
            <a:spLocks noGrp="1"/>
          </p:cNvSpPr>
          <p:nvPr>
            <p:ph sz="half" idx="1"/>
          </p:nvPr>
        </p:nvSpPr>
        <p:spPr>
          <a:xfrm>
            <a:off x="574766" y="2194560"/>
            <a:ext cx="5195098" cy="4232366"/>
          </a:xfrm>
        </p:spPr>
        <p:txBody>
          <a:bodyPr>
            <a:normAutofit fontScale="92500" lnSpcReduction="10000"/>
          </a:bodyPr>
          <a:lstStyle/>
          <a:p>
            <a:pPr marL="0" indent="0">
              <a:buNone/>
            </a:pPr>
            <a:r>
              <a:rPr lang="en-GB" u="sng" dirty="0"/>
              <a:t>Gravitational Potential Energy Stores</a:t>
            </a:r>
            <a:endParaRPr lang="en-GB" dirty="0"/>
          </a:p>
          <a:p>
            <a:pPr lvl="0"/>
            <a:r>
              <a:rPr lang="en-GB" dirty="0"/>
              <a:t>The gravitational potential energy store of an object increases when it moves up and decreases when it moves down.</a:t>
            </a:r>
          </a:p>
          <a:p>
            <a:pPr lvl="0"/>
            <a:r>
              <a:rPr lang="en-GB" dirty="0"/>
              <a:t>The gravitational potential energy store of an object increases when it is lifted up because work is done on it to overcome the gravitational force.</a:t>
            </a:r>
          </a:p>
          <a:p>
            <a:pPr lvl="0"/>
            <a:r>
              <a:rPr lang="en-GB" dirty="0"/>
              <a:t>The gravitational field strength at the surface of the Moon is less than on the Earth.</a:t>
            </a:r>
          </a:p>
          <a:p>
            <a:pPr lvl="0"/>
            <a:r>
              <a:rPr lang="en-GB" b="1" dirty="0"/>
              <a:t>Change of GPE (J) = mass  (m) x gravitational field strength (N/kg) x change in height (m)</a:t>
            </a:r>
            <a:endParaRPr lang="en-GB" dirty="0"/>
          </a:p>
        </p:txBody>
      </p:sp>
      <p:sp>
        <p:nvSpPr>
          <p:cNvPr id="4" name="Content Placeholder 3"/>
          <p:cNvSpPr>
            <a:spLocks noGrp="1"/>
          </p:cNvSpPr>
          <p:nvPr>
            <p:ph sz="half" idx="2"/>
          </p:nvPr>
        </p:nvSpPr>
        <p:spPr>
          <a:xfrm>
            <a:off x="6415367" y="2194560"/>
            <a:ext cx="5158323" cy="3986784"/>
          </a:xfrm>
        </p:spPr>
        <p:txBody>
          <a:bodyPr>
            <a:normAutofit fontScale="92500" lnSpcReduction="10000"/>
          </a:bodyPr>
          <a:lstStyle/>
          <a:p>
            <a:pPr marL="0" indent="0">
              <a:buNone/>
            </a:pPr>
            <a:r>
              <a:rPr lang="en-GB" u="sng" dirty="0"/>
              <a:t>Kinetic Energy Stores</a:t>
            </a:r>
            <a:endParaRPr lang="en-GB" dirty="0"/>
          </a:p>
          <a:p>
            <a:pPr lvl="0"/>
            <a:r>
              <a:rPr lang="en-GB" dirty="0"/>
              <a:t>The energy in the kinetic energy store of a moving object depends on its mass and its speed.</a:t>
            </a:r>
          </a:p>
          <a:p>
            <a:pPr lvl="0"/>
            <a:r>
              <a:rPr lang="en-GB" b="1" dirty="0"/>
              <a:t>Kinetic energy (J) = ½ x mass (kg) x speed</a:t>
            </a:r>
            <a:r>
              <a:rPr lang="en-GB" b="1" baseline="30000" dirty="0"/>
              <a:t>2</a:t>
            </a:r>
            <a:r>
              <a:rPr lang="en-GB" b="1" dirty="0"/>
              <a:t> (m/s)</a:t>
            </a:r>
            <a:r>
              <a:rPr lang="en-GB" b="1" baseline="30000" dirty="0"/>
              <a:t>2</a:t>
            </a:r>
            <a:endParaRPr lang="en-GB" dirty="0"/>
          </a:p>
          <a:p>
            <a:endParaRPr lang="en-GB" dirty="0"/>
          </a:p>
        </p:txBody>
      </p:sp>
      <p:sp>
        <p:nvSpPr>
          <p:cNvPr id="5" name="Action Button: Home 4">
            <a:hlinkClick r:id="rId2"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Related image"/>
          <p:cNvPicPr>
            <a:picLocks noChangeAspect="1" noChangeArrowheads="1"/>
          </p:cNvPicPr>
          <p:nvPr/>
        </p:nvPicPr>
        <p:blipFill rotWithShape="1">
          <a:blip r:embed="rId3">
            <a:extLst>
              <a:ext uri="{28A0092B-C50C-407E-A947-70E740481C1C}">
                <a14:useLocalDpi xmlns:a14="http://schemas.microsoft.com/office/drawing/2010/main" val="0"/>
              </a:ext>
            </a:extLst>
          </a:blip>
          <a:srcRect b="5758"/>
          <a:stretch/>
        </p:blipFill>
        <p:spPr bwMode="auto">
          <a:xfrm>
            <a:off x="6511289" y="4475335"/>
            <a:ext cx="3638506" cy="2286001"/>
          </a:xfrm>
          <a:prstGeom prst="rect">
            <a:avLst/>
          </a:prstGeom>
          <a:noFill/>
          <a:extLst>
            <a:ext uri="{909E8E84-426E-40DD-AFC4-6F175D3DCCD1}">
              <a14:hiddenFill xmlns:a14="http://schemas.microsoft.com/office/drawing/2010/main">
                <a:solidFill>
                  <a:srgbClr val="FFFFFF"/>
                </a:solidFill>
              </a14:hiddenFill>
            </a:ext>
          </a:extLst>
        </p:spPr>
      </p:pic>
      <p:sp>
        <p:nvSpPr>
          <p:cNvPr id="6" name="Action Button: Movie 5">
            <a:hlinkClick r:id="rId4" highlightClick="1"/>
          </p:cNvPr>
          <p:cNvSpPr/>
          <p:nvPr/>
        </p:nvSpPr>
        <p:spPr>
          <a:xfrm>
            <a:off x="11408355" y="6045834"/>
            <a:ext cx="522514" cy="579992"/>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685919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Energy</a:t>
            </a:r>
          </a:p>
        </p:txBody>
      </p:sp>
      <p:sp>
        <p:nvSpPr>
          <p:cNvPr id="3" name="Content Placeholder 2"/>
          <p:cNvSpPr>
            <a:spLocks noGrp="1"/>
          </p:cNvSpPr>
          <p:nvPr>
            <p:ph sz="half" idx="1"/>
          </p:nvPr>
        </p:nvSpPr>
        <p:spPr>
          <a:xfrm>
            <a:off x="522514" y="2194560"/>
            <a:ext cx="5247350" cy="3986784"/>
          </a:xfrm>
        </p:spPr>
        <p:txBody>
          <a:bodyPr>
            <a:normAutofit fontScale="92500" lnSpcReduction="10000"/>
          </a:bodyPr>
          <a:lstStyle/>
          <a:p>
            <a:pPr marL="0" indent="0">
              <a:buNone/>
            </a:pPr>
            <a:r>
              <a:rPr lang="en-GB" u="sng" dirty="0"/>
              <a:t>Elastic Energy Stores</a:t>
            </a:r>
            <a:endParaRPr lang="en-GB" dirty="0"/>
          </a:p>
          <a:p>
            <a:pPr lvl="0"/>
            <a:r>
              <a:rPr lang="en-GB" dirty="0"/>
              <a:t>Elastic potential energy is the energy stored in an elastic object when work is done on the object.</a:t>
            </a:r>
          </a:p>
          <a:p>
            <a:pPr lvl="0"/>
            <a:r>
              <a:rPr lang="en-GB" b="1" dirty="0"/>
              <a:t>Elastic potential energy (J) = ½ x spring constant (N/m) x extension of the spring</a:t>
            </a:r>
            <a:r>
              <a:rPr lang="en-GB" b="1" baseline="30000" dirty="0"/>
              <a:t>2</a:t>
            </a:r>
            <a:r>
              <a:rPr lang="en-GB" b="1" dirty="0"/>
              <a:t> (m)</a:t>
            </a:r>
            <a:r>
              <a:rPr lang="en-GB" dirty="0"/>
              <a:t> </a:t>
            </a:r>
          </a:p>
        </p:txBody>
      </p:sp>
      <p:sp>
        <p:nvSpPr>
          <p:cNvPr id="4" name="Content Placeholder 3"/>
          <p:cNvSpPr>
            <a:spLocks noGrp="1"/>
          </p:cNvSpPr>
          <p:nvPr>
            <p:ph sz="half" idx="2"/>
          </p:nvPr>
        </p:nvSpPr>
        <p:spPr/>
        <p:txBody>
          <a:bodyPr>
            <a:normAutofit fontScale="92500" lnSpcReduction="10000"/>
          </a:bodyPr>
          <a:lstStyle/>
          <a:p>
            <a:pPr marL="0" indent="0">
              <a:buNone/>
            </a:pPr>
            <a:r>
              <a:rPr lang="en-GB" u="sng" dirty="0"/>
              <a:t>Energy Dissipation</a:t>
            </a:r>
            <a:endParaRPr lang="en-GB" dirty="0"/>
          </a:p>
          <a:p>
            <a:pPr lvl="0"/>
            <a:r>
              <a:rPr lang="en-GB" dirty="0"/>
              <a:t>Useful energy is energy in the place we want it and in the form we need it.</a:t>
            </a:r>
          </a:p>
          <a:p>
            <a:pPr lvl="0"/>
            <a:r>
              <a:rPr lang="en-GB" dirty="0"/>
              <a:t>Wasted energy is the energy that is not useful energy and is transferred by an undesired pathway.</a:t>
            </a:r>
          </a:p>
          <a:p>
            <a:pPr lvl="0"/>
            <a:r>
              <a:rPr lang="en-GB" dirty="0"/>
              <a:t>Wasted energy is eventually transferred to the surroundings which become warmer.</a:t>
            </a:r>
          </a:p>
          <a:p>
            <a:r>
              <a:rPr lang="en-GB" dirty="0"/>
              <a:t>As energy dissipates (spreads out) it gets less and less useful.</a:t>
            </a:r>
          </a:p>
          <a:p>
            <a:endParaRPr lang="en-GB" dirty="0"/>
          </a:p>
        </p:txBody>
      </p:sp>
      <p:sp>
        <p:nvSpPr>
          <p:cNvPr id="5" name="Action Button: Home 4">
            <a:hlinkClick r:id="rId2"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4578" name="Picture 2" descr="Image result for hooke's law of elasticit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75369" y="4532811"/>
            <a:ext cx="2137954" cy="21379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90270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Energy</a:t>
            </a:r>
          </a:p>
        </p:txBody>
      </p:sp>
      <p:sp>
        <p:nvSpPr>
          <p:cNvPr id="3" name="Content Placeholder 2"/>
          <p:cNvSpPr>
            <a:spLocks noGrp="1"/>
          </p:cNvSpPr>
          <p:nvPr>
            <p:ph sz="half" idx="1"/>
          </p:nvPr>
        </p:nvSpPr>
        <p:spPr>
          <a:xfrm>
            <a:off x="156755" y="2194560"/>
            <a:ext cx="6100354" cy="3168173"/>
          </a:xfrm>
        </p:spPr>
        <p:txBody>
          <a:bodyPr>
            <a:normAutofit fontScale="92500" lnSpcReduction="10000"/>
          </a:bodyPr>
          <a:lstStyle/>
          <a:p>
            <a:pPr marL="0" indent="0">
              <a:buNone/>
            </a:pPr>
            <a:r>
              <a:rPr lang="en-GB" u="sng" dirty="0"/>
              <a:t>Energy Transfer by Conduction</a:t>
            </a:r>
            <a:endParaRPr lang="en-GB" dirty="0"/>
          </a:p>
          <a:p>
            <a:pPr lvl="0"/>
            <a:r>
              <a:rPr lang="en-GB" dirty="0"/>
              <a:t>Metals are the best conductors of energy.</a:t>
            </a:r>
          </a:p>
          <a:p>
            <a:pPr lvl="0"/>
            <a:r>
              <a:rPr lang="en-GB" dirty="0"/>
              <a:t>Non-metal materials such as wool and fibreglass are the best insulators.</a:t>
            </a:r>
          </a:p>
          <a:p>
            <a:pPr lvl="0"/>
            <a:r>
              <a:rPr lang="en-GB" dirty="0"/>
              <a:t>The higher the thermal conductivity of a material, the higher the rate of energy transfer through it.</a:t>
            </a:r>
          </a:p>
          <a:p>
            <a:pPr lvl="0"/>
            <a:r>
              <a:rPr lang="en-GB" dirty="0"/>
              <a:t>The thicker a layer of insulating material, the lower the rate of energy transfer through it.</a:t>
            </a:r>
          </a:p>
          <a:p>
            <a:pPr marL="0" indent="0">
              <a:buNone/>
            </a:pPr>
            <a:endParaRPr lang="en-GB" dirty="0"/>
          </a:p>
        </p:txBody>
      </p:sp>
      <p:sp>
        <p:nvSpPr>
          <p:cNvPr id="4" name="Content Placeholder 3"/>
          <p:cNvSpPr>
            <a:spLocks noGrp="1"/>
          </p:cNvSpPr>
          <p:nvPr>
            <p:ph sz="half" idx="2"/>
          </p:nvPr>
        </p:nvSpPr>
        <p:spPr>
          <a:xfrm>
            <a:off x="6415368" y="2194560"/>
            <a:ext cx="5288952" cy="3986784"/>
          </a:xfrm>
        </p:spPr>
        <p:txBody>
          <a:bodyPr>
            <a:normAutofit fontScale="92500" lnSpcReduction="10000"/>
          </a:bodyPr>
          <a:lstStyle/>
          <a:p>
            <a:pPr marL="0" indent="0">
              <a:buNone/>
            </a:pPr>
            <a:r>
              <a:rPr lang="en-GB" u="sng" dirty="0"/>
              <a:t>Specific Heat Capacity</a:t>
            </a:r>
            <a:endParaRPr lang="en-GB" dirty="0"/>
          </a:p>
          <a:p>
            <a:pPr lvl="0"/>
            <a:r>
              <a:rPr lang="en-GB" dirty="0"/>
              <a:t>The specific heat capacity of a substance is the amount of energy needed to change the temperature of 1kg of the substance by 1</a:t>
            </a:r>
            <a:r>
              <a:rPr lang="en-GB" baseline="30000" dirty="0"/>
              <a:t>O</a:t>
            </a:r>
            <a:r>
              <a:rPr lang="en-GB" dirty="0"/>
              <a:t>C.</a:t>
            </a:r>
          </a:p>
          <a:p>
            <a:pPr lvl="0"/>
            <a:r>
              <a:rPr lang="en-GB" dirty="0"/>
              <a:t>The greater the mass of an object, the more slowly its temperature increases when heated.</a:t>
            </a:r>
          </a:p>
          <a:p>
            <a:pPr lvl="0"/>
            <a:r>
              <a:rPr lang="en-GB" b="1" dirty="0"/>
              <a:t>Energy transferred (J) = Mass (kg) x specific heat capacity (J/kg </a:t>
            </a:r>
            <a:r>
              <a:rPr lang="en-GB" b="1" baseline="30000" dirty="0"/>
              <a:t>O</a:t>
            </a:r>
            <a:r>
              <a:rPr lang="en-GB" b="1" dirty="0"/>
              <a:t>C) x temperature change (</a:t>
            </a:r>
            <a:r>
              <a:rPr lang="en-GB" b="1" baseline="30000" dirty="0"/>
              <a:t>O</a:t>
            </a:r>
            <a:r>
              <a:rPr lang="en-GB" b="1" dirty="0"/>
              <a:t>C)</a:t>
            </a:r>
            <a:endParaRPr lang="en-GB" dirty="0"/>
          </a:p>
          <a:p>
            <a:endParaRPr lang="en-GB" dirty="0"/>
          </a:p>
        </p:txBody>
      </p:sp>
      <p:sp>
        <p:nvSpPr>
          <p:cNvPr id="5" name="Action Button: Home 4">
            <a:hlinkClick r:id="rId2"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0" name="Picture 2" descr="Image result for conduc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72807" y="5245167"/>
            <a:ext cx="3252652" cy="1495267"/>
          </a:xfrm>
          <a:prstGeom prst="rect">
            <a:avLst/>
          </a:prstGeom>
          <a:noFill/>
          <a:extLst>
            <a:ext uri="{909E8E84-426E-40DD-AFC4-6F175D3DCCD1}">
              <a14:hiddenFill xmlns:a14="http://schemas.microsoft.com/office/drawing/2010/main">
                <a:solidFill>
                  <a:srgbClr val="FFFFFF"/>
                </a:solidFill>
              </a14:hiddenFill>
            </a:ext>
          </a:extLst>
        </p:spPr>
      </p:pic>
      <p:sp>
        <p:nvSpPr>
          <p:cNvPr id="6" name="Action Button: Movie 5">
            <a:hlinkClick r:id="rId4" highlightClick="1"/>
          </p:cNvPr>
          <p:cNvSpPr/>
          <p:nvPr/>
        </p:nvSpPr>
        <p:spPr>
          <a:xfrm>
            <a:off x="209006" y="5930537"/>
            <a:ext cx="640080" cy="627017"/>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Action Button: Custom 6">
            <a:hlinkClick r:id="rId5" highlightClick="1"/>
          </p:cNvPr>
          <p:cNvSpPr/>
          <p:nvPr/>
        </p:nvSpPr>
        <p:spPr>
          <a:xfrm>
            <a:off x="11191741" y="6181344"/>
            <a:ext cx="618186" cy="559090"/>
          </a:xfrm>
          <a:prstGeom prst="actionButtonBlan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RP</a:t>
            </a:r>
          </a:p>
        </p:txBody>
      </p:sp>
    </p:spTree>
    <p:extLst>
      <p:ext uri="{BB962C8B-B14F-4D97-AF65-F5344CB8AC3E}">
        <p14:creationId xmlns:p14="http://schemas.microsoft.com/office/powerpoint/2010/main" val="22911068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Energy</a:t>
            </a:r>
          </a:p>
        </p:txBody>
      </p:sp>
      <p:sp>
        <p:nvSpPr>
          <p:cNvPr id="3" name="Content Placeholder 2"/>
          <p:cNvSpPr>
            <a:spLocks noGrp="1"/>
          </p:cNvSpPr>
          <p:nvPr>
            <p:ph sz="half" idx="1"/>
          </p:nvPr>
        </p:nvSpPr>
        <p:spPr>
          <a:xfrm>
            <a:off x="457200" y="2194559"/>
            <a:ext cx="7380514" cy="4271555"/>
          </a:xfrm>
        </p:spPr>
        <p:txBody>
          <a:bodyPr>
            <a:normAutofit fontScale="85000" lnSpcReduction="20000"/>
          </a:bodyPr>
          <a:lstStyle/>
          <a:p>
            <a:pPr marL="0" indent="0">
              <a:buNone/>
            </a:pPr>
            <a:r>
              <a:rPr lang="en-GB" u="sng" dirty="0"/>
              <a:t>Heating and Insulating Buildings</a:t>
            </a:r>
            <a:r>
              <a:rPr lang="en-GB" dirty="0"/>
              <a:t> </a:t>
            </a:r>
          </a:p>
          <a:p>
            <a:pPr lvl="0"/>
            <a:r>
              <a:rPr lang="en-GB" dirty="0"/>
              <a:t>Electric and/or gas heaters and gas or oil-filled central heating or solid-fuel stoves are used to heat houses.</a:t>
            </a:r>
          </a:p>
          <a:p>
            <a:pPr marL="0" lvl="0" indent="0">
              <a:buNone/>
            </a:pPr>
            <a:r>
              <a:rPr lang="en-GB" dirty="0"/>
              <a:t>The rate of energy transfer from houses can be reduced by using:</a:t>
            </a:r>
          </a:p>
          <a:p>
            <a:pPr lvl="0"/>
            <a:r>
              <a:rPr lang="en-GB" dirty="0"/>
              <a:t>Loft insulation</a:t>
            </a:r>
          </a:p>
          <a:p>
            <a:pPr lvl="0"/>
            <a:r>
              <a:rPr lang="en-GB" dirty="0"/>
              <a:t>Cavity wall insulation</a:t>
            </a:r>
          </a:p>
          <a:p>
            <a:pPr lvl="0"/>
            <a:r>
              <a:rPr lang="en-GB" dirty="0"/>
              <a:t>Double-glazed windows</a:t>
            </a:r>
          </a:p>
          <a:p>
            <a:pPr lvl="0"/>
            <a:r>
              <a:rPr lang="en-GB" dirty="0"/>
              <a:t>Aluminium foil behind radiators</a:t>
            </a:r>
          </a:p>
          <a:p>
            <a:pPr lvl="0"/>
            <a:r>
              <a:rPr lang="en-GB" dirty="0"/>
              <a:t>External walls with thicker bricks and lower thermal conductivity.</a:t>
            </a:r>
          </a:p>
          <a:p>
            <a:r>
              <a:rPr lang="en-GB" dirty="0"/>
              <a:t>Cavity wall insulation is insulation material that is used to fill the cavity between the 2 brick layers of an external house wall.</a:t>
            </a:r>
          </a:p>
        </p:txBody>
      </p:sp>
      <p:sp>
        <p:nvSpPr>
          <p:cNvPr id="5" name="Action Button: Home 4">
            <a:hlinkClick r:id="rId2"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74" name="Picture 2" descr="Image result for insulating building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1588" y="2430799"/>
            <a:ext cx="4251278" cy="31917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27077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Energy</a:t>
            </a:r>
          </a:p>
        </p:txBody>
      </p:sp>
      <p:sp>
        <p:nvSpPr>
          <p:cNvPr id="3" name="Content Placeholder 2"/>
          <p:cNvSpPr>
            <a:spLocks noGrp="1"/>
          </p:cNvSpPr>
          <p:nvPr>
            <p:ph sz="half" idx="1"/>
          </p:nvPr>
        </p:nvSpPr>
        <p:spPr>
          <a:xfrm>
            <a:off x="470263" y="2194559"/>
            <a:ext cx="11011988" cy="4284618"/>
          </a:xfrm>
        </p:spPr>
        <p:txBody>
          <a:bodyPr>
            <a:normAutofit/>
          </a:bodyPr>
          <a:lstStyle/>
          <a:p>
            <a:pPr marL="0" indent="0">
              <a:buNone/>
            </a:pPr>
            <a:r>
              <a:rPr lang="en-GB" u="sng" dirty="0"/>
              <a:t>Energy and Efficiency</a:t>
            </a:r>
            <a:r>
              <a:rPr lang="en-GB" dirty="0"/>
              <a:t> </a:t>
            </a:r>
          </a:p>
          <a:p>
            <a:pPr lvl="0"/>
            <a:r>
              <a:rPr lang="en-GB" dirty="0"/>
              <a:t>The efficiency of a device = </a:t>
            </a:r>
            <a:r>
              <a:rPr lang="en-GB" u="sng" dirty="0"/>
              <a:t>useful energy transferred by the device  </a:t>
            </a:r>
            <a:r>
              <a:rPr lang="en-GB" dirty="0"/>
              <a:t>(x 100%).</a:t>
            </a:r>
          </a:p>
          <a:p>
            <a:pPr marL="0" lvl="0" indent="0">
              <a:buNone/>
            </a:pPr>
            <a:r>
              <a:rPr lang="en-GB" dirty="0"/>
              <a:t>                                                     total energy supplied to the device </a:t>
            </a:r>
          </a:p>
          <a:p>
            <a:pPr lvl="0"/>
            <a:r>
              <a:rPr lang="en-GB" dirty="0"/>
              <a:t>No energy transfer can be more than 100% efficient.</a:t>
            </a:r>
          </a:p>
          <a:p>
            <a:pPr lvl="0"/>
            <a:r>
              <a:rPr lang="en-GB" dirty="0"/>
              <a:t>Machines waste energy because of friction between their moving parts, air resistance, electrical resistance and noise.</a:t>
            </a:r>
          </a:p>
          <a:p>
            <a:pPr lvl="0"/>
            <a:r>
              <a:rPr lang="en-GB" dirty="0"/>
              <a:t>Machines can be made more efficient by reducing the energy they waste.  For example, lubrication is used to reduce friction between moving parts.</a:t>
            </a:r>
          </a:p>
        </p:txBody>
      </p:sp>
      <p:sp>
        <p:nvSpPr>
          <p:cNvPr id="5" name="Action Button: Home 4">
            <a:hlinkClick r:id="rId2"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68089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Energy</a:t>
            </a:r>
          </a:p>
        </p:txBody>
      </p:sp>
      <p:sp>
        <p:nvSpPr>
          <p:cNvPr id="3" name="Content Placeholder 2"/>
          <p:cNvSpPr>
            <a:spLocks noGrp="1"/>
          </p:cNvSpPr>
          <p:nvPr>
            <p:ph sz="half" idx="1"/>
          </p:nvPr>
        </p:nvSpPr>
        <p:spPr>
          <a:xfrm>
            <a:off x="522512" y="2194559"/>
            <a:ext cx="7367453" cy="4352889"/>
          </a:xfrm>
        </p:spPr>
        <p:txBody>
          <a:bodyPr>
            <a:normAutofit fontScale="92500"/>
          </a:bodyPr>
          <a:lstStyle/>
          <a:p>
            <a:pPr marL="0" indent="0">
              <a:buNone/>
            </a:pPr>
            <a:r>
              <a:rPr lang="en-GB" u="sng" dirty="0"/>
              <a:t>Energy Demands</a:t>
            </a:r>
            <a:endParaRPr lang="en-GB" dirty="0"/>
          </a:p>
          <a:p>
            <a:pPr lvl="0"/>
            <a:r>
              <a:rPr lang="en-GB" dirty="0"/>
              <a:t>Our energy demands are met mostly by burning oil, coal and gas.</a:t>
            </a:r>
          </a:p>
          <a:p>
            <a:pPr lvl="0"/>
            <a:r>
              <a:rPr lang="en-GB" dirty="0"/>
              <a:t>Nuclear power, biofuels and renewable resources provide energy to generate some of the energy we use.</a:t>
            </a:r>
          </a:p>
          <a:p>
            <a:pPr lvl="0"/>
            <a:r>
              <a:rPr lang="en-GB" dirty="0"/>
              <a:t>Uranium or plutonium is used in nuclear power stations.</a:t>
            </a:r>
          </a:p>
          <a:p>
            <a:pPr lvl="0"/>
            <a:r>
              <a:rPr lang="en-GB" dirty="0"/>
              <a:t>Much more energy is released per kilogram from uranium or plutonium than from fossil fuels.</a:t>
            </a:r>
          </a:p>
          <a:p>
            <a:pPr lvl="0"/>
            <a:r>
              <a:rPr lang="en-GB" dirty="0"/>
              <a:t>Biofuels are renewable sources of energy.  </a:t>
            </a:r>
          </a:p>
          <a:p>
            <a:r>
              <a:rPr lang="en-GB" dirty="0"/>
              <a:t>Biofuels such as methane and ethanol can be used to generate electricity.</a:t>
            </a:r>
          </a:p>
        </p:txBody>
      </p:sp>
      <p:sp>
        <p:nvSpPr>
          <p:cNvPr id="5" name="Action Button: Home 4">
            <a:hlinkClick r:id="rId2"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098" name="Picture 2" descr="Image result for energy demand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89965" y="2808832"/>
            <a:ext cx="4220482" cy="33763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00130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Energy</a:t>
            </a:r>
          </a:p>
        </p:txBody>
      </p:sp>
      <p:sp>
        <p:nvSpPr>
          <p:cNvPr id="3" name="Content Placeholder 2"/>
          <p:cNvSpPr>
            <a:spLocks noGrp="1"/>
          </p:cNvSpPr>
          <p:nvPr>
            <p:ph sz="half" idx="1"/>
          </p:nvPr>
        </p:nvSpPr>
        <p:spPr>
          <a:xfrm>
            <a:off x="470263" y="2194559"/>
            <a:ext cx="8804366" cy="4245429"/>
          </a:xfrm>
        </p:spPr>
        <p:txBody>
          <a:bodyPr>
            <a:normAutofit fontScale="92500" lnSpcReduction="10000"/>
          </a:bodyPr>
          <a:lstStyle/>
          <a:p>
            <a:pPr marL="0" indent="0">
              <a:buNone/>
            </a:pPr>
            <a:r>
              <a:rPr lang="en-GB" b="1" u="sng" dirty="0"/>
              <a:t>Renewable Electricity Generation</a:t>
            </a:r>
          </a:p>
          <a:p>
            <a:pPr lvl="0"/>
            <a:r>
              <a:rPr lang="en-GB" dirty="0"/>
              <a:t>Wind turbine – generator on top of a tall tower</a:t>
            </a:r>
          </a:p>
          <a:p>
            <a:pPr lvl="0"/>
            <a:r>
              <a:rPr lang="en-GB" dirty="0"/>
              <a:t>Waves – generate by turning a floating generator</a:t>
            </a:r>
          </a:p>
          <a:p>
            <a:pPr lvl="0"/>
            <a:r>
              <a:rPr lang="en-GB" dirty="0"/>
              <a:t>Hydroelectricity – generators are turned by water running downhill</a:t>
            </a:r>
          </a:p>
          <a:p>
            <a:pPr lvl="0"/>
            <a:r>
              <a:rPr lang="en-GB" dirty="0"/>
              <a:t>Tidal – trap each high tide and use the water to turn generators</a:t>
            </a:r>
          </a:p>
          <a:p>
            <a:pPr lvl="0"/>
            <a:r>
              <a:rPr lang="en-GB" dirty="0"/>
              <a:t>Solar cells – convert solar energy directly into electricity</a:t>
            </a:r>
          </a:p>
          <a:p>
            <a:pPr lvl="0"/>
            <a:r>
              <a:rPr lang="en-GB" dirty="0"/>
              <a:t>Solar heating panels – use solar energy to heat water directly</a:t>
            </a:r>
          </a:p>
          <a:p>
            <a:pPr lvl="0"/>
            <a:r>
              <a:rPr lang="en-GB" dirty="0"/>
              <a:t>Geothermal – Water is pumped into hot rocks underground which produces steam to drive turbines.   Rocks become hot due to the energy released by radioactive substances deep inside the Earth.</a:t>
            </a:r>
          </a:p>
        </p:txBody>
      </p:sp>
      <p:sp>
        <p:nvSpPr>
          <p:cNvPr id="5" name="Action Button: Home 4">
            <a:hlinkClick r:id="rId2"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122" name="Picture 2" descr="Image result for renewable energ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55226" y="1992085"/>
            <a:ext cx="3354701" cy="3354701"/>
          </a:xfrm>
          <a:prstGeom prst="rect">
            <a:avLst/>
          </a:prstGeom>
          <a:noFill/>
          <a:extLst>
            <a:ext uri="{909E8E84-426E-40DD-AFC4-6F175D3DCCD1}">
              <a14:hiddenFill xmlns:a14="http://schemas.microsoft.com/office/drawing/2010/main">
                <a:solidFill>
                  <a:srgbClr val="FFFFFF"/>
                </a:solidFill>
              </a14:hiddenFill>
            </a:ext>
          </a:extLst>
        </p:spPr>
      </p:pic>
      <p:sp>
        <p:nvSpPr>
          <p:cNvPr id="4" name="Action Button: Movie 3">
            <a:hlinkClick r:id="rId4" highlightClick="1"/>
          </p:cNvPr>
          <p:cNvSpPr/>
          <p:nvPr/>
        </p:nvSpPr>
        <p:spPr>
          <a:xfrm>
            <a:off x="11500834" y="6139542"/>
            <a:ext cx="512579" cy="600891"/>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87972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Energy</a:t>
            </a:r>
          </a:p>
        </p:txBody>
      </p:sp>
      <p:sp>
        <p:nvSpPr>
          <p:cNvPr id="3" name="Content Placeholder 2"/>
          <p:cNvSpPr>
            <a:spLocks noGrp="1"/>
          </p:cNvSpPr>
          <p:nvPr>
            <p:ph sz="half" idx="1"/>
          </p:nvPr>
        </p:nvSpPr>
        <p:spPr>
          <a:xfrm>
            <a:off x="404949" y="2194559"/>
            <a:ext cx="7319541" cy="4167051"/>
          </a:xfrm>
        </p:spPr>
        <p:txBody>
          <a:bodyPr>
            <a:normAutofit fontScale="92500"/>
          </a:bodyPr>
          <a:lstStyle/>
          <a:p>
            <a:pPr marL="0" indent="0">
              <a:buNone/>
            </a:pPr>
            <a:r>
              <a:rPr lang="en-GB" u="sng" dirty="0"/>
              <a:t>Energy and the Environment</a:t>
            </a:r>
            <a:r>
              <a:rPr lang="en-GB" dirty="0"/>
              <a:t> </a:t>
            </a:r>
          </a:p>
          <a:p>
            <a:pPr lvl="0"/>
            <a:r>
              <a:rPr lang="en-GB" dirty="0"/>
              <a:t>Fossil fuels produce increased levels of greenhouse gases which could cause global warming.</a:t>
            </a:r>
          </a:p>
          <a:p>
            <a:pPr lvl="0"/>
            <a:r>
              <a:rPr lang="en-GB" dirty="0"/>
              <a:t>Nuclear fuels produce radioactive waste.</a:t>
            </a:r>
          </a:p>
          <a:p>
            <a:pPr lvl="0"/>
            <a:r>
              <a:rPr lang="en-GB" dirty="0"/>
              <a:t>Renewable energy resources will never run out, they don’t produce harmful waste products (greenhouse gases or radioactive waste) and they can be used in remote places.   But they cover large areas and they can disturb natural habitats.</a:t>
            </a:r>
          </a:p>
          <a:p>
            <a:pPr lvl="0"/>
            <a:r>
              <a:rPr lang="en-GB" dirty="0"/>
              <a:t>Different energy resources can be evaluated in terms of reliability, environmental effects, pollution and waste.</a:t>
            </a:r>
          </a:p>
        </p:txBody>
      </p:sp>
      <p:sp>
        <p:nvSpPr>
          <p:cNvPr id="4" name="Content Placeholder 3"/>
          <p:cNvSpPr>
            <a:spLocks noGrp="1"/>
          </p:cNvSpPr>
          <p:nvPr>
            <p:ph sz="half" idx="2"/>
          </p:nvPr>
        </p:nvSpPr>
        <p:spPr/>
        <p:txBody>
          <a:bodyPr>
            <a:normAutofit fontScale="92500"/>
          </a:bodyPr>
          <a:lstStyle/>
          <a:p>
            <a:endParaRPr lang="en-GB"/>
          </a:p>
        </p:txBody>
      </p:sp>
      <p:sp>
        <p:nvSpPr>
          <p:cNvPr id="5" name="Action Button: Home 4">
            <a:hlinkClick r:id="rId2"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146" name="Picture 2" descr="Image result for fossil fuel pollu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24490" y="2194559"/>
            <a:ext cx="4194356" cy="2348840"/>
          </a:xfrm>
          <a:prstGeom prst="rect">
            <a:avLst/>
          </a:prstGeom>
          <a:noFill/>
          <a:extLst>
            <a:ext uri="{909E8E84-426E-40DD-AFC4-6F175D3DCCD1}">
              <a14:hiddenFill xmlns:a14="http://schemas.microsoft.com/office/drawing/2010/main">
                <a:solidFill>
                  <a:srgbClr val="FFFFFF"/>
                </a:solidFill>
              </a14:hiddenFill>
            </a:ext>
          </a:extLst>
        </p:spPr>
      </p:pic>
      <p:sp>
        <p:nvSpPr>
          <p:cNvPr id="6" name="Action Button: Movie 5">
            <a:hlinkClick r:id="rId4" highlightClick="1"/>
          </p:cNvPr>
          <p:cNvSpPr/>
          <p:nvPr/>
        </p:nvSpPr>
        <p:spPr>
          <a:xfrm>
            <a:off x="11495313" y="6181344"/>
            <a:ext cx="522515" cy="519902"/>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599895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Energy</a:t>
            </a:r>
          </a:p>
        </p:txBody>
      </p:sp>
      <p:sp>
        <p:nvSpPr>
          <p:cNvPr id="3" name="Content Placeholder 2"/>
          <p:cNvSpPr>
            <a:spLocks noGrp="1"/>
          </p:cNvSpPr>
          <p:nvPr>
            <p:ph sz="half" idx="1"/>
          </p:nvPr>
        </p:nvSpPr>
        <p:spPr>
          <a:xfrm>
            <a:off x="444137" y="2194559"/>
            <a:ext cx="11365790" cy="4245429"/>
          </a:xfrm>
        </p:spPr>
        <p:txBody>
          <a:bodyPr>
            <a:normAutofit/>
          </a:bodyPr>
          <a:lstStyle/>
          <a:p>
            <a:pPr marL="0" indent="0">
              <a:buNone/>
            </a:pPr>
            <a:r>
              <a:rPr lang="en-GB" u="sng" dirty="0"/>
              <a:t>Big Energy Issues</a:t>
            </a:r>
            <a:r>
              <a:rPr lang="en-GB" dirty="0"/>
              <a:t> </a:t>
            </a:r>
          </a:p>
          <a:p>
            <a:pPr lvl="0"/>
            <a:r>
              <a:rPr lang="en-GB" dirty="0"/>
              <a:t>Gas-fired power stations and pumped-storage stations can meet variations in demand.</a:t>
            </a:r>
          </a:p>
          <a:p>
            <a:pPr lvl="0"/>
            <a:r>
              <a:rPr lang="en-GB" dirty="0"/>
              <a:t>Nuclear power stations are expensive to build, run and decommission.</a:t>
            </a:r>
          </a:p>
          <a:p>
            <a:pPr lvl="0"/>
            <a:r>
              <a:rPr lang="en-GB" dirty="0"/>
              <a:t>Carbon capture of fossil fuel emissions is likely to be expensive.</a:t>
            </a:r>
          </a:p>
          <a:p>
            <a:pPr lvl="0"/>
            <a:r>
              <a:rPr lang="en-GB" dirty="0"/>
              <a:t>Renewable resources are cheap to run but expensive to install.</a:t>
            </a:r>
          </a:p>
          <a:p>
            <a:r>
              <a:rPr lang="en-GB" dirty="0"/>
              <a:t>Nuclear power stations, fossil-fuel power stations that use carbon capture technology, and renewable energy resources are all likely to be needed for future energy supplies.</a:t>
            </a:r>
          </a:p>
        </p:txBody>
      </p:sp>
      <p:sp>
        <p:nvSpPr>
          <p:cNvPr id="5" name="Action Button: Home 4">
            <a:hlinkClick r:id="rId2"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280721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Energy – Exam practice</a:t>
            </a:r>
            <a:endParaRPr lang="en-GB" sz="4000" dirty="0"/>
          </a:p>
        </p:txBody>
      </p:sp>
      <p:sp>
        <p:nvSpPr>
          <p:cNvPr id="3" name="Content Placeholder 2"/>
          <p:cNvSpPr>
            <a:spLocks noGrp="1"/>
          </p:cNvSpPr>
          <p:nvPr>
            <p:ph sz="half" idx="1"/>
          </p:nvPr>
        </p:nvSpPr>
        <p:spPr/>
        <p:txBody>
          <a:bodyPr/>
          <a:lstStyle/>
          <a:p>
            <a:endParaRPr lang="en-GB"/>
          </a:p>
        </p:txBody>
      </p:sp>
      <p:sp>
        <p:nvSpPr>
          <p:cNvPr id="4" name="Content Placeholder 3"/>
          <p:cNvSpPr>
            <a:spLocks noGrp="1"/>
          </p:cNvSpPr>
          <p:nvPr>
            <p:ph sz="half" idx="2"/>
          </p:nvPr>
        </p:nvSpPr>
        <p:spPr/>
        <p:txBody>
          <a:bodyPr/>
          <a:lstStyle/>
          <a:p>
            <a:endParaRPr lang="en-GB"/>
          </a:p>
        </p:txBody>
      </p:sp>
      <p:sp>
        <p:nvSpPr>
          <p:cNvPr id="5" name="Action Button: Home 4">
            <a:hlinkClick r:id="rId3"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rotWithShape="1">
          <a:blip r:embed="rId4"/>
          <a:srcRect l="39291" t="27947" r="16032" b="9197"/>
          <a:stretch/>
        </p:blipFill>
        <p:spPr>
          <a:xfrm>
            <a:off x="3130059" y="1660566"/>
            <a:ext cx="6570617" cy="5197434"/>
          </a:xfrm>
          <a:prstGeom prst="rect">
            <a:avLst/>
          </a:prstGeom>
        </p:spPr>
      </p:pic>
    </p:spTree>
    <p:extLst>
      <p:ext uri="{BB962C8B-B14F-4D97-AF65-F5344CB8AC3E}">
        <p14:creationId xmlns:p14="http://schemas.microsoft.com/office/powerpoint/2010/main" val="40746776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Energy – Exam practice</a:t>
            </a:r>
            <a:endParaRPr lang="en-GB" sz="4000" dirty="0"/>
          </a:p>
        </p:txBody>
      </p:sp>
      <p:sp>
        <p:nvSpPr>
          <p:cNvPr id="3" name="Content Placeholder 2"/>
          <p:cNvSpPr>
            <a:spLocks noGrp="1"/>
          </p:cNvSpPr>
          <p:nvPr>
            <p:ph sz="half" idx="1"/>
          </p:nvPr>
        </p:nvSpPr>
        <p:spPr/>
        <p:txBody>
          <a:bodyPr/>
          <a:lstStyle/>
          <a:p>
            <a:endParaRPr lang="en-GB"/>
          </a:p>
        </p:txBody>
      </p:sp>
      <p:sp>
        <p:nvSpPr>
          <p:cNvPr id="4" name="Content Placeholder 3"/>
          <p:cNvSpPr>
            <a:spLocks noGrp="1"/>
          </p:cNvSpPr>
          <p:nvPr>
            <p:ph sz="half" idx="2"/>
          </p:nvPr>
        </p:nvSpPr>
        <p:spPr/>
        <p:txBody>
          <a:bodyPr/>
          <a:lstStyle/>
          <a:p>
            <a:endParaRPr lang="en-GB"/>
          </a:p>
        </p:txBody>
      </p:sp>
      <p:sp>
        <p:nvSpPr>
          <p:cNvPr id="5" name="Action Button: Home 4">
            <a:hlinkClick r:id="rId3"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rotWithShape="1">
          <a:blip r:embed="rId4"/>
          <a:srcRect l="39209" t="28125" r="15052" b="28023"/>
          <a:stretch/>
        </p:blipFill>
        <p:spPr>
          <a:xfrm>
            <a:off x="1499990" y="1828456"/>
            <a:ext cx="9188971" cy="4953249"/>
          </a:xfrm>
          <a:prstGeom prst="rect">
            <a:avLst/>
          </a:prstGeom>
        </p:spPr>
      </p:pic>
    </p:spTree>
    <p:extLst>
      <p:ext uri="{BB962C8B-B14F-4D97-AF65-F5344CB8AC3E}">
        <p14:creationId xmlns:p14="http://schemas.microsoft.com/office/powerpoint/2010/main" val="2505382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Energy – Exam practice</a:t>
            </a:r>
            <a:endParaRPr lang="en-GB" sz="4000" dirty="0"/>
          </a:p>
        </p:txBody>
      </p:sp>
      <p:sp>
        <p:nvSpPr>
          <p:cNvPr id="3" name="Content Placeholder 2"/>
          <p:cNvSpPr>
            <a:spLocks noGrp="1"/>
          </p:cNvSpPr>
          <p:nvPr>
            <p:ph sz="half" idx="1"/>
          </p:nvPr>
        </p:nvSpPr>
        <p:spPr/>
        <p:txBody>
          <a:bodyPr/>
          <a:lstStyle/>
          <a:p>
            <a:endParaRPr lang="en-GB"/>
          </a:p>
        </p:txBody>
      </p:sp>
      <p:sp>
        <p:nvSpPr>
          <p:cNvPr id="4" name="Content Placeholder 3"/>
          <p:cNvSpPr>
            <a:spLocks noGrp="1"/>
          </p:cNvSpPr>
          <p:nvPr>
            <p:ph sz="half" idx="2"/>
          </p:nvPr>
        </p:nvSpPr>
        <p:spPr/>
        <p:txBody>
          <a:bodyPr/>
          <a:lstStyle/>
          <a:p>
            <a:endParaRPr lang="en-GB"/>
          </a:p>
        </p:txBody>
      </p:sp>
      <p:sp>
        <p:nvSpPr>
          <p:cNvPr id="5" name="Action Button: Home 4">
            <a:hlinkClick r:id="rId3"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rotWithShape="1">
          <a:blip r:embed="rId4"/>
          <a:srcRect l="38864" t="27716" r="13209" b="8760"/>
          <a:stretch/>
        </p:blipFill>
        <p:spPr>
          <a:xfrm>
            <a:off x="2625794" y="1699080"/>
            <a:ext cx="6922939" cy="5158920"/>
          </a:xfrm>
          <a:prstGeom prst="rect">
            <a:avLst/>
          </a:prstGeom>
        </p:spPr>
      </p:pic>
    </p:spTree>
    <p:extLst>
      <p:ext uri="{BB962C8B-B14F-4D97-AF65-F5344CB8AC3E}">
        <p14:creationId xmlns:p14="http://schemas.microsoft.com/office/powerpoint/2010/main" val="17607143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Energy – Exam practice</a:t>
            </a:r>
            <a:endParaRPr lang="en-GB" sz="4000" dirty="0"/>
          </a:p>
        </p:txBody>
      </p:sp>
      <p:sp>
        <p:nvSpPr>
          <p:cNvPr id="3" name="Content Placeholder 2"/>
          <p:cNvSpPr>
            <a:spLocks noGrp="1"/>
          </p:cNvSpPr>
          <p:nvPr>
            <p:ph sz="half" idx="1"/>
          </p:nvPr>
        </p:nvSpPr>
        <p:spPr/>
        <p:txBody>
          <a:bodyPr/>
          <a:lstStyle/>
          <a:p>
            <a:endParaRPr lang="en-GB"/>
          </a:p>
        </p:txBody>
      </p:sp>
      <p:sp>
        <p:nvSpPr>
          <p:cNvPr id="4" name="Content Placeholder 3"/>
          <p:cNvSpPr>
            <a:spLocks noGrp="1"/>
          </p:cNvSpPr>
          <p:nvPr>
            <p:ph sz="half" idx="2"/>
          </p:nvPr>
        </p:nvSpPr>
        <p:spPr/>
        <p:txBody>
          <a:bodyPr/>
          <a:lstStyle/>
          <a:p>
            <a:endParaRPr lang="en-GB"/>
          </a:p>
        </p:txBody>
      </p:sp>
      <p:sp>
        <p:nvSpPr>
          <p:cNvPr id="5" name="Action Button: Home 4">
            <a:hlinkClick r:id="rId3"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rotWithShape="1">
          <a:blip r:embed="rId4"/>
          <a:srcRect l="39209" t="26895" r="14362" b="12039"/>
          <a:stretch/>
        </p:blipFill>
        <p:spPr>
          <a:xfrm>
            <a:off x="2698227" y="1714772"/>
            <a:ext cx="6955437" cy="5143228"/>
          </a:xfrm>
          <a:prstGeom prst="rect">
            <a:avLst/>
          </a:prstGeom>
        </p:spPr>
      </p:pic>
    </p:spTree>
    <p:extLst>
      <p:ext uri="{BB962C8B-B14F-4D97-AF65-F5344CB8AC3E}">
        <p14:creationId xmlns:p14="http://schemas.microsoft.com/office/powerpoint/2010/main" val="2214363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Energy – Exam practice</a:t>
            </a:r>
            <a:endParaRPr lang="en-GB" sz="4000" dirty="0"/>
          </a:p>
        </p:txBody>
      </p:sp>
      <p:sp>
        <p:nvSpPr>
          <p:cNvPr id="3" name="Content Placeholder 2"/>
          <p:cNvSpPr>
            <a:spLocks noGrp="1"/>
          </p:cNvSpPr>
          <p:nvPr>
            <p:ph sz="half" idx="1"/>
          </p:nvPr>
        </p:nvSpPr>
        <p:spPr/>
        <p:txBody>
          <a:bodyPr/>
          <a:lstStyle/>
          <a:p>
            <a:endParaRPr lang="en-GB"/>
          </a:p>
        </p:txBody>
      </p:sp>
      <p:sp>
        <p:nvSpPr>
          <p:cNvPr id="4" name="Content Placeholder 3"/>
          <p:cNvSpPr>
            <a:spLocks noGrp="1"/>
          </p:cNvSpPr>
          <p:nvPr>
            <p:ph sz="half" idx="2"/>
          </p:nvPr>
        </p:nvSpPr>
        <p:spPr/>
        <p:txBody>
          <a:bodyPr/>
          <a:lstStyle/>
          <a:p>
            <a:endParaRPr lang="en-GB"/>
          </a:p>
        </p:txBody>
      </p:sp>
      <p:sp>
        <p:nvSpPr>
          <p:cNvPr id="5" name="Action Button: Home 4">
            <a:hlinkClick r:id="rId3"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rotWithShape="1">
          <a:blip r:embed="rId4"/>
          <a:srcRect l="39439" t="27715" r="17703" b="12449"/>
          <a:stretch/>
        </p:blipFill>
        <p:spPr>
          <a:xfrm>
            <a:off x="2818152" y="1621921"/>
            <a:ext cx="6670622" cy="5236079"/>
          </a:xfrm>
          <a:prstGeom prst="rect">
            <a:avLst/>
          </a:prstGeom>
        </p:spPr>
      </p:pic>
    </p:spTree>
    <p:extLst>
      <p:ext uri="{BB962C8B-B14F-4D97-AF65-F5344CB8AC3E}">
        <p14:creationId xmlns:p14="http://schemas.microsoft.com/office/powerpoint/2010/main" val="27303808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An illustration of various science concepts, including microscopes, test tubes and natu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
            <a:ext cx="12192000" cy="6858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Table 4"/>
          <p:cNvGraphicFramePr>
            <a:graphicFrameLocks noGrp="1"/>
          </p:cNvGraphicFramePr>
          <p:nvPr>
            <p:extLst>
              <p:ext uri="{D42A27DB-BD31-4B8C-83A1-F6EECF244321}">
                <p14:modId xmlns:p14="http://schemas.microsoft.com/office/powerpoint/2010/main" val="1498666092"/>
              </p:ext>
            </p:extLst>
          </p:nvPr>
        </p:nvGraphicFramePr>
        <p:xfrm>
          <a:off x="649857" y="1966201"/>
          <a:ext cx="10892288" cy="4699474"/>
        </p:xfrm>
        <a:graphic>
          <a:graphicData uri="http://schemas.openxmlformats.org/drawingml/2006/table">
            <a:tbl>
              <a:tblPr firstRow="1" bandRow="1">
                <a:tableStyleId>{5940675A-B579-460E-94D1-54222C63F5DA}</a:tableStyleId>
              </a:tblPr>
              <a:tblGrid>
                <a:gridCol w="5446144">
                  <a:extLst>
                    <a:ext uri="{9D8B030D-6E8A-4147-A177-3AD203B41FA5}">
                      <a16:colId xmlns:a16="http://schemas.microsoft.com/office/drawing/2014/main" val="2292750075"/>
                    </a:ext>
                  </a:extLst>
                </a:gridCol>
                <a:gridCol w="5446144">
                  <a:extLst>
                    <a:ext uri="{9D8B030D-6E8A-4147-A177-3AD203B41FA5}">
                      <a16:colId xmlns:a16="http://schemas.microsoft.com/office/drawing/2014/main" val="1122295690"/>
                    </a:ext>
                  </a:extLst>
                </a:gridCol>
              </a:tblGrid>
              <a:tr h="718434">
                <a:tc gridSpan="2">
                  <a:txBody>
                    <a:bodyPr/>
                    <a:lstStyle/>
                    <a:p>
                      <a:pPr algn="ctr"/>
                      <a:r>
                        <a:rPr lang="en-GB" sz="3200" b="1" dirty="0"/>
                        <a:t>Do Now Activity</a:t>
                      </a:r>
                    </a:p>
                  </a:txBody>
                  <a:tcPr>
                    <a:solidFill>
                      <a:schemeClr val="bg1">
                        <a:lumMod val="85000"/>
                      </a:schemeClr>
                    </a:solidFill>
                  </a:tcPr>
                </a:tc>
                <a:tc hMerge="1">
                  <a:txBody>
                    <a:bodyPr/>
                    <a:lstStyle/>
                    <a:p>
                      <a:endParaRPr lang="en-GB" dirty="0"/>
                    </a:p>
                  </a:txBody>
                  <a:tcPr/>
                </a:tc>
                <a:extLst>
                  <a:ext uri="{0D108BD9-81ED-4DB2-BD59-A6C34878D82A}">
                    <a16:rowId xmlns:a16="http://schemas.microsoft.com/office/drawing/2014/main" val="1219289664"/>
                  </a:ext>
                </a:extLst>
              </a:tr>
              <a:tr h="1489691">
                <a:tc>
                  <a:txBody>
                    <a:bodyPr/>
                    <a:lstStyle/>
                    <a:p>
                      <a:r>
                        <a:rPr lang="en-GB" sz="2800" b="1" dirty="0">
                          <a:solidFill>
                            <a:schemeClr val="tx1"/>
                          </a:solidFill>
                        </a:rPr>
                        <a:t>Last Week: What is Power,</a:t>
                      </a:r>
                      <a:r>
                        <a:rPr lang="en-GB" sz="2800" b="1" baseline="0" dirty="0">
                          <a:solidFill>
                            <a:schemeClr val="tx1"/>
                          </a:solidFill>
                        </a:rPr>
                        <a:t> state all equations used to measure power</a:t>
                      </a:r>
                      <a:endParaRPr lang="en-GB" sz="2800" b="1" dirty="0">
                        <a:solidFill>
                          <a:schemeClr val="tx1"/>
                        </a:solidFill>
                      </a:endParaRPr>
                    </a:p>
                    <a:p>
                      <a:r>
                        <a:rPr lang="en-GB" sz="2800" b="1" dirty="0"/>
                        <a:t>[ROTOE]</a:t>
                      </a:r>
                    </a:p>
                    <a:p>
                      <a:endParaRPr lang="en-GB" sz="2800" b="1" dirty="0"/>
                    </a:p>
                  </a:txBody>
                  <a:tcPr>
                    <a:solidFill>
                      <a:schemeClr val="bg1"/>
                    </a:solidFill>
                  </a:tcPr>
                </a:tc>
                <a:tc>
                  <a:txBody>
                    <a:bodyPr/>
                    <a:lstStyle/>
                    <a:p>
                      <a:r>
                        <a:rPr lang="en-GB" sz="2800" b="1" dirty="0">
                          <a:solidFill>
                            <a:schemeClr val="tx1"/>
                          </a:solidFill>
                        </a:rPr>
                        <a:t>Last Term: What</a:t>
                      </a:r>
                      <a:r>
                        <a:rPr lang="en-GB" sz="2800" b="1" baseline="0" dirty="0">
                          <a:solidFill>
                            <a:schemeClr val="tx1"/>
                          </a:solidFill>
                        </a:rPr>
                        <a:t> is electrical charge? State the equation</a:t>
                      </a:r>
                    </a:p>
                    <a:p>
                      <a:r>
                        <a:rPr lang="en-GB" sz="2800" b="1" baseline="0" dirty="0">
                          <a:solidFill>
                            <a:schemeClr val="tx1"/>
                          </a:solidFill>
                        </a:rPr>
                        <a:t>[ROFOEC]</a:t>
                      </a:r>
                      <a:endParaRPr lang="en-GB" sz="2800" b="1" dirty="0">
                        <a:solidFill>
                          <a:schemeClr val="tx1"/>
                        </a:solidFill>
                      </a:endParaRPr>
                    </a:p>
                  </a:txBody>
                  <a:tcPr>
                    <a:solidFill>
                      <a:schemeClr val="bg1"/>
                    </a:solidFill>
                  </a:tcPr>
                </a:tc>
                <a:extLst>
                  <a:ext uri="{0D108BD9-81ED-4DB2-BD59-A6C34878D82A}">
                    <a16:rowId xmlns:a16="http://schemas.microsoft.com/office/drawing/2014/main" val="2959368595"/>
                  </a:ext>
                </a:extLst>
              </a:tr>
              <a:tr h="2182720">
                <a:tc gridSpan="2">
                  <a:txBody>
                    <a:bodyPr/>
                    <a:lstStyle/>
                    <a:p>
                      <a:pPr algn="ctr"/>
                      <a:r>
                        <a:rPr lang="en-GB" sz="2800" b="1" dirty="0">
                          <a:solidFill>
                            <a:schemeClr val="tx1"/>
                          </a:solidFill>
                        </a:rPr>
                        <a:t>Last</a:t>
                      </a:r>
                      <a:r>
                        <a:rPr lang="en-GB" sz="2800" b="1" baseline="0" dirty="0">
                          <a:solidFill>
                            <a:schemeClr val="tx1"/>
                          </a:solidFill>
                        </a:rPr>
                        <a:t> Year: What is the job of a step up and step down transformer?</a:t>
                      </a:r>
                    </a:p>
                    <a:p>
                      <a:pPr algn="ctr"/>
                      <a:endParaRPr lang="en-GB" sz="2800" b="1" baseline="0" dirty="0"/>
                    </a:p>
                    <a:p>
                      <a:pPr algn="ctr"/>
                      <a:endParaRPr lang="en-GB" sz="2800" b="1" baseline="0" dirty="0"/>
                    </a:p>
                    <a:p>
                      <a:pPr algn="ctr"/>
                      <a:endParaRPr lang="en-GB" sz="2800" b="1" dirty="0"/>
                    </a:p>
                  </a:txBody>
                  <a:tcPr>
                    <a:solidFill>
                      <a:schemeClr val="bg1"/>
                    </a:solidFill>
                  </a:tcPr>
                </a:tc>
                <a:tc hMerge="1">
                  <a:txBody>
                    <a:bodyPr/>
                    <a:lstStyle/>
                    <a:p>
                      <a:endParaRPr lang="en-GB" dirty="0"/>
                    </a:p>
                  </a:txBody>
                  <a:tcPr/>
                </a:tc>
                <a:extLst>
                  <a:ext uri="{0D108BD9-81ED-4DB2-BD59-A6C34878D82A}">
                    <a16:rowId xmlns:a16="http://schemas.microsoft.com/office/drawing/2014/main" val="1469101766"/>
                  </a:ext>
                </a:extLst>
              </a:tr>
            </a:tbl>
          </a:graphicData>
        </a:graphic>
      </p:graphicFrame>
      <p:sp>
        <p:nvSpPr>
          <p:cNvPr id="6" name="TextBox 5"/>
          <p:cNvSpPr txBox="1"/>
          <p:nvPr/>
        </p:nvSpPr>
        <p:spPr>
          <a:xfrm>
            <a:off x="2439400" y="178574"/>
            <a:ext cx="9324724" cy="1446550"/>
          </a:xfrm>
          <a:prstGeom prst="rect">
            <a:avLst/>
          </a:prstGeom>
          <a:solidFill>
            <a:schemeClr val="bg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prstClr val="black"/>
                </a:solidFill>
                <a:effectLst/>
                <a:uLnTx/>
                <a:uFillTx/>
                <a:latin typeface="Calibri" panose="020F0502020204030204"/>
                <a:ea typeface="+mn-ea"/>
                <a:cs typeface="+mn-cs"/>
              </a:rPr>
              <a:t>How do I review my learning on Electricity?</a:t>
            </a:r>
          </a:p>
        </p:txBody>
      </p:sp>
      <p:pic>
        <p:nvPicPr>
          <p:cNvPr id="2" name="Picture 1"/>
          <p:cNvPicPr>
            <a:picLocks noChangeAspect="1"/>
          </p:cNvPicPr>
          <p:nvPr/>
        </p:nvPicPr>
        <p:blipFill>
          <a:blip r:embed="rId4"/>
          <a:stretch>
            <a:fillRect/>
          </a:stretch>
        </p:blipFill>
        <p:spPr>
          <a:xfrm>
            <a:off x="191796" y="323034"/>
            <a:ext cx="1819728" cy="1445078"/>
          </a:xfrm>
          <a:prstGeom prst="rect">
            <a:avLst/>
          </a:prstGeom>
          <a:solidFill>
            <a:schemeClr val="bg1"/>
          </a:solidFill>
        </p:spPr>
      </p:pic>
    </p:spTree>
    <p:extLst>
      <p:ext uri="{BB962C8B-B14F-4D97-AF65-F5344CB8AC3E}">
        <p14:creationId xmlns:p14="http://schemas.microsoft.com/office/powerpoint/2010/main" val="12879480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Autofit/>
          </a:bodyPr>
          <a:lstStyle/>
          <a:p>
            <a:r>
              <a:rPr lang="en-US" sz="6000" dirty="0"/>
              <a:t>Electricity</a:t>
            </a:r>
          </a:p>
        </p:txBody>
      </p:sp>
      <p:sp>
        <p:nvSpPr>
          <p:cNvPr id="3" name="Content Placeholder 2"/>
          <p:cNvSpPr>
            <a:spLocks noGrp="1"/>
          </p:cNvSpPr>
          <p:nvPr>
            <p:ph sz="half" idx="1"/>
          </p:nvPr>
        </p:nvSpPr>
        <p:spPr>
          <a:ln w="38100">
            <a:solidFill>
              <a:schemeClr val="accent1"/>
            </a:solidFill>
            <a:prstDash val="lgDashDot"/>
          </a:ln>
        </p:spPr>
        <p:txBody>
          <a:bodyPr>
            <a:normAutofit/>
          </a:bodyPr>
          <a:lstStyle/>
          <a:p>
            <a:pPr>
              <a:buFont typeface="Wingdings" panose="05000000000000000000" pitchFamily="2" charset="2"/>
              <a:buChar char="v"/>
            </a:pPr>
            <a:r>
              <a:rPr lang="en-GB" sz="2400" dirty="0"/>
              <a:t>Current and circuit symbols</a:t>
            </a:r>
          </a:p>
          <a:p>
            <a:pPr>
              <a:buFont typeface="Wingdings" panose="05000000000000000000" pitchFamily="2" charset="2"/>
              <a:buChar char="v"/>
            </a:pPr>
            <a:r>
              <a:rPr lang="en-GB" sz="2400" dirty="0"/>
              <a:t>Resistance and V=IR</a:t>
            </a:r>
          </a:p>
          <a:p>
            <a:pPr>
              <a:buFont typeface="Wingdings" panose="05000000000000000000" pitchFamily="2" charset="2"/>
              <a:buChar char="v"/>
            </a:pPr>
            <a:r>
              <a:rPr lang="en-GB" sz="2400" dirty="0"/>
              <a:t>Resistance and I-V characteristics</a:t>
            </a:r>
          </a:p>
          <a:p>
            <a:pPr>
              <a:buFont typeface="Wingdings" panose="05000000000000000000" pitchFamily="2" charset="2"/>
              <a:buChar char="v"/>
            </a:pPr>
            <a:r>
              <a:rPr lang="en-GB" sz="2400" dirty="0"/>
              <a:t>Circuit devices</a:t>
            </a:r>
          </a:p>
          <a:p>
            <a:pPr>
              <a:buFont typeface="Wingdings" panose="05000000000000000000" pitchFamily="2" charset="2"/>
              <a:buChar char="v"/>
            </a:pPr>
            <a:r>
              <a:rPr lang="en-GB" sz="2400" dirty="0"/>
              <a:t>Series circuits</a:t>
            </a:r>
          </a:p>
          <a:p>
            <a:pPr>
              <a:buFont typeface="Wingdings" panose="05000000000000000000" pitchFamily="2" charset="2"/>
              <a:buChar char="v"/>
            </a:pPr>
            <a:r>
              <a:rPr lang="en-GB" sz="2400" dirty="0"/>
              <a:t>Parallel circuits</a:t>
            </a:r>
          </a:p>
        </p:txBody>
      </p:sp>
      <p:sp>
        <p:nvSpPr>
          <p:cNvPr id="4" name="Content Placeholder 3"/>
          <p:cNvSpPr>
            <a:spLocks noGrp="1"/>
          </p:cNvSpPr>
          <p:nvPr>
            <p:ph sz="half" idx="2"/>
          </p:nvPr>
        </p:nvSpPr>
        <p:spPr>
          <a:ln w="38100">
            <a:solidFill>
              <a:schemeClr val="accent1"/>
            </a:solidFill>
            <a:prstDash val="lgDashDot"/>
          </a:ln>
        </p:spPr>
        <p:txBody>
          <a:bodyPr>
            <a:normAutofit/>
          </a:bodyPr>
          <a:lstStyle/>
          <a:p>
            <a:pPr>
              <a:buFont typeface="Wingdings" panose="05000000000000000000" pitchFamily="2" charset="2"/>
              <a:buChar char="v"/>
            </a:pPr>
            <a:r>
              <a:rPr lang="en-GB" sz="2400" dirty="0"/>
              <a:t>Investigating resistance</a:t>
            </a:r>
          </a:p>
          <a:p>
            <a:pPr>
              <a:buFont typeface="Wingdings" panose="05000000000000000000" pitchFamily="2" charset="2"/>
              <a:buChar char="v"/>
            </a:pPr>
            <a:r>
              <a:rPr lang="en-GB" sz="2400" dirty="0"/>
              <a:t>Electricity in the home</a:t>
            </a:r>
          </a:p>
          <a:p>
            <a:pPr>
              <a:buFont typeface="Wingdings" panose="05000000000000000000" pitchFamily="2" charset="2"/>
              <a:buChar char="v"/>
            </a:pPr>
            <a:r>
              <a:rPr lang="en-GB" sz="2400" dirty="0"/>
              <a:t>Power of appliances</a:t>
            </a:r>
          </a:p>
          <a:p>
            <a:pPr>
              <a:buFont typeface="Wingdings" panose="05000000000000000000" pitchFamily="2" charset="2"/>
              <a:buChar char="v"/>
            </a:pPr>
            <a:r>
              <a:rPr lang="en-GB" sz="2400" dirty="0"/>
              <a:t>Power</a:t>
            </a:r>
          </a:p>
          <a:p>
            <a:pPr>
              <a:buFont typeface="Wingdings" panose="05000000000000000000" pitchFamily="2" charset="2"/>
              <a:buChar char="v"/>
            </a:pPr>
            <a:r>
              <a:rPr lang="en-GB" sz="2400" dirty="0"/>
              <a:t>The national grid</a:t>
            </a:r>
          </a:p>
        </p:txBody>
      </p:sp>
      <p:sp>
        <p:nvSpPr>
          <p:cNvPr id="2" name="Action Button: Home 1">
            <a:hlinkClick r:id="rId2"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077125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Electricity</a:t>
            </a:r>
          </a:p>
        </p:txBody>
      </p:sp>
      <p:sp>
        <p:nvSpPr>
          <p:cNvPr id="3" name="Content Placeholder 2"/>
          <p:cNvSpPr>
            <a:spLocks noGrp="1"/>
          </p:cNvSpPr>
          <p:nvPr>
            <p:ph sz="half" idx="1"/>
          </p:nvPr>
        </p:nvSpPr>
        <p:spPr>
          <a:xfrm>
            <a:off x="548640" y="2194559"/>
            <a:ext cx="5551714" cy="4206241"/>
          </a:xfrm>
        </p:spPr>
        <p:txBody>
          <a:bodyPr>
            <a:normAutofit fontScale="92500" lnSpcReduction="10000"/>
          </a:bodyPr>
          <a:lstStyle/>
          <a:p>
            <a:pPr marL="0" indent="0">
              <a:buNone/>
            </a:pPr>
            <a:r>
              <a:rPr lang="en-GB" u="sng" dirty="0"/>
              <a:t>Electrical Appliances</a:t>
            </a:r>
            <a:endParaRPr lang="en-GB" dirty="0"/>
          </a:p>
          <a:p>
            <a:pPr lvl="0"/>
            <a:r>
              <a:rPr lang="en-GB" dirty="0"/>
              <a:t>Electricity and gas and/or oil supply most of the energy you use in your home.</a:t>
            </a:r>
          </a:p>
          <a:p>
            <a:pPr lvl="0"/>
            <a:r>
              <a:rPr lang="en-GB" dirty="0"/>
              <a:t>Electrical appliances can transfer energy in the form of useful energy at the flick of a switch.</a:t>
            </a:r>
          </a:p>
          <a:p>
            <a:pPr lvl="0"/>
            <a:r>
              <a:rPr lang="en-GB" dirty="0"/>
              <a:t>Uses of everyday electrical appliances include heating, lighting, making objects move (using an electric motor) and producing sound and visual images.</a:t>
            </a:r>
          </a:p>
          <a:p>
            <a:pPr lvl="0"/>
            <a:r>
              <a:rPr lang="en-GB" dirty="0"/>
              <a:t>An electrical appliance is designed for a particular purpose and should waste as little energy as possible. </a:t>
            </a:r>
          </a:p>
        </p:txBody>
      </p:sp>
      <p:sp>
        <p:nvSpPr>
          <p:cNvPr id="4" name="Content Placeholder 3"/>
          <p:cNvSpPr>
            <a:spLocks noGrp="1"/>
          </p:cNvSpPr>
          <p:nvPr>
            <p:ph sz="half" idx="2"/>
          </p:nvPr>
        </p:nvSpPr>
        <p:spPr/>
        <p:txBody>
          <a:bodyPr>
            <a:normAutofit fontScale="92500" lnSpcReduction="10000"/>
          </a:bodyPr>
          <a:lstStyle/>
          <a:p>
            <a:pPr marL="0" indent="0">
              <a:buNone/>
            </a:pPr>
            <a:r>
              <a:rPr lang="en-GB" u="sng" dirty="0"/>
              <a:t>Energy and Power</a:t>
            </a:r>
            <a:endParaRPr lang="en-GB" dirty="0"/>
          </a:p>
          <a:p>
            <a:pPr lvl="0"/>
            <a:r>
              <a:rPr lang="en-GB" dirty="0"/>
              <a:t>Power is the rate of transfer of energy.</a:t>
            </a:r>
          </a:p>
          <a:p>
            <a:pPr lvl="0"/>
            <a:r>
              <a:rPr lang="en-GB" b="1" dirty="0"/>
              <a:t>Power (W) = Energy transferred (J) ÷ Time (s)</a:t>
            </a:r>
            <a:endParaRPr lang="en-GB" dirty="0"/>
          </a:p>
          <a:p>
            <a:r>
              <a:rPr lang="en-GB" dirty="0"/>
              <a:t>Power wasted by an appliance = total power input – useful power output</a:t>
            </a:r>
          </a:p>
          <a:p>
            <a:endParaRPr lang="en-GB" dirty="0"/>
          </a:p>
        </p:txBody>
      </p:sp>
      <p:sp>
        <p:nvSpPr>
          <p:cNvPr id="5" name="Action Button: Home 4">
            <a:hlinkClick r:id="rId2"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170" name="Picture 2" descr="Image result for energy and power formula triangl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8339" y="4545874"/>
            <a:ext cx="1768057" cy="20015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5267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Electricity</a:t>
            </a:r>
          </a:p>
        </p:txBody>
      </p:sp>
      <p:sp>
        <p:nvSpPr>
          <p:cNvPr id="3" name="Content Placeholder 2"/>
          <p:cNvSpPr>
            <a:spLocks noGrp="1"/>
          </p:cNvSpPr>
          <p:nvPr>
            <p:ph sz="half" idx="1"/>
          </p:nvPr>
        </p:nvSpPr>
        <p:spPr>
          <a:xfrm>
            <a:off x="352697" y="2063932"/>
            <a:ext cx="6949440" cy="4389120"/>
          </a:xfrm>
        </p:spPr>
        <p:txBody>
          <a:bodyPr>
            <a:normAutofit fontScale="70000" lnSpcReduction="20000"/>
          </a:bodyPr>
          <a:lstStyle/>
          <a:p>
            <a:pPr marL="0" indent="0">
              <a:buNone/>
            </a:pPr>
            <a:r>
              <a:rPr lang="en-GB" b="1" u="sng" dirty="0"/>
              <a:t>Electrical Components</a:t>
            </a:r>
            <a:r>
              <a:rPr lang="en-GB" dirty="0"/>
              <a:t> </a:t>
            </a:r>
          </a:p>
          <a:p>
            <a:r>
              <a:rPr lang="en-GB" b="1" dirty="0"/>
              <a:t>Cell</a:t>
            </a:r>
            <a:r>
              <a:rPr lang="en-GB" dirty="0"/>
              <a:t> – Pushes electrons around a complete circuit</a:t>
            </a:r>
          </a:p>
          <a:p>
            <a:r>
              <a:rPr lang="en-GB" b="1" dirty="0"/>
              <a:t>Battery</a:t>
            </a:r>
            <a:r>
              <a:rPr lang="en-GB" dirty="0"/>
              <a:t> – Two or more cells connected together</a:t>
            </a:r>
          </a:p>
          <a:p>
            <a:r>
              <a:rPr lang="en-GB" b="1" dirty="0"/>
              <a:t>Indicator</a:t>
            </a:r>
            <a:r>
              <a:rPr lang="en-GB" dirty="0"/>
              <a:t> – Emits light when a current passes through it</a:t>
            </a:r>
          </a:p>
          <a:p>
            <a:r>
              <a:rPr lang="en-GB" b="1" dirty="0"/>
              <a:t>Diode</a:t>
            </a:r>
            <a:r>
              <a:rPr lang="en-GB" dirty="0"/>
              <a:t> – Allows current to flow through in only 1 direction</a:t>
            </a:r>
          </a:p>
          <a:p>
            <a:r>
              <a:rPr lang="en-GB" b="1" dirty="0"/>
              <a:t>Ammeter</a:t>
            </a:r>
            <a:r>
              <a:rPr lang="en-GB" dirty="0"/>
              <a:t> – Used to measure electric current</a:t>
            </a:r>
          </a:p>
          <a:p>
            <a:r>
              <a:rPr lang="en-GB" b="1" dirty="0"/>
              <a:t>Fixed resistor</a:t>
            </a:r>
            <a:r>
              <a:rPr lang="en-GB" dirty="0"/>
              <a:t> – Limits the current in a circuit</a:t>
            </a:r>
          </a:p>
          <a:p>
            <a:r>
              <a:rPr lang="en-GB" b="1" dirty="0"/>
              <a:t>Variable resistor</a:t>
            </a:r>
            <a:r>
              <a:rPr lang="en-GB" dirty="0"/>
              <a:t> – Allows the current to be varied</a:t>
            </a:r>
          </a:p>
          <a:p>
            <a:r>
              <a:rPr lang="en-GB" b="1" dirty="0"/>
              <a:t>Fuse</a:t>
            </a:r>
            <a:r>
              <a:rPr lang="en-GB" dirty="0"/>
              <a:t> – Designed to melt and ‘break’ the circuit if the current gets too high</a:t>
            </a:r>
          </a:p>
          <a:p>
            <a:r>
              <a:rPr lang="en-GB" b="1" dirty="0"/>
              <a:t>Heater</a:t>
            </a:r>
            <a:r>
              <a:rPr lang="en-GB" dirty="0"/>
              <a:t> – Designed to transform electrical energy into heat</a:t>
            </a:r>
          </a:p>
          <a:p>
            <a:r>
              <a:rPr lang="en-GB" b="1" dirty="0"/>
              <a:t>Voltmeter</a:t>
            </a:r>
            <a:r>
              <a:rPr lang="en-GB" dirty="0"/>
              <a:t> – Used to measure the potential difference (voltage)</a:t>
            </a:r>
          </a:p>
          <a:p>
            <a:pPr marL="0" indent="0">
              <a:buNone/>
            </a:pPr>
            <a:r>
              <a:rPr lang="en-GB" dirty="0"/>
              <a:t>A circuit diagram shows how the components are connected together</a:t>
            </a:r>
          </a:p>
        </p:txBody>
      </p:sp>
      <p:sp>
        <p:nvSpPr>
          <p:cNvPr id="4" name="Content Placeholder 3"/>
          <p:cNvSpPr>
            <a:spLocks noGrp="1"/>
          </p:cNvSpPr>
          <p:nvPr>
            <p:ph sz="half" idx="2"/>
          </p:nvPr>
        </p:nvSpPr>
        <p:spPr/>
        <p:txBody>
          <a:bodyPr>
            <a:normAutofit fontScale="70000" lnSpcReduction="20000"/>
          </a:bodyPr>
          <a:lstStyle/>
          <a:p>
            <a:endParaRPr lang="en-GB"/>
          </a:p>
        </p:txBody>
      </p:sp>
      <p:sp>
        <p:nvSpPr>
          <p:cNvPr id="5" name="Action Button: Home 4">
            <a:hlinkClick r:id="rId2"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194" name="Picture 2" descr="Image result for circuit symbo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3757" y="1891764"/>
            <a:ext cx="5175175" cy="4827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73693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Electricity</a:t>
            </a:r>
          </a:p>
        </p:txBody>
      </p:sp>
      <p:sp>
        <p:nvSpPr>
          <p:cNvPr id="3" name="Content Placeholder 2"/>
          <p:cNvSpPr>
            <a:spLocks noGrp="1"/>
          </p:cNvSpPr>
          <p:nvPr>
            <p:ph sz="half" idx="1"/>
          </p:nvPr>
        </p:nvSpPr>
        <p:spPr>
          <a:xfrm>
            <a:off x="444137" y="2194559"/>
            <a:ext cx="7093132" cy="4245430"/>
          </a:xfrm>
        </p:spPr>
        <p:txBody>
          <a:bodyPr>
            <a:normAutofit fontScale="92500" lnSpcReduction="20000"/>
          </a:bodyPr>
          <a:lstStyle/>
          <a:p>
            <a:pPr marL="0" indent="0">
              <a:buNone/>
            </a:pPr>
            <a:r>
              <a:rPr lang="en-GB" u="sng" dirty="0"/>
              <a:t>Current and Charge</a:t>
            </a:r>
            <a:r>
              <a:rPr lang="en-GB" dirty="0"/>
              <a:t> </a:t>
            </a:r>
          </a:p>
          <a:p>
            <a:pPr lvl="0"/>
            <a:r>
              <a:rPr lang="en-GB" dirty="0"/>
              <a:t>The size of an electric current is the rate of flow of charge.</a:t>
            </a:r>
          </a:p>
          <a:p>
            <a:pPr lvl="0"/>
            <a:r>
              <a:rPr lang="en-GB" b="1" dirty="0"/>
              <a:t>Charge flow (C) = Current (A) x Time (s)</a:t>
            </a:r>
            <a:endParaRPr lang="en-GB" dirty="0"/>
          </a:p>
          <a:p>
            <a:pPr marL="0" indent="0">
              <a:buNone/>
            </a:pPr>
            <a:r>
              <a:rPr lang="en-GB" u="sng" dirty="0"/>
              <a:t>Potential Difference and Resistance</a:t>
            </a:r>
            <a:r>
              <a:rPr lang="en-GB" dirty="0"/>
              <a:t> </a:t>
            </a:r>
          </a:p>
          <a:p>
            <a:pPr lvl="0"/>
            <a:r>
              <a:rPr lang="en-GB" b="1" dirty="0"/>
              <a:t>Potential difference (V) = energy transferred (J) ÷ charge (C)</a:t>
            </a:r>
            <a:endParaRPr lang="en-GB" dirty="0"/>
          </a:p>
          <a:p>
            <a:pPr lvl="0"/>
            <a:r>
              <a:rPr lang="en-GB" b="1" dirty="0"/>
              <a:t>Resistance (Ω) = potential difference (V) ÷ Current (A)</a:t>
            </a:r>
            <a:endParaRPr lang="en-GB" dirty="0"/>
          </a:p>
          <a:p>
            <a:pPr lvl="0"/>
            <a:r>
              <a:rPr lang="en-GB" dirty="0"/>
              <a:t>Ohm’s law states that the current through a resistor at constant temperature is directly proportional to the potential difference across the resistor.</a:t>
            </a:r>
          </a:p>
          <a:p>
            <a:r>
              <a:rPr lang="en-GB" dirty="0"/>
              <a:t>Reversing the potential difference across a resistor reverses the current through it.</a:t>
            </a:r>
          </a:p>
        </p:txBody>
      </p:sp>
      <p:sp>
        <p:nvSpPr>
          <p:cNvPr id="5" name="Action Button: Home 4">
            <a:hlinkClick r:id="rId2"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218" name="Picture 2" descr="Image result for charge current time triangle"/>
          <p:cNvPicPr>
            <a:picLocks noChangeAspect="1" noChangeArrowheads="1"/>
          </p:cNvPicPr>
          <p:nvPr/>
        </p:nvPicPr>
        <p:blipFill rotWithShape="1">
          <a:blip r:embed="rId3">
            <a:extLst>
              <a:ext uri="{28A0092B-C50C-407E-A947-70E740481C1C}">
                <a14:useLocalDpi xmlns:a14="http://schemas.microsoft.com/office/drawing/2010/main" val="0"/>
              </a:ext>
            </a:extLst>
          </a:blip>
          <a:srcRect b="31140"/>
          <a:stretch/>
        </p:blipFill>
        <p:spPr bwMode="auto">
          <a:xfrm>
            <a:off x="7824650" y="2059065"/>
            <a:ext cx="4132297" cy="2134114"/>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Image result for resistance triangl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4547" y="4555019"/>
            <a:ext cx="1838325" cy="1485900"/>
          </a:xfrm>
          <a:prstGeom prst="rect">
            <a:avLst/>
          </a:prstGeom>
          <a:noFill/>
          <a:extLst>
            <a:ext uri="{909E8E84-426E-40DD-AFC4-6F175D3DCCD1}">
              <a14:hiddenFill xmlns:a14="http://schemas.microsoft.com/office/drawing/2010/main">
                <a:solidFill>
                  <a:srgbClr val="FFFFFF"/>
                </a:solidFill>
              </a14:hiddenFill>
            </a:ext>
          </a:extLst>
        </p:spPr>
      </p:pic>
      <p:sp>
        <p:nvSpPr>
          <p:cNvPr id="6" name="Action Button: Custom 5">
            <a:hlinkClick r:id="rId5" highlightClick="1"/>
          </p:cNvPr>
          <p:cNvSpPr/>
          <p:nvPr/>
        </p:nvSpPr>
        <p:spPr>
          <a:xfrm>
            <a:off x="11338761" y="6040919"/>
            <a:ext cx="618186" cy="608075"/>
          </a:xfrm>
          <a:prstGeom prst="actionButtonBlan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RP</a:t>
            </a:r>
          </a:p>
        </p:txBody>
      </p:sp>
    </p:spTree>
    <p:extLst>
      <p:ext uri="{BB962C8B-B14F-4D97-AF65-F5344CB8AC3E}">
        <p14:creationId xmlns:p14="http://schemas.microsoft.com/office/powerpoint/2010/main" val="41277418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Electricity</a:t>
            </a:r>
          </a:p>
        </p:txBody>
      </p:sp>
      <p:sp>
        <p:nvSpPr>
          <p:cNvPr id="3" name="Content Placeholder 2"/>
          <p:cNvSpPr>
            <a:spLocks noGrp="1"/>
          </p:cNvSpPr>
          <p:nvPr>
            <p:ph sz="half" idx="1"/>
          </p:nvPr>
        </p:nvSpPr>
        <p:spPr>
          <a:xfrm>
            <a:off x="457200" y="2194559"/>
            <a:ext cx="6204857" cy="4284617"/>
          </a:xfrm>
        </p:spPr>
        <p:txBody>
          <a:bodyPr>
            <a:normAutofit/>
          </a:bodyPr>
          <a:lstStyle/>
          <a:p>
            <a:pPr marL="0" indent="0">
              <a:buNone/>
            </a:pPr>
            <a:r>
              <a:rPr lang="en-GB" u="sng" dirty="0"/>
              <a:t>Component Characteristics</a:t>
            </a:r>
            <a:r>
              <a:rPr lang="en-GB" dirty="0"/>
              <a:t> </a:t>
            </a:r>
          </a:p>
          <a:p>
            <a:r>
              <a:rPr lang="en-GB" b="1" dirty="0"/>
              <a:t>Filament lamp</a:t>
            </a:r>
            <a:r>
              <a:rPr lang="en-GB" dirty="0"/>
              <a:t> – Resistance increases if the filament’s temperature increases.</a:t>
            </a:r>
          </a:p>
          <a:p>
            <a:r>
              <a:rPr lang="en-GB" b="1" dirty="0"/>
              <a:t>Diode</a:t>
            </a:r>
            <a:r>
              <a:rPr lang="en-GB" dirty="0"/>
              <a:t> – Forward resistance is low, reverse resistance is high.</a:t>
            </a:r>
          </a:p>
          <a:p>
            <a:r>
              <a:rPr lang="en-GB" b="1" dirty="0"/>
              <a:t>Thermistor</a:t>
            </a:r>
            <a:r>
              <a:rPr lang="en-GB" dirty="0"/>
              <a:t> – Resistance decreases if its temperature increases.</a:t>
            </a:r>
          </a:p>
          <a:p>
            <a:r>
              <a:rPr lang="en-GB" b="1" dirty="0"/>
              <a:t>LDR</a:t>
            </a:r>
            <a:r>
              <a:rPr lang="en-GB" dirty="0"/>
              <a:t> – Resistance decreases if the light intensity on it increases.</a:t>
            </a:r>
          </a:p>
        </p:txBody>
      </p:sp>
      <p:sp>
        <p:nvSpPr>
          <p:cNvPr id="4" name="Content Placeholder 3"/>
          <p:cNvSpPr>
            <a:spLocks noGrp="1"/>
          </p:cNvSpPr>
          <p:nvPr>
            <p:ph sz="half" idx="2"/>
          </p:nvPr>
        </p:nvSpPr>
        <p:spPr/>
        <p:txBody>
          <a:bodyPr>
            <a:normAutofit/>
          </a:bodyPr>
          <a:lstStyle/>
          <a:p>
            <a:endParaRPr lang="en-GB"/>
          </a:p>
        </p:txBody>
      </p:sp>
      <p:sp>
        <p:nvSpPr>
          <p:cNvPr id="5" name="Action Button: Home 4">
            <a:hlinkClick r:id="rId2"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42" name="Picture 2" descr="Image result for resistance graph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2057" y="2138517"/>
            <a:ext cx="4751642" cy="2198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91223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Electricity</a:t>
            </a:r>
          </a:p>
        </p:txBody>
      </p:sp>
      <p:sp>
        <p:nvSpPr>
          <p:cNvPr id="3" name="Content Placeholder 2"/>
          <p:cNvSpPr>
            <a:spLocks noGrp="1"/>
          </p:cNvSpPr>
          <p:nvPr>
            <p:ph sz="half" idx="1"/>
          </p:nvPr>
        </p:nvSpPr>
        <p:spPr>
          <a:xfrm>
            <a:off x="418011" y="2194559"/>
            <a:ext cx="7393578" cy="4352889"/>
          </a:xfrm>
        </p:spPr>
        <p:txBody>
          <a:bodyPr>
            <a:normAutofit fontScale="92500"/>
          </a:bodyPr>
          <a:lstStyle/>
          <a:p>
            <a:pPr marL="0" indent="0">
              <a:buNone/>
            </a:pPr>
            <a:r>
              <a:rPr lang="en-GB" u="sng" dirty="0"/>
              <a:t>Series Circuits</a:t>
            </a:r>
            <a:r>
              <a:rPr lang="en-GB" dirty="0"/>
              <a:t> </a:t>
            </a:r>
          </a:p>
          <a:p>
            <a:pPr lvl="0"/>
            <a:r>
              <a:rPr lang="en-GB" dirty="0"/>
              <a:t>For components in series:</a:t>
            </a:r>
          </a:p>
          <a:p>
            <a:pPr lvl="0"/>
            <a:r>
              <a:rPr lang="en-GB" dirty="0"/>
              <a:t>The current is the same in each component</a:t>
            </a:r>
          </a:p>
          <a:p>
            <a:pPr lvl="0"/>
            <a:r>
              <a:rPr lang="en-GB" dirty="0"/>
              <a:t>The total potential difference is shared between the components</a:t>
            </a:r>
          </a:p>
          <a:p>
            <a:pPr lvl="0"/>
            <a:r>
              <a:rPr lang="en-GB" dirty="0"/>
              <a:t>Adding their resistances gives the total resistance</a:t>
            </a:r>
          </a:p>
          <a:p>
            <a:pPr lvl="0"/>
            <a:r>
              <a:rPr lang="en-GB" dirty="0"/>
              <a:t>For cells in series, acting in the same direction, the total potential difference is the sum of their individual potential differences.</a:t>
            </a:r>
          </a:p>
          <a:p>
            <a:pPr lvl="0"/>
            <a:r>
              <a:rPr lang="en-GB" dirty="0"/>
              <a:t>Adding more resistors in series increases the total resistance because the current through the resistors is reduced and the total potential difference across them is unchanged.</a:t>
            </a:r>
          </a:p>
        </p:txBody>
      </p:sp>
      <p:sp>
        <p:nvSpPr>
          <p:cNvPr id="5" name="Action Button: Home 4">
            <a:hlinkClick r:id="rId2"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266" name="Picture 2" descr="Image result for series circuit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94021" y="2717075"/>
            <a:ext cx="4246533" cy="19751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352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Electricity</a:t>
            </a:r>
          </a:p>
        </p:txBody>
      </p:sp>
      <p:sp>
        <p:nvSpPr>
          <p:cNvPr id="3" name="Content Placeholder 2"/>
          <p:cNvSpPr>
            <a:spLocks noGrp="1"/>
          </p:cNvSpPr>
          <p:nvPr>
            <p:ph sz="half" idx="1"/>
          </p:nvPr>
        </p:nvSpPr>
        <p:spPr>
          <a:xfrm>
            <a:off x="731519" y="2194559"/>
            <a:ext cx="7720150" cy="4245429"/>
          </a:xfrm>
        </p:spPr>
        <p:txBody>
          <a:bodyPr>
            <a:normAutofit lnSpcReduction="10000"/>
          </a:bodyPr>
          <a:lstStyle/>
          <a:p>
            <a:pPr marL="0" indent="0">
              <a:buNone/>
            </a:pPr>
            <a:r>
              <a:rPr lang="en-GB" u="sng" dirty="0"/>
              <a:t>Parallel Circuits</a:t>
            </a:r>
            <a:r>
              <a:rPr lang="en-GB" dirty="0"/>
              <a:t> </a:t>
            </a:r>
          </a:p>
          <a:p>
            <a:pPr lvl="0"/>
            <a:r>
              <a:rPr lang="en-GB" dirty="0"/>
              <a:t>For components in parallel:</a:t>
            </a:r>
          </a:p>
          <a:p>
            <a:pPr lvl="0"/>
            <a:r>
              <a:rPr lang="en-GB" dirty="0"/>
              <a:t>The total current is the sum of the currents through the separate components</a:t>
            </a:r>
          </a:p>
          <a:p>
            <a:pPr lvl="0"/>
            <a:r>
              <a:rPr lang="en-GB" dirty="0"/>
              <a:t>The potential difference across each component is the same</a:t>
            </a:r>
          </a:p>
          <a:p>
            <a:pPr lvl="0"/>
            <a:r>
              <a:rPr lang="en-GB" dirty="0"/>
              <a:t>The bigger the resistance of a component, the smaller the current that will pass through that component.</a:t>
            </a:r>
          </a:p>
          <a:p>
            <a:pPr lvl="0"/>
            <a:r>
              <a:rPr lang="en-GB" dirty="0"/>
              <a:t>Adding more resistors in parallel decreases the total resistance because the total current through the resistors is increased and the total potential difference across them is unchanged.</a:t>
            </a:r>
          </a:p>
        </p:txBody>
      </p:sp>
      <p:sp>
        <p:nvSpPr>
          <p:cNvPr id="4" name="Content Placeholder 3"/>
          <p:cNvSpPr>
            <a:spLocks noGrp="1"/>
          </p:cNvSpPr>
          <p:nvPr>
            <p:ph sz="half" idx="2"/>
          </p:nvPr>
        </p:nvSpPr>
        <p:spPr/>
        <p:txBody>
          <a:bodyPr>
            <a:normAutofit lnSpcReduction="10000"/>
          </a:bodyPr>
          <a:lstStyle/>
          <a:p>
            <a:endParaRPr lang="en-GB"/>
          </a:p>
        </p:txBody>
      </p:sp>
      <p:sp>
        <p:nvSpPr>
          <p:cNvPr id="5" name="Action Button: Home 4">
            <a:hlinkClick r:id="rId2"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290" name="Picture 2" descr="Image result for parallel circuit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00941" y="1935916"/>
            <a:ext cx="2590800" cy="3000376"/>
          </a:xfrm>
          <a:prstGeom prst="rect">
            <a:avLst/>
          </a:prstGeom>
          <a:noFill/>
          <a:extLst>
            <a:ext uri="{909E8E84-426E-40DD-AFC4-6F175D3DCCD1}">
              <a14:hiddenFill xmlns:a14="http://schemas.microsoft.com/office/drawing/2010/main">
                <a:solidFill>
                  <a:srgbClr val="FFFFFF"/>
                </a:solidFill>
              </a14:hiddenFill>
            </a:ext>
          </a:extLst>
        </p:spPr>
      </p:pic>
      <p:sp>
        <p:nvSpPr>
          <p:cNvPr id="6" name="Action Button: Movie 5">
            <a:hlinkClick r:id="rId4" highlightClick="1"/>
          </p:cNvPr>
          <p:cNvSpPr/>
          <p:nvPr/>
        </p:nvSpPr>
        <p:spPr>
          <a:xfrm>
            <a:off x="11374621" y="6180037"/>
            <a:ext cx="618186" cy="519902"/>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60854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Electricity</a:t>
            </a:r>
          </a:p>
        </p:txBody>
      </p:sp>
      <p:sp>
        <p:nvSpPr>
          <p:cNvPr id="3" name="Content Placeholder 2"/>
          <p:cNvSpPr>
            <a:spLocks noGrp="1"/>
          </p:cNvSpPr>
          <p:nvPr>
            <p:ph sz="half" idx="1"/>
          </p:nvPr>
        </p:nvSpPr>
        <p:spPr>
          <a:xfrm>
            <a:off x="613952" y="2194559"/>
            <a:ext cx="7078891" cy="4297681"/>
          </a:xfrm>
        </p:spPr>
        <p:txBody>
          <a:bodyPr>
            <a:normAutofit lnSpcReduction="10000"/>
          </a:bodyPr>
          <a:lstStyle/>
          <a:p>
            <a:pPr marL="0" indent="0">
              <a:buNone/>
            </a:pPr>
            <a:r>
              <a:rPr lang="en-GB" u="sng" dirty="0"/>
              <a:t>Alternating Current</a:t>
            </a:r>
            <a:r>
              <a:rPr lang="en-GB" dirty="0"/>
              <a:t> </a:t>
            </a:r>
          </a:p>
          <a:p>
            <a:pPr lvl="0"/>
            <a:r>
              <a:rPr lang="en-GB" dirty="0"/>
              <a:t>Direct current (</a:t>
            </a:r>
            <a:r>
              <a:rPr lang="en-GB" dirty="0" err="1"/>
              <a:t>d.c.</a:t>
            </a:r>
            <a:r>
              <a:rPr lang="en-GB" dirty="0"/>
              <a:t>) flows in one direction only.  </a:t>
            </a:r>
          </a:p>
          <a:p>
            <a:pPr lvl="0"/>
            <a:r>
              <a:rPr lang="en-GB" dirty="0"/>
              <a:t>Alternating current (</a:t>
            </a:r>
            <a:r>
              <a:rPr lang="en-GB" dirty="0" err="1"/>
              <a:t>a.c</a:t>
            </a:r>
            <a:r>
              <a:rPr lang="en-GB" dirty="0"/>
              <a:t>.) repeatedly reverses its direction of flow.</a:t>
            </a:r>
          </a:p>
          <a:p>
            <a:pPr lvl="0"/>
            <a:r>
              <a:rPr lang="en-GB" dirty="0"/>
              <a:t>A mains circuit has a live wire which is alternately positive and negative every cycle, and a neutral wire at zero volts.</a:t>
            </a:r>
          </a:p>
          <a:p>
            <a:pPr lvl="0"/>
            <a:r>
              <a:rPr lang="en-GB" dirty="0"/>
              <a:t>The peak potential difference of an </a:t>
            </a:r>
            <a:r>
              <a:rPr lang="en-GB" dirty="0" err="1"/>
              <a:t>a.c</a:t>
            </a:r>
            <a:r>
              <a:rPr lang="en-GB" dirty="0"/>
              <a:t>. supply is the maximum voltage measured from zero volts.</a:t>
            </a:r>
          </a:p>
          <a:p>
            <a:pPr lvl="0"/>
            <a:r>
              <a:rPr lang="en-GB" dirty="0"/>
              <a:t>The frequency of the UK mains supply is 50Hz.</a:t>
            </a:r>
          </a:p>
          <a:p>
            <a:r>
              <a:rPr lang="en-GB" dirty="0"/>
              <a:t>The voltage of the UK mains supply is 230V.</a:t>
            </a:r>
          </a:p>
        </p:txBody>
      </p:sp>
      <p:sp>
        <p:nvSpPr>
          <p:cNvPr id="5" name="Action Button: Home 4">
            <a:hlinkClick r:id="rId2"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314" name="Picture 2" descr="Image result for ac/dc curren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92843" y="2194559"/>
            <a:ext cx="4267200" cy="18954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06662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Electricity</a:t>
            </a:r>
          </a:p>
        </p:txBody>
      </p:sp>
      <p:sp>
        <p:nvSpPr>
          <p:cNvPr id="3" name="Content Placeholder 2"/>
          <p:cNvSpPr>
            <a:spLocks noGrp="1"/>
          </p:cNvSpPr>
          <p:nvPr>
            <p:ph sz="half" idx="1"/>
          </p:nvPr>
        </p:nvSpPr>
        <p:spPr>
          <a:xfrm>
            <a:off x="587829" y="2194560"/>
            <a:ext cx="5182035" cy="4323806"/>
          </a:xfrm>
        </p:spPr>
        <p:txBody>
          <a:bodyPr>
            <a:normAutofit fontScale="92500" lnSpcReduction="20000"/>
          </a:bodyPr>
          <a:lstStyle/>
          <a:p>
            <a:pPr marL="0" indent="0">
              <a:buNone/>
            </a:pPr>
            <a:r>
              <a:rPr lang="en-GB" u="sng" dirty="0"/>
              <a:t>Cables and Plugs</a:t>
            </a:r>
            <a:endParaRPr lang="en-GB" dirty="0"/>
          </a:p>
          <a:p>
            <a:pPr lvl="0"/>
            <a:r>
              <a:rPr lang="en-GB" dirty="0"/>
              <a:t>Sockets and plug cases are made of stiff plastic materials that enclose the electrical connections.  Plastic is used because it is a good electrical insulator.</a:t>
            </a:r>
          </a:p>
          <a:p>
            <a:pPr lvl="0"/>
            <a:r>
              <a:rPr lang="en-GB" dirty="0"/>
              <a:t>A mains cable is made up of 2 or 3 insulated copper wires surrounded by an outer layer of flexible plastic material.</a:t>
            </a:r>
          </a:p>
          <a:p>
            <a:pPr lvl="0"/>
            <a:r>
              <a:rPr lang="en-GB" dirty="0"/>
              <a:t>In a 3-pin plug or a 3-core cable, the live wire is brown, the neutral wire is blue and the earth wire is green and yellow.</a:t>
            </a:r>
          </a:p>
          <a:p>
            <a:pPr lvl="0"/>
            <a:r>
              <a:rPr lang="en-GB" dirty="0"/>
              <a:t>The earth wire is connected to the longest pin in a plug and is used to earth the metal case of a mains appliance. </a:t>
            </a:r>
          </a:p>
        </p:txBody>
      </p:sp>
      <p:sp>
        <p:nvSpPr>
          <p:cNvPr id="4" name="Content Placeholder 3"/>
          <p:cNvSpPr>
            <a:spLocks noGrp="1"/>
          </p:cNvSpPr>
          <p:nvPr>
            <p:ph sz="half" idx="2"/>
          </p:nvPr>
        </p:nvSpPr>
        <p:spPr>
          <a:xfrm>
            <a:off x="6139543" y="2194560"/>
            <a:ext cx="5670384" cy="3986784"/>
          </a:xfrm>
        </p:spPr>
        <p:txBody>
          <a:bodyPr>
            <a:normAutofit fontScale="92500" lnSpcReduction="20000"/>
          </a:bodyPr>
          <a:lstStyle/>
          <a:p>
            <a:pPr marL="0" indent="0">
              <a:buNone/>
            </a:pPr>
            <a:r>
              <a:rPr lang="en-GB" u="sng" dirty="0"/>
              <a:t>Electrical Power</a:t>
            </a:r>
            <a:endParaRPr lang="en-GB" dirty="0"/>
          </a:p>
          <a:p>
            <a:pPr lvl="0"/>
            <a:r>
              <a:rPr lang="en-GB" dirty="0"/>
              <a:t>The power supplied to a device is the energy transferred to it each second.</a:t>
            </a:r>
          </a:p>
          <a:p>
            <a:pPr lvl="0"/>
            <a:r>
              <a:rPr lang="en-GB" b="1" dirty="0"/>
              <a:t>Energy transferred (J) = Power (W) x time (s)</a:t>
            </a:r>
            <a:endParaRPr lang="en-GB" dirty="0"/>
          </a:p>
          <a:p>
            <a:pPr lvl="0"/>
            <a:r>
              <a:rPr lang="en-GB" b="1" dirty="0"/>
              <a:t>Power (W) = Current (A) x Potential difference (V)</a:t>
            </a:r>
            <a:endParaRPr lang="en-GB" dirty="0"/>
          </a:p>
          <a:p>
            <a:endParaRPr lang="en-GB" dirty="0"/>
          </a:p>
        </p:txBody>
      </p:sp>
      <p:sp>
        <p:nvSpPr>
          <p:cNvPr id="5" name="Action Button: Home 4">
            <a:hlinkClick r:id="rId2"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338" name="Picture 2" descr="Image result for cables and plug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54681" y="4187952"/>
            <a:ext cx="2152650" cy="24193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09068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Electricity</a:t>
            </a:r>
          </a:p>
        </p:txBody>
      </p:sp>
      <p:sp>
        <p:nvSpPr>
          <p:cNvPr id="3" name="Content Placeholder 2"/>
          <p:cNvSpPr>
            <a:spLocks noGrp="1"/>
          </p:cNvSpPr>
          <p:nvPr>
            <p:ph sz="half" idx="1"/>
          </p:nvPr>
        </p:nvSpPr>
        <p:spPr>
          <a:xfrm>
            <a:off x="640080" y="2194560"/>
            <a:ext cx="5129784" cy="3986784"/>
          </a:xfrm>
        </p:spPr>
        <p:txBody>
          <a:bodyPr>
            <a:normAutofit fontScale="92500"/>
          </a:bodyPr>
          <a:lstStyle/>
          <a:p>
            <a:pPr marL="0" indent="0">
              <a:buNone/>
            </a:pPr>
            <a:r>
              <a:rPr lang="en-GB" u="sng" dirty="0"/>
              <a:t>Electrical Currents and Energy Transfer</a:t>
            </a:r>
            <a:endParaRPr lang="en-GB" dirty="0"/>
          </a:p>
          <a:p>
            <a:pPr lvl="0"/>
            <a:r>
              <a:rPr lang="en-GB" b="1" dirty="0"/>
              <a:t>Charge flow (C) = Current (A) x Time (s)</a:t>
            </a:r>
            <a:endParaRPr lang="en-GB" dirty="0"/>
          </a:p>
          <a:p>
            <a:pPr lvl="0"/>
            <a:r>
              <a:rPr lang="en-GB" dirty="0"/>
              <a:t>When charge flows through a resistor, energy transferred to the resistor makes it hot.</a:t>
            </a:r>
          </a:p>
          <a:p>
            <a:pPr lvl="0"/>
            <a:r>
              <a:rPr lang="en-GB" b="1" dirty="0"/>
              <a:t>Energy transferred (J) = Potential difference (V) x Charge flow (C)</a:t>
            </a:r>
            <a:endParaRPr lang="en-GB" dirty="0"/>
          </a:p>
          <a:p>
            <a:pPr lvl="0"/>
            <a:r>
              <a:rPr lang="en-GB" dirty="0"/>
              <a:t>When charge flows around a circuit for a given time, the energy supplied by the battery is equal to the energy transferred to all the components in the circuit.</a:t>
            </a:r>
          </a:p>
        </p:txBody>
      </p:sp>
      <p:sp>
        <p:nvSpPr>
          <p:cNvPr id="4" name="Content Placeholder 3"/>
          <p:cNvSpPr>
            <a:spLocks noGrp="1"/>
          </p:cNvSpPr>
          <p:nvPr>
            <p:ph sz="half" idx="2"/>
          </p:nvPr>
        </p:nvSpPr>
        <p:spPr/>
        <p:txBody>
          <a:bodyPr>
            <a:normAutofit fontScale="92500"/>
          </a:bodyPr>
          <a:lstStyle/>
          <a:p>
            <a:pPr marL="0" indent="0">
              <a:buNone/>
            </a:pPr>
            <a:r>
              <a:rPr lang="en-GB" u="sng" dirty="0"/>
              <a:t>Appliances and Efficiency</a:t>
            </a:r>
            <a:endParaRPr lang="en-GB" dirty="0"/>
          </a:p>
          <a:p>
            <a:pPr lvl="0"/>
            <a:r>
              <a:rPr lang="en-GB" dirty="0"/>
              <a:t>A domestic electricity meter measures how much energy is supplied.</a:t>
            </a:r>
          </a:p>
          <a:p>
            <a:pPr lvl="0"/>
            <a:r>
              <a:rPr lang="en-GB" b="1" dirty="0"/>
              <a:t>Energy transferred (J) = Power (W) x Time (s)</a:t>
            </a:r>
            <a:endParaRPr lang="en-GB" dirty="0"/>
          </a:p>
          <a:p>
            <a:r>
              <a:rPr lang="en-GB" b="1" dirty="0"/>
              <a:t>Useful energy used = efficiency x energy supplied</a:t>
            </a:r>
            <a:endParaRPr lang="en-GB" dirty="0"/>
          </a:p>
          <a:p>
            <a:endParaRPr lang="en-GB" dirty="0"/>
          </a:p>
        </p:txBody>
      </p:sp>
      <p:sp>
        <p:nvSpPr>
          <p:cNvPr id="5" name="Action Button: Home 4">
            <a:hlinkClick r:id="rId2"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Action Button: Movie 5">
            <a:hlinkClick r:id="rId3" highlightClick="1"/>
          </p:cNvPr>
          <p:cNvSpPr/>
          <p:nvPr/>
        </p:nvSpPr>
        <p:spPr>
          <a:xfrm>
            <a:off x="11191741" y="5995851"/>
            <a:ext cx="618186" cy="600892"/>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654674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Electricity – Exam practice</a:t>
            </a:r>
            <a:endParaRPr lang="en-GB" sz="4000" dirty="0"/>
          </a:p>
        </p:txBody>
      </p:sp>
      <p:sp>
        <p:nvSpPr>
          <p:cNvPr id="3" name="Content Placeholder 2"/>
          <p:cNvSpPr>
            <a:spLocks noGrp="1"/>
          </p:cNvSpPr>
          <p:nvPr>
            <p:ph sz="half" idx="1"/>
          </p:nvPr>
        </p:nvSpPr>
        <p:spPr/>
        <p:txBody>
          <a:bodyPr/>
          <a:lstStyle/>
          <a:p>
            <a:endParaRPr lang="en-GB"/>
          </a:p>
        </p:txBody>
      </p:sp>
      <p:sp>
        <p:nvSpPr>
          <p:cNvPr id="4" name="Content Placeholder 3"/>
          <p:cNvSpPr>
            <a:spLocks noGrp="1"/>
          </p:cNvSpPr>
          <p:nvPr>
            <p:ph sz="half" idx="2"/>
          </p:nvPr>
        </p:nvSpPr>
        <p:spPr/>
        <p:txBody>
          <a:bodyPr/>
          <a:lstStyle/>
          <a:p>
            <a:endParaRPr lang="en-GB"/>
          </a:p>
        </p:txBody>
      </p:sp>
      <p:sp>
        <p:nvSpPr>
          <p:cNvPr id="5" name="Action Button: Home 4">
            <a:hlinkClick r:id="rId3"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rotWithShape="1">
          <a:blip r:embed="rId4"/>
          <a:srcRect l="38632" t="28535" r="13440" b="15113"/>
          <a:stretch/>
        </p:blipFill>
        <p:spPr>
          <a:xfrm>
            <a:off x="1981215" y="1706794"/>
            <a:ext cx="7792372" cy="5151206"/>
          </a:xfrm>
          <a:prstGeom prst="rect">
            <a:avLst/>
          </a:prstGeom>
        </p:spPr>
      </p:pic>
    </p:spTree>
    <p:extLst>
      <p:ext uri="{BB962C8B-B14F-4D97-AF65-F5344CB8AC3E}">
        <p14:creationId xmlns:p14="http://schemas.microsoft.com/office/powerpoint/2010/main" val="3384874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Electricity – Exam practice</a:t>
            </a:r>
            <a:endParaRPr lang="en-GB" sz="4000" dirty="0"/>
          </a:p>
        </p:txBody>
      </p:sp>
      <p:sp>
        <p:nvSpPr>
          <p:cNvPr id="3" name="Content Placeholder 2"/>
          <p:cNvSpPr>
            <a:spLocks noGrp="1"/>
          </p:cNvSpPr>
          <p:nvPr>
            <p:ph sz="half" idx="1"/>
          </p:nvPr>
        </p:nvSpPr>
        <p:spPr/>
        <p:txBody>
          <a:bodyPr/>
          <a:lstStyle/>
          <a:p>
            <a:endParaRPr lang="en-GB"/>
          </a:p>
        </p:txBody>
      </p:sp>
      <p:sp>
        <p:nvSpPr>
          <p:cNvPr id="4" name="Content Placeholder 3"/>
          <p:cNvSpPr>
            <a:spLocks noGrp="1"/>
          </p:cNvSpPr>
          <p:nvPr>
            <p:ph sz="half" idx="2"/>
          </p:nvPr>
        </p:nvSpPr>
        <p:spPr/>
        <p:txBody>
          <a:bodyPr/>
          <a:lstStyle/>
          <a:p>
            <a:endParaRPr lang="en-GB"/>
          </a:p>
        </p:txBody>
      </p:sp>
      <p:sp>
        <p:nvSpPr>
          <p:cNvPr id="5" name="Action Button: Home 4">
            <a:hlinkClick r:id="rId3"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rotWithShape="1">
          <a:blip r:embed="rId4"/>
          <a:srcRect l="38978" t="29355" r="16205" b="24334"/>
          <a:stretch/>
        </p:blipFill>
        <p:spPr>
          <a:xfrm>
            <a:off x="2165656" y="1828456"/>
            <a:ext cx="8499423" cy="4937969"/>
          </a:xfrm>
          <a:prstGeom prst="rect">
            <a:avLst/>
          </a:prstGeom>
        </p:spPr>
      </p:pic>
    </p:spTree>
    <p:extLst>
      <p:ext uri="{BB962C8B-B14F-4D97-AF65-F5344CB8AC3E}">
        <p14:creationId xmlns:p14="http://schemas.microsoft.com/office/powerpoint/2010/main" val="25656449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Electricity – Exam practice</a:t>
            </a:r>
            <a:endParaRPr lang="en-GB" sz="4000" dirty="0"/>
          </a:p>
        </p:txBody>
      </p:sp>
      <p:sp>
        <p:nvSpPr>
          <p:cNvPr id="3" name="Content Placeholder 2"/>
          <p:cNvSpPr>
            <a:spLocks noGrp="1"/>
          </p:cNvSpPr>
          <p:nvPr>
            <p:ph sz="half" idx="1"/>
          </p:nvPr>
        </p:nvSpPr>
        <p:spPr/>
        <p:txBody>
          <a:bodyPr/>
          <a:lstStyle/>
          <a:p>
            <a:endParaRPr lang="en-GB"/>
          </a:p>
        </p:txBody>
      </p:sp>
      <p:sp>
        <p:nvSpPr>
          <p:cNvPr id="4" name="Content Placeholder 3"/>
          <p:cNvSpPr>
            <a:spLocks noGrp="1"/>
          </p:cNvSpPr>
          <p:nvPr>
            <p:ph sz="half" idx="2"/>
          </p:nvPr>
        </p:nvSpPr>
        <p:spPr/>
        <p:txBody>
          <a:bodyPr/>
          <a:lstStyle/>
          <a:p>
            <a:endParaRPr lang="en-GB"/>
          </a:p>
        </p:txBody>
      </p:sp>
      <p:sp>
        <p:nvSpPr>
          <p:cNvPr id="5" name="Action Button: Home 4">
            <a:hlinkClick r:id="rId3"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rotWithShape="1">
          <a:blip r:embed="rId4"/>
          <a:srcRect l="25960" t="21158" r="28878" b="11834"/>
          <a:stretch/>
        </p:blipFill>
        <p:spPr>
          <a:xfrm>
            <a:off x="2785934" y="1737060"/>
            <a:ext cx="6133214" cy="5116226"/>
          </a:xfrm>
          <a:prstGeom prst="rect">
            <a:avLst/>
          </a:prstGeom>
        </p:spPr>
      </p:pic>
    </p:spTree>
    <p:extLst>
      <p:ext uri="{BB962C8B-B14F-4D97-AF65-F5344CB8AC3E}">
        <p14:creationId xmlns:p14="http://schemas.microsoft.com/office/powerpoint/2010/main" val="7890341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Electricity – Exam practice</a:t>
            </a:r>
            <a:endParaRPr lang="en-GB" sz="4000" dirty="0"/>
          </a:p>
        </p:txBody>
      </p:sp>
      <p:sp>
        <p:nvSpPr>
          <p:cNvPr id="3" name="Content Placeholder 2"/>
          <p:cNvSpPr>
            <a:spLocks noGrp="1"/>
          </p:cNvSpPr>
          <p:nvPr>
            <p:ph sz="half" idx="1"/>
          </p:nvPr>
        </p:nvSpPr>
        <p:spPr/>
        <p:txBody>
          <a:bodyPr/>
          <a:lstStyle/>
          <a:p>
            <a:endParaRPr lang="en-GB"/>
          </a:p>
        </p:txBody>
      </p:sp>
      <p:sp>
        <p:nvSpPr>
          <p:cNvPr id="4" name="Content Placeholder 3"/>
          <p:cNvSpPr>
            <a:spLocks noGrp="1"/>
          </p:cNvSpPr>
          <p:nvPr>
            <p:ph sz="half" idx="2"/>
          </p:nvPr>
        </p:nvSpPr>
        <p:spPr/>
        <p:txBody>
          <a:bodyPr/>
          <a:lstStyle/>
          <a:p>
            <a:endParaRPr lang="en-GB"/>
          </a:p>
        </p:txBody>
      </p:sp>
      <p:sp>
        <p:nvSpPr>
          <p:cNvPr id="5" name="Action Button: Home 4">
            <a:hlinkClick r:id="rId3"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rotWithShape="1">
          <a:blip r:embed="rId4"/>
          <a:srcRect l="39093" t="28535" r="13901" b="16343"/>
          <a:stretch/>
        </p:blipFill>
        <p:spPr>
          <a:xfrm>
            <a:off x="2458386" y="1828456"/>
            <a:ext cx="7540053" cy="4971260"/>
          </a:xfrm>
          <a:prstGeom prst="rect">
            <a:avLst/>
          </a:prstGeom>
        </p:spPr>
      </p:pic>
    </p:spTree>
    <p:extLst>
      <p:ext uri="{BB962C8B-B14F-4D97-AF65-F5344CB8AC3E}">
        <p14:creationId xmlns:p14="http://schemas.microsoft.com/office/powerpoint/2010/main" val="2863634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Electricity – Exam practice</a:t>
            </a:r>
            <a:endParaRPr lang="en-GB" sz="4000" dirty="0"/>
          </a:p>
        </p:txBody>
      </p:sp>
      <p:sp>
        <p:nvSpPr>
          <p:cNvPr id="3" name="Content Placeholder 2"/>
          <p:cNvSpPr>
            <a:spLocks noGrp="1"/>
          </p:cNvSpPr>
          <p:nvPr>
            <p:ph sz="half" idx="1"/>
          </p:nvPr>
        </p:nvSpPr>
        <p:spPr/>
        <p:txBody>
          <a:bodyPr/>
          <a:lstStyle/>
          <a:p>
            <a:endParaRPr lang="en-GB"/>
          </a:p>
        </p:txBody>
      </p:sp>
      <p:sp>
        <p:nvSpPr>
          <p:cNvPr id="4" name="Content Placeholder 3"/>
          <p:cNvSpPr>
            <a:spLocks noGrp="1"/>
          </p:cNvSpPr>
          <p:nvPr>
            <p:ph sz="half" idx="2"/>
          </p:nvPr>
        </p:nvSpPr>
        <p:spPr/>
        <p:txBody>
          <a:bodyPr/>
          <a:lstStyle/>
          <a:p>
            <a:endParaRPr lang="en-GB"/>
          </a:p>
        </p:txBody>
      </p:sp>
      <p:sp>
        <p:nvSpPr>
          <p:cNvPr id="5" name="Action Button: Home 4">
            <a:hlinkClick r:id="rId3"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rotWithShape="1">
          <a:blip r:embed="rId4"/>
          <a:srcRect l="39439" t="29764" r="15859" b="13063"/>
          <a:stretch/>
        </p:blipFill>
        <p:spPr>
          <a:xfrm>
            <a:off x="2158583" y="1708878"/>
            <a:ext cx="7150309" cy="5141590"/>
          </a:xfrm>
          <a:prstGeom prst="rect">
            <a:avLst/>
          </a:prstGeom>
        </p:spPr>
      </p:pic>
    </p:spTree>
    <p:extLst>
      <p:ext uri="{BB962C8B-B14F-4D97-AF65-F5344CB8AC3E}">
        <p14:creationId xmlns:p14="http://schemas.microsoft.com/office/powerpoint/2010/main" val="724769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Electricity – Exam practice</a:t>
            </a:r>
            <a:endParaRPr lang="en-GB" sz="4000" dirty="0"/>
          </a:p>
        </p:txBody>
      </p:sp>
      <p:sp>
        <p:nvSpPr>
          <p:cNvPr id="3" name="Content Placeholder 2"/>
          <p:cNvSpPr>
            <a:spLocks noGrp="1"/>
          </p:cNvSpPr>
          <p:nvPr>
            <p:ph sz="half" idx="1"/>
          </p:nvPr>
        </p:nvSpPr>
        <p:spPr/>
        <p:txBody>
          <a:bodyPr/>
          <a:lstStyle/>
          <a:p>
            <a:endParaRPr lang="en-GB"/>
          </a:p>
        </p:txBody>
      </p:sp>
      <p:sp>
        <p:nvSpPr>
          <p:cNvPr id="4" name="Content Placeholder 3"/>
          <p:cNvSpPr>
            <a:spLocks noGrp="1"/>
          </p:cNvSpPr>
          <p:nvPr>
            <p:ph sz="half" idx="2"/>
          </p:nvPr>
        </p:nvSpPr>
        <p:spPr/>
        <p:txBody>
          <a:bodyPr/>
          <a:lstStyle/>
          <a:p>
            <a:endParaRPr lang="en-GB"/>
          </a:p>
        </p:txBody>
      </p:sp>
      <p:sp>
        <p:nvSpPr>
          <p:cNvPr id="5" name="Action Button: Home 4">
            <a:hlinkClick r:id="rId3"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rotWithShape="1">
          <a:blip r:embed="rId4"/>
          <a:srcRect l="38748" t="31403" r="14247" b="28843"/>
          <a:stretch/>
        </p:blipFill>
        <p:spPr>
          <a:xfrm>
            <a:off x="1485000" y="1996191"/>
            <a:ext cx="9218951" cy="4383521"/>
          </a:xfrm>
          <a:prstGeom prst="rect">
            <a:avLst/>
          </a:prstGeom>
        </p:spPr>
      </p:pic>
    </p:spTree>
    <p:extLst>
      <p:ext uri="{BB962C8B-B14F-4D97-AF65-F5344CB8AC3E}">
        <p14:creationId xmlns:p14="http://schemas.microsoft.com/office/powerpoint/2010/main" val="26509395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Autofit/>
          </a:bodyPr>
          <a:lstStyle/>
          <a:p>
            <a:r>
              <a:rPr lang="en-US" sz="6000" dirty="0"/>
              <a:t>Particle model of matter</a:t>
            </a:r>
          </a:p>
        </p:txBody>
      </p:sp>
      <p:sp>
        <p:nvSpPr>
          <p:cNvPr id="3" name="Content Placeholder 2"/>
          <p:cNvSpPr>
            <a:spLocks noGrp="1"/>
          </p:cNvSpPr>
          <p:nvPr>
            <p:ph sz="half" idx="1"/>
          </p:nvPr>
        </p:nvSpPr>
        <p:spPr>
          <a:xfrm>
            <a:off x="1280159" y="2194560"/>
            <a:ext cx="5930537" cy="3986784"/>
          </a:xfrm>
          <a:ln w="38100">
            <a:solidFill>
              <a:schemeClr val="accent1"/>
            </a:solidFill>
            <a:prstDash val="lgDashDot"/>
          </a:ln>
        </p:spPr>
        <p:txBody>
          <a:bodyPr>
            <a:normAutofit/>
          </a:bodyPr>
          <a:lstStyle/>
          <a:p>
            <a:pPr>
              <a:buFont typeface="Wingdings" panose="05000000000000000000" pitchFamily="2" charset="2"/>
              <a:buChar char="v"/>
            </a:pPr>
            <a:endParaRPr lang="en-GB" sz="1800" dirty="0"/>
          </a:p>
          <a:p>
            <a:pPr>
              <a:buFont typeface="Wingdings" panose="05000000000000000000" pitchFamily="2" charset="2"/>
              <a:buChar char="v"/>
            </a:pPr>
            <a:r>
              <a:rPr lang="en-GB" sz="2800" dirty="0"/>
              <a:t>The particle model and motion in gases</a:t>
            </a:r>
          </a:p>
          <a:p>
            <a:pPr>
              <a:buFont typeface="Wingdings" panose="05000000000000000000" pitchFamily="2" charset="2"/>
              <a:buChar char="v"/>
            </a:pPr>
            <a:r>
              <a:rPr lang="en-GB" sz="2800" dirty="0"/>
              <a:t>Density of materials</a:t>
            </a:r>
          </a:p>
          <a:p>
            <a:pPr>
              <a:buFont typeface="Wingdings" panose="05000000000000000000" pitchFamily="2" charset="2"/>
              <a:buChar char="v"/>
            </a:pPr>
            <a:r>
              <a:rPr lang="en-GB" sz="2800" dirty="0"/>
              <a:t>Internal energy and changes of state</a:t>
            </a:r>
          </a:p>
          <a:p>
            <a:pPr>
              <a:buFont typeface="Wingdings" panose="05000000000000000000" pitchFamily="2" charset="2"/>
              <a:buChar char="v"/>
            </a:pPr>
            <a:r>
              <a:rPr lang="en-GB" sz="2800" dirty="0"/>
              <a:t>Specific latent heat</a:t>
            </a:r>
          </a:p>
        </p:txBody>
      </p:sp>
      <p:sp>
        <p:nvSpPr>
          <p:cNvPr id="2" name="Action Button: Home 1">
            <a:hlinkClick r:id="rId2"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Image result for particle mode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76382" y="3085466"/>
            <a:ext cx="4233545" cy="22049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6361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Particle model of matter</a:t>
            </a:r>
          </a:p>
        </p:txBody>
      </p:sp>
      <p:sp>
        <p:nvSpPr>
          <p:cNvPr id="3" name="Content Placeholder 2"/>
          <p:cNvSpPr>
            <a:spLocks noGrp="1"/>
          </p:cNvSpPr>
          <p:nvPr>
            <p:ph sz="half" idx="1"/>
          </p:nvPr>
        </p:nvSpPr>
        <p:spPr>
          <a:xfrm>
            <a:off x="339635" y="2037806"/>
            <a:ext cx="5878286" cy="4143538"/>
          </a:xfrm>
        </p:spPr>
        <p:txBody>
          <a:bodyPr>
            <a:normAutofit fontScale="92500" lnSpcReduction="10000"/>
          </a:bodyPr>
          <a:lstStyle/>
          <a:p>
            <a:pPr marL="0" indent="0">
              <a:buNone/>
            </a:pPr>
            <a:r>
              <a:rPr lang="en-GB" u="sng" dirty="0"/>
              <a:t>Density</a:t>
            </a:r>
            <a:endParaRPr lang="en-GB" dirty="0"/>
          </a:p>
          <a:p>
            <a:pPr lvl="0"/>
            <a:r>
              <a:rPr lang="en-GB" b="1" dirty="0"/>
              <a:t>Density (kg/m</a:t>
            </a:r>
            <a:r>
              <a:rPr lang="en-GB" b="1" baseline="30000" dirty="0"/>
              <a:t>2</a:t>
            </a:r>
            <a:r>
              <a:rPr lang="en-GB" b="1" dirty="0"/>
              <a:t>) = mass (kg) ÷ volume (m</a:t>
            </a:r>
            <a:r>
              <a:rPr lang="en-GB" b="1" baseline="30000" dirty="0"/>
              <a:t>2</a:t>
            </a:r>
            <a:r>
              <a:rPr lang="en-GB" b="1" dirty="0"/>
              <a:t>)</a:t>
            </a:r>
            <a:endParaRPr lang="en-GB" dirty="0"/>
          </a:p>
          <a:p>
            <a:pPr lvl="0"/>
            <a:r>
              <a:rPr lang="en-GB" dirty="0"/>
              <a:t>The density of a substance is defined as its mass per unit volume.</a:t>
            </a:r>
          </a:p>
          <a:p>
            <a:pPr lvl="0"/>
            <a:r>
              <a:rPr lang="en-GB" dirty="0"/>
              <a:t>Objects that have a lower density than water (i.e. &lt;1000kg/m</a:t>
            </a:r>
            <a:r>
              <a:rPr lang="en-GB" baseline="30000" dirty="0"/>
              <a:t>2</a:t>
            </a:r>
            <a:r>
              <a:rPr lang="en-GB" dirty="0"/>
              <a:t>) float in water.</a:t>
            </a:r>
          </a:p>
        </p:txBody>
      </p:sp>
      <p:sp>
        <p:nvSpPr>
          <p:cNvPr id="4" name="Content Placeholder 3"/>
          <p:cNvSpPr>
            <a:spLocks noGrp="1"/>
          </p:cNvSpPr>
          <p:nvPr>
            <p:ph sz="half" idx="2"/>
          </p:nvPr>
        </p:nvSpPr>
        <p:spPr>
          <a:xfrm>
            <a:off x="6415367" y="2037805"/>
            <a:ext cx="5394560" cy="4493623"/>
          </a:xfrm>
        </p:spPr>
        <p:txBody>
          <a:bodyPr>
            <a:normAutofit fontScale="92500" lnSpcReduction="10000"/>
          </a:bodyPr>
          <a:lstStyle/>
          <a:p>
            <a:pPr marL="0" indent="0">
              <a:buNone/>
            </a:pPr>
            <a:r>
              <a:rPr lang="en-GB" u="sng" dirty="0"/>
              <a:t>States of Matter</a:t>
            </a:r>
            <a:endParaRPr lang="en-GB" dirty="0"/>
          </a:p>
          <a:p>
            <a:pPr lvl="0"/>
            <a:r>
              <a:rPr lang="en-GB" b="1" dirty="0"/>
              <a:t>Solids</a:t>
            </a:r>
            <a:r>
              <a:rPr lang="en-GB" dirty="0"/>
              <a:t> – particles are held next to each other in fixed positions.  Least energetic state.</a:t>
            </a:r>
          </a:p>
          <a:p>
            <a:pPr lvl="0"/>
            <a:r>
              <a:rPr lang="en-GB" b="1" dirty="0"/>
              <a:t>Liquids</a:t>
            </a:r>
            <a:r>
              <a:rPr lang="en-GB" dirty="0"/>
              <a:t> – Particles move about at random and are in contact with each other.   More energetic than solids, but less energetic than gases.</a:t>
            </a:r>
          </a:p>
          <a:p>
            <a:pPr lvl="0"/>
            <a:r>
              <a:rPr lang="en-GB" b="1" dirty="0"/>
              <a:t>Gases</a:t>
            </a:r>
            <a:r>
              <a:rPr lang="en-GB" dirty="0"/>
              <a:t> – Particles move about randomly and are far apart.  They are much less dense than solids and liquids.  Most energetic state.</a:t>
            </a:r>
          </a:p>
          <a:p>
            <a:pPr lvl="0"/>
            <a:r>
              <a:rPr lang="en-GB" dirty="0"/>
              <a:t>When a substance changes state, its mass stays the same because the number of particles stays the same.</a:t>
            </a:r>
          </a:p>
          <a:p>
            <a:endParaRPr lang="en-GB" dirty="0"/>
          </a:p>
        </p:txBody>
      </p:sp>
      <p:sp>
        <p:nvSpPr>
          <p:cNvPr id="5" name="Action Button: Home 4">
            <a:hlinkClick r:id="rId2"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362" name="Picture 2" descr="Image result for states of matte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76102" y="4513352"/>
            <a:ext cx="3984173" cy="2241097"/>
          </a:xfrm>
          <a:prstGeom prst="rect">
            <a:avLst/>
          </a:prstGeom>
          <a:noFill/>
          <a:extLst>
            <a:ext uri="{909E8E84-426E-40DD-AFC4-6F175D3DCCD1}">
              <a14:hiddenFill xmlns:a14="http://schemas.microsoft.com/office/drawing/2010/main">
                <a:solidFill>
                  <a:srgbClr val="FFFFFF"/>
                </a:solidFill>
              </a14:hiddenFill>
            </a:ext>
          </a:extLst>
        </p:spPr>
      </p:pic>
      <p:sp>
        <p:nvSpPr>
          <p:cNvPr id="6" name="Action Button: Custom 5">
            <a:hlinkClick r:id="rId4" highlightClick="1"/>
          </p:cNvPr>
          <p:cNvSpPr/>
          <p:nvPr/>
        </p:nvSpPr>
        <p:spPr>
          <a:xfrm>
            <a:off x="194872" y="6104141"/>
            <a:ext cx="523584" cy="573105"/>
          </a:xfrm>
          <a:prstGeom prst="actionButtonBlan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2"/>
                </a:solidFill>
              </a:rPr>
              <a:t>RP</a:t>
            </a:r>
          </a:p>
        </p:txBody>
      </p:sp>
    </p:spTree>
    <p:extLst>
      <p:ext uri="{BB962C8B-B14F-4D97-AF65-F5344CB8AC3E}">
        <p14:creationId xmlns:p14="http://schemas.microsoft.com/office/powerpoint/2010/main" val="4249336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Particle model of matter</a:t>
            </a:r>
          </a:p>
        </p:txBody>
      </p:sp>
      <p:sp>
        <p:nvSpPr>
          <p:cNvPr id="3" name="Content Placeholder 2"/>
          <p:cNvSpPr>
            <a:spLocks noGrp="1"/>
          </p:cNvSpPr>
          <p:nvPr>
            <p:ph sz="half" idx="1"/>
          </p:nvPr>
        </p:nvSpPr>
        <p:spPr>
          <a:xfrm>
            <a:off x="378823" y="2011508"/>
            <a:ext cx="7445828" cy="4572172"/>
          </a:xfrm>
        </p:spPr>
        <p:txBody>
          <a:bodyPr>
            <a:normAutofit fontScale="92500" lnSpcReduction="20000"/>
          </a:bodyPr>
          <a:lstStyle/>
          <a:p>
            <a:pPr marL="0" indent="0">
              <a:buNone/>
            </a:pPr>
            <a:r>
              <a:rPr lang="en-GB" u="sng" dirty="0"/>
              <a:t>Changes of State</a:t>
            </a:r>
            <a:r>
              <a:rPr lang="en-GB" dirty="0"/>
              <a:t> </a:t>
            </a:r>
          </a:p>
          <a:p>
            <a:pPr marL="0" lvl="0" indent="0">
              <a:buNone/>
            </a:pPr>
            <a:r>
              <a:rPr lang="en-GB" dirty="0"/>
              <a:t>For a pure substance:</a:t>
            </a:r>
          </a:p>
          <a:p>
            <a:pPr lvl="0"/>
            <a:r>
              <a:rPr lang="en-GB" dirty="0"/>
              <a:t>Its melting point is the temperature at which it melts (which is the same temperature at which it solidifies)</a:t>
            </a:r>
          </a:p>
          <a:p>
            <a:pPr lvl="0"/>
            <a:r>
              <a:rPr lang="en-GB" dirty="0"/>
              <a:t>Its boiling point is the temperature at which it boils (which is the same temperature at which it condenses).</a:t>
            </a:r>
          </a:p>
          <a:p>
            <a:pPr lvl="0"/>
            <a:r>
              <a:rPr lang="en-GB" dirty="0"/>
              <a:t>Energy is needed to melt a solid or to boil a liquid.</a:t>
            </a:r>
          </a:p>
          <a:p>
            <a:pPr lvl="0"/>
            <a:r>
              <a:rPr lang="en-GB" dirty="0"/>
              <a:t>Boiling occurs throughout a liquid at its boiling point.</a:t>
            </a:r>
          </a:p>
          <a:p>
            <a:pPr lvl="0"/>
            <a:r>
              <a:rPr lang="en-GB" dirty="0"/>
              <a:t>Evaporation occurs from the surface of a liquid when its temperature is below its boiling point.</a:t>
            </a:r>
          </a:p>
          <a:p>
            <a:r>
              <a:rPr lang="en-GB" dirty="0"/>
              <a:t>The flat section of a temperature-time graph gives the melting point or boiling point of a substance.</a:t>
            </a:r>
          </a:p>
        </p:txBody>
      </p:sp>
      <p:sp>
        <p:nvSpPr>
          <p:cNvPr id="4" name="Content Placeholder 3"/>
          <p:cNvSpPr>
            <a:spLocks noGrp="1"/>
          </p:cNvSpPr>
          <p:nvPr>
            <p:ph sz="half" idx="2"/>
          </p:nvPr>
        </p:nvSpPr>
        <p:spPr/>
        <p:txBody>
          <a:bodyPr>
            <a:normAutofit fontScale="92500" lnSpcReduction="20000"/>
          </a:bodyPr>
          <a:lstStyle/>
          <a:p>
            <a:endParaRPr lang="en-GB"/>
          </a:p>
        </p:txBody>
      </p:sp>
      <p:sp>
        <p:nvSpPr>
          <p:cNvPr id="5" name="Action Button: Home 4">
            <a:hlinkClick r:id="rId2"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386" name="Picture 2" descr="Image result for changes of state diagr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23425" y="2478009"/>
            <a:ext cx="4468575" cy="3326468"/>
          </a:xfrm>
          <a:prstGeom prst="rect">
            <a:avLst/>
          </a:prstGeom>
          <a:noFill/>
          <a:extLst>
            <a:ext uri="{909E8E84-426E-40DD-AFC4-6F175D3DCCD1}">
              <a14:hiddenFill xmlns:a14="http://schemas.microsoft.com/office/drawing/2010/main">
                <a:solidFill>
                  <a:srgbClr val="FFFFFF"/>
                </a:solidFill>
              </a14:hiddenFill>
            </a:ext>
          </a:extLst>
        </p:spPr>
      </p:pic>
      <p:sp>
        <p:nvSpPr>
          <p:cNvPr id="6" name="Action Button: Movie 5">
            <a:hlinkClick r:id="rId4" highlightClick="1"/>
          </p:cNvPr>
          <p:cNvSpPr/>
          <p:nvPr/>
        </p:nvSpPr>
        <p:spPr>
          <a:xfrm>
            <a:off x="11500834" y="6181344"/>
            <a:ext cx="509452" cy="532965"/>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533185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Particle model of matter</a:t>
            </a:r>
          </a:p>
        </p:txBody>
      </p:sp>
      <p:sp>
        <p:nvSpPr>
          <p:cNvPr id="3" name="Content Placeholder 2"/>
          <p:cNvSpPr>
            <a:spLocks noGrp="1"/>
          </p:cNvSpPr>
          <p:nvPr>
            <p:ph sz="half" idx="1"/>
          </p:nvPr>
        </p:nvSpPr>
        <p:spPr>
          <a:xfrm>
            <a:off x="467713" y="2181497"/>
            <a:ext cx="5669280" cy="3986784"/>
          </a:xfrm>
        </p:spPr>
        <p:txBody>
          <a:bodyPr>
            <a:normAutofit/>
          </a:bodyPr>
          <a:lstStyle/>
          <a:p>
            <a:pPr marL="0" indent="0">
              <a:buNone/>
            </a:pPr>
            <a:r>
              <a:rPr lang="en-GB" u="sng" dirty="0"/>
              <a:t>Internal Energy</a:t>
            </a:r>
            <a:r>
              <a:rPr lang="en-GB" dirty="0"/>
              <a:t> </a:t>
            </a:r>
          </a:p>
          <a:p>
            <a:pPr lvl="0"/>
            <a:r>
              <a:rPr lang="en-GB" dirty="0"/>
              <a:t>Increasing the temperature of a substance increases its internal energy.</a:t>
            </a:r>
          </a:p>
          <a:p>
            <a:pPr lvl="0"/>
            <a:r>
              <a:rPr lang="en-GB" dirty="0"/>
              <a:t>The strength of the forces of attraction between the particles of a substance explains why it is a solid, liquid or a gas.</a:t>
            </a:r>
          </a:p>
        </p:txBody>
      </p:sp>
      <p:sp>
        <p:nvSpPr>
          <p:cNvPr id="4" name="Content Placeholder 3"/>
          <p:cNvSpPr>
            <a:spLocks noGrp="1"/>
          </p:cNvSpPr>
          <p:nvPr>
            <p:ph sz="half" idx="2"/>
          </p:nvPr>
        </p:nvSpPr>
        <p:spPr>
          <a:xfrm>
            <a:off x="6415367" y="2194560"/>
            <a:ext cx="4776373" cy="3986784"/>
          </a:xfrm>
        </p:spPr>
        <p:txBody>
          <a:bodyPr>
            <a:normAutofit/>
          </a:bodyPr>
          <a:lstStyle/>
          <a:p>
            <a:pPr marL="0" lvl="0" indent="0">
              <a:buNone/>
            </a:pPr>
            <a:r>
              <a:rPr lang="en-GB" dirty="0"/>
              <a:t>When a substance is heated:</a:t>
            </a:r>
          </a:p>
          <a:p>
            <a:pPr lvl="0"/>
            <a:r>
              <a:rPr lang="en-GB" dirty="0"/>
              <a:t>If its temperature rises, the kinetic energy of its particles increases</a:t>
            </a:r>
          </a:p>
          <a:p>
            <a:pPr lvl="0"/>
            <a:r>
              <a:rPr lang="en-GB" dirty="0"/>
              <a:t>If it melts or boils, the potential energy of its particles increases.</a:t>
            </a:r>
          </a:p>
          <a:p>
            <a:pPr lvl="0"/>
            <a:r>
              <a:rPr lang="en-GB" dirty="0"/>
              <a:t>The pressure of a gas on a surface is caused by the particles of the gas repeatedly hitting the surface.</a:t>
            </a:r>
          </a:p>
          <a:p>
            <a:endParaRPr lang="en-GB" dirty="0"/>
          </a:p>
        </p:txBody>
      </p:sp>
      <p:sp>
        <p:nvSpPr>
          <p:cNvPr id="5" name="Action Button: Home 4">
            <a:hlinkClick r:id="rId2"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410" name="Picture 2" descr="Image result for gas pressur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6136" y="4885485"/>
            <a:ext cx="3192435" cy="18153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76029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Particle model of matter</a:t>
            </a:r>
          </a:p>
        </p:txBody>
      </p:sp>
      <p:sp>
        <p:nvSpPr>
          <p:cNvPr id="3" name="Content Placeholder 2"/>
          <p:cNvSpPr>
            <a:spLocks noGrp="1"/>
          </p:cNvSpPr>
          <p:nvPr>
            <p:ph sz="half" idx="1"/>
          </p:nvPr>
        </p:nvSpPr>
        <p:spPr>
          <a:xfrm>
            <a:off x="731519" y="2194560"/>
            <a:ext cx="7027817" cy="4271554"/>
          </a:xfrm>
        </p:spPr>
        <p:txBody>
          <a:bodyPr>
            <a:normAutofit/>
          </a:bodyPr>
          <a:lstStyle/>
          <a:p>
            <a:pPr marL="0" indent="0">
              <a:buNone/>
            </a:pPr>
            <a:r>
              <a:rPr lang="en-GB" u="sng" dirty="0"/>
              <a:t>Specific Latent Heat</a:t>
            </a:r>
            <a:r>
              <a:rPr lang="en-GB" dirty="0"/>
              <a:t> </a:t>
            </a:r>
          </a:p>
          <a:p>
            <a:pPr lvl="0"/>
            <a:r>
              <a:rPr lang="en-GB" dirty="0"/>
              <a:t>Latent heat is the energy needed for a substance to change its state without changing its temperature.</a:t>
            </a:r>
          </a:p>
          <a:p>
            <a:pPr lvl="0"/>
            <a:r>
              <a:rPr lang="en-GB" dirty="0"/>
              <a:t>Specific latent heat of fusion (or of vaporisation) is the energy needed to melt (or to boil) 1kg of a substance without changing its temperature.</a:t>
            </a:r>
          </a:p>
          <a:p>
            <a:pPr lvl="0"/>
            <a:r>
              <a:rPr lang="en-GB" b="1" dirty="0"/>
              <a:t>Energy (J) = Mass (kg) ÷ Specific latent heat (J/kg)</a:t>
            </a:r>
            <a:endParaRPr lang="en-GB" dirty="0"/>
          </a:p>
          <a:p>
            <a:r>
              <a:rPr lang="en-GB" dirty="0"/>
              <a:t>The specific latent heat of ice (or water) can be measured using a low-voltage heater to melt the ice (or boil the water).</a:t>
            </a:r>
          </a:p>
        </p:txBody>
      </p:sp>
      <p:sp>
        <p:nvSpPr>
          <p:cNvPr id="5" name="Action Button: Home 4">
            <a:hlinkClick r:id="rId2"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434" name="Picture 2" descr="Image result for specific latent heat"/>
          <p:cNvPicPr>
            <a:picLocks noChangeAspect="1" noChangeArrowheads="1"/>
          </p:cNvPicPr>
          <p:nvPr/>
        </p:nvPicPr>
        <p:blipFill rotWithShape="1">
          <a:blip r:embed="rId3">
            <a:extLst>
              <a:ext uri="{28A0092B-C50C-407E-A947-70E740481C1C}">
                <a14:useLocalDpi xmlns:a14="http://schemas.microsoft.com/office/drawing/2010/main" val="0"/>
              </a:ext>
            </a:extLst>
          </a:blip>
          <a:srcRect l="5223" t="4158" r="26206" b="7391"/>
          <a:stretch/>
        </p:blipFill>
        <p:spPr bwMode="auto">
          <a:xfrm>
            <a:off x="7577363" y="2194560"/>
            <a:ext cx="4232564" cy="3069772"/>
          </a:xfrm>
          <a:prstGeom prst="rect">
            <a:avLst/>
          </a:prstGeom>
          <a:noFill/>
          <a:extLst>
            <a:ext uri="{909E8E84-426E-40DD-AFC4-6F175D3DCCD1}">
              <a14:hiddenFill xmlns:a14="http://schemas.microsoft.com/office/drawing/2010/main">
                <a:solidFill>
                  <a:srgbClr val="FFFFFF"/>
                </a:solidFill>
              </a14:hiddenFill>
            </a:ext>
          </a:extLst>
        </p:spPr>
      </p:pic>
      <p:sp>
        <p:nvSpPr>
          <p:cNvPr id="4" name="Action Button: Movie 3">
            <a:hlinkClick r:id="rId4" highlightClick="1"/>
          </p:cNvPr>
          <p:cNvSpPr/>
          <p:nvPr/>
        </p:nvSpPr>
        <p:spPr>
          <a:xfrm>
            <a:off x="11347554" y="6042217"/>
            <a:ext cx="599607" cy="659567"/>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22427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Particle model of matter</a:t>
            </a:r>
          </a:p>
        </p:txBody>
      </p:sp>
      <p:sp>
        <p:nvSpPr>
          <p:cNvPr id="3" name="Content Placeholder 2"/>
          <p:cNvSpPr>
            <a:spLocks noGrp="1"/>
          </p:cNvSpPr>
          <p:nvPr>
            <p:ph sz="half" idx="1"/>
          </p:nvPr>
        </p:nvSpPr>
        <p:spPr>
          <a:xfrm>
            <a:off x="548639" y="2194559"/>
            <a:ext cx="6570617" cy="4336869"/>
          </a:xfrm>
        </p:spPr>
        <p:txBody>
          <a:bodyPr>
            <a:normAutofit fontScale="92500" lnSpcReduction="10000"/>
          </a:bodyPr>
          <a:lstStyle/>
          <a:p>
            <a:pPr marL="0" indent="0">
              <a:buNone/>
            </a:pPr>
            <a:r>
              <a:rPr lang="en-GB" u="sng" dirty="0"/>
              <a:t>Gas Pressure and Temperature</a:t>
            </a:r>
            <a:r>
              <a:rPr lang="en-GB" dirty="0"/>
              <a:t> </a:t>
            </a:r>
          </a:p>
          <a:p>
            <a:pPr lvl="0"/>
            <a:r>
              <a:rPr lang="en-GB" dirty="0"/>
              <a:t>The pressure of a gas is caused by the random impacts of gas molecules on surfaces that are in contact with the gas.</a:t>
            </a:r>
          </a:p>
          <a:p>
            <a:pPr lvl="0"/>
            <a:r>
              <a:rPr lang="en-GB" dirty="0"/>
              <a:t>If the temperature of a gas in a sealed container is increased, the pressure of the gas increases because:</a:t>
            </a:r>
          </a:p>
          <a:p>
            <a:pPr lvl="0"/>
            <a:r>
              <a:rPr lang="en-GB" dirty="0"/>
              <a:t>The molecules move faster so they hit the surfaces with more force</a:t>
            </a:r>
          </a:p>
          <a:p>
            <a:pPr lvl="0"/>
            <a:r>
              <a:rPr lang="en-GB" dirty="0"/>
              <a:t>The number of impacts per second of gas molecules on the surfaces of a sealed container increases, so the total force of the impacts increases.</a:t>
            </a:r>
          </a:p>
          <a:p>
            <a:pPr lvl="0"/>
            <a:r>
              <a:rPr lang="en-GB" dirty="0"/>
              <a:t>The unpredictable motion of smoke particles is evidence of the random motion of gas molecules.</a:t>
            </a:r>
          </a:p>
        </p:txBody>
      </p:sp>
      <p:sp>
        <p:nvSpPr>
          <p:cNvPr id="5" name="Action Button: Home 4">
            <a:hlinkClick r:id="rId2"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9458" name="Picture 2"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77172" y="3066988"/>
            <a:ext cx="4467199" cy="2389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6171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Particle model of matter – Exam practice</a:t>
            </a:r>
            <a:endParaRPr lang="en-GB" sz="4000" dirty="0"/>
          </a:p>
        </p:txBody>
      </p:sp>
      <p:sp>
        <p:nvSpPr>
          <p:cNvPr id="3" name="Content Placeholder 2"/>
          <p:cNvSpPr>
            <a:spLocks noGrp="1"/>
          </p:cNvSpPr>
          <p:nvPr>
            <p:ph sz="half" idx="1"/>
          </p:nvPr>
        </p:nvSpPr>
        <p:spPr/>
        <p:txBody>
          <a:bodyPr/>
          <a:lstStyle/>
          <a:p>
            <a:endParaRPr lang="en-GB"/>
          </a:p>
        </p:txBody>
      </p:sp>
      <p:sp>
        <p:nvSpPr>
          <p:cNvPr id="4" name="Content Placeholder 3"/>
          <p:cNvSpPr>
            <a:spLocks noGrp="1"/>
          </p:cNvSpPr>
          <p:nvPr>
            <p:ph sz="half" idx="2"/>
          </p:nvPr>
        </p:nvSpPr>
        <p:spPr/>
        <p:txBody>
          <a:bodyPr/>
          <a:lstStyle/>
          <a:p>
            <a:endParaRPr lang="en-GB"/>
          </a:p>
        </p:txBody>
      </p:sp>
      <p:sp>
        <p:nvSpPr>
          <p:cNvPr id="5" name="Action Button: Home 4">
            <a:hlinkClick r:id="rId3"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rotWithShape="1">
          <a:blip r:embed="rId4"/>
          <a:srcRect l="25960" t="28740" r="26228" b="9785"/>
          <a:stretch/>
        </p:blipFill>
        <p:spPr>
          <a:xfrm>
            <a:off x="2372910" y="1630051"/>
            <a:ext cx="7076858" cy="5115801"/>
          </a:xfrm>
          <a:prstGeom prst="rect">
            <a:avLst/>
          </a:prstGeom>
        </p:spPr>
      </p:pic>
    </p:spTree>
    <p:extLst>
      <p:ext uri="{BB962C8B-B14F-4D97-AF65-F5344CB8AC3E}">
        <p14:creationId xmlns:p14="http://schemas.microsoft.com/office/powerpoint/2010/main" val="24018707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Particle model of matter – Exam practice</a:t>
            </a:r>
            <a:endParaRPr lang="en-GB" sz="4000" dirty="0"/>
          </a:p>
        </p:txBody>
      </p:sp>
      <p:sp>
        <p:nvSpPr>
          <p:cNvPr id="3" name="Content Placeholder 2"/>
          <p:cNvSpPr>
            <a:spLocks noGrp="1"/>
          </p:cNvSpPr>
          <p:nvPr>
            <p:ph sz="half" idx="1"/>
          </p:nvPr>
        </p:nvSpPr>
        <p:spPr/>
        <p:txBody>
          <a:bodyPr/>
          <a:lstStyle/>
          <a:p>
            <a:endParaRPr lang="en-GB"/>
          </a:p>
        </p:txBody>
      </p:sp>
      <p:sp>
        <p:nvSpPr>
          <p:cNvPr id="4" name="Content Placeholder 3"/>
          <p:cNvSpPr>
            <a:spLocks noGrp="1"/>
          </p:cNvSpPr>
          <p:nvPr>
            <p:ph sz="half" idx="2"/>
          </p:nvPr>
        </p:nvSpPr>
        <p:spPr/>
        <p:txBody>
          <a:bodyPr/>
          <a:lstStyle/>
          <a:p>
            <a:endParaRPr lang="en-GB"/>
          </a:p>
        </p:txBody>
      </p:sp>
      <p:sp>
        <p:nvSpPr>
          <p:cNvPr id="5" name="Action Button: Home 4">
            <a:hlinkClick r:id="rId3"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rotWithShape="1">
          <a:blip r:embed="rId4"/>
          <a:srcRect l="39209" t="27306" r="13440" b="13064"/>
          <a:stretch/>
        </p:blipFill>
        <p:spPr>
          <a:xfrm>
            <a:off x="2762773" y="1685711"/>
            <a:ext cx="7305190" cy="5172289"/>
          </a:xfrm>
          <a:prstGeom prst="rect">
            <a:avLst/>
          </a:prstGeom>
        </p:spPr>
      </p:pic>
    </p:spTree>
    <p:extLst>
      <p:ext uri="{BB962C8B-B14F-4D97-AF65-F5344CB8AC3E}">
        <p14:creationId xmlns:p14="http://schemas.microsoft.com/office/powerpoint/2010/main" val="1446618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Particle model of matter – Exam practice</a:t>
            </a:r>
            <a:endParaRPr lang="en-GB" sz="4000" dirty="0"/>
          </a:p>
        </p:txBody>
      </p:sp>
      <p:sp>
        <p:nvSpPr>
          <p:cNvPr id="3" name="Content Placeholder 2"/>
          <p:cNvSpPr>
            <a:spLocks noGrp="1"/>
          </p:cNvSpPr>
          <p:nvPr>
            <p:ph sz="half" idx="1"/>
          </p:nvPr>
        </p:nvSpPr>
        <p:spPr/>
        <p:txBody>
          <a:bodyPr/>
          <a:lstStyle/>
          <a:p>
            <a:endParaRPr lang="en-GB"/>
          </a:p>
        </p:txBody>
      </p:sp>
      <p:sp>
        <p:nvSpPr>
          <p:cNvPr id="4" name="Content Placeholder 3"/>
          <p:cNvSpPr>
            <a:spLocks noGrp="1"/>
          </p:cNvSpPr>
          <p:nvPr>
            <p:ph sz="half" idx="2"/>
          </p:nvPr>
        </p:nvSpPr>
        <p:spPr/>
        <p:txBody>
          <a:bodyPr/>
          <a:lstStyle/>
          <a:p>
            <a:endParaRPr lang="en-GB"/>
          </a:p>
        </p:txBody>
      </p:sp>
      <p:sp>
        <p:nvSpPr>
          <p:cNvPr id="5" name="Action Button: Home 4">
            <a:hlinkClick r:id="rId3"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rotWithShape="1">
          <a:blip r:embed="rId4"/>
          <a:srcRect l="38863" t="29764" r="16320" b="11424"/>
          <a:stretch/>
        </p:blipFill>
        <p:spPr>
          <a:xfrm>
            <a:off x="2818149" y="1828456"/>
            <a:ext cx="6805535" cy="5021051"/>
          </a:xfrm>
          <a:prstGeom prst="rect">
            <a:avLst/>
          </a:prstGeom>
        </p:spPr>
      </p:pic>
    </p:spTree>
    <p:extLst>
      <p:ext uri="{BB962C8B-B14F-4D97-AF65-F5344CB8AC3E}">
        <p14:creationId xmlns:p14="http://schemas.microsoft.com/office/powerpoint/2010/main" val="2344364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An illustration of various science concepts, including microscopes, test tubes and natu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
            <a:ext cx="12192000" cy="6858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Table 4"/>
          <p:cNvGraphicFramePr>
            <a:graphicFrameLocks noGrp="1"/>
          </p:cNvGraphicFramePr>
          <p:nvPr>
            <p:extLst>
              <p:ext uri="{D42A27DB-BD31-4B8C-83A1-F6EECF244321}">
                <p14:modId xmlns:p14="http://schemas.microsoft.com/office/powerpoint/2010/main" val="233892302"/>
              </p:ext>
            </p:extLst>
          </p:nvPr>
        </p:nvGraphicFramePr>
        <p:xfrm>
          <a:off x="649857" y="1713655"/>
          <a:ext cx="10892288" cy="5126194"/>
        </p:xfrm>
        <a:graphic>
          <a:graphicData uri="http://schemas.openxmlformats.org/drawingml/2006/table">
            <a:tbl>
              <a:tblPr firstRow="1" bandRow="1">
                <a:tableStyleId>{5940675A-B579-460E-94D1-54222C63F5DA}</a:tableStyleId>
              </a:tblPr>
              <a:tblGrid>
                <a:gridCol w="5446144">
                  <a:extLst>
                    <a:ext uri="{9D8B030D-6E8A-4147-A177-3AD203B41FA5}">
                      <a16:colId xmlns:a16="http://schemas.microsoft.com/office/drawing/2014/main" val="2292750075"/>
                    </a:ext>
                  </a:extLst>
                </a:gridCol>
                <a:gridCol w="5446144">
                  <a:extLst>
                    <a:ext uri="{9D8B030D-6E8A-4147-A177-3AD203B41FA5}">
                      <a16:colId xmlns:a16="http://schemas.microsoft.com/office/drawing/2014/main" val="1122295690"/>
                    </a:ext>
                  </a:extLst>
                </a:gridCol>
              </a:tblGrid>
              <a:tr h="718434">
                <a:tc gridSpan="2">
                  <a:txBody>
                    <a:bodyPr/>
                    <a:lstStyle/>
                    <a:p>
                      <a:pPr algn="ctr"/>
                      <a:r>
                        <a:rPr lang="en-GB" sz="3200" b="1" dirty="0"/>
                        <a:t>Do Now Activity</a:t>
                      </a:r>
                    </a:p>
                  </a:txBody>
                  <a:tcPr>
                    <a:solidFill>
                      <a:schemeClr val="bg1">
                        <a:lumMod val="85000"/>
                      </a:schemeClr>
                    </a:solidFill>
                  </a:tcPr>
                </a:tc>
                <a:tc hMerge="1">
                  <a:txBody>
                    <a:bodyPr/>
                    <a:lstStyle/>
                    <a:p>
                      <a:endParaRPr lang="en-GB" dirty="0"/>
                    </a:p>
                  </a:txBody>
                  <a:tcPr/>
                </a:tc>
                <a:extLst>
                  <a:ext uri="{0D108BD9-81ED-4DB2-BD59-A6C34878D82A}">
                    <a16:rowId xmlns:a16="http://schemas.microsoft.com/office/drawing/2014/main" val="1219289664"/>
                  </a:ext>
                </a:extLst>
              </a:tr>
              <a:tr h="1489691">
                <a:tc>
                  <a:txBody>
                    <a:bodyPr/>
                    <a:lstStyle/>
                    <a:p>
                      <a:r>
                        <a:rPr lang="en-GB" sz="2800" b="1" dirty="0">
                          <a:solidFill>
                            <a:schemeClr val="tx1"/>
                          </a:solidFill>
                        </a:rPr>
                        <a:t>Last Week: What are the sub-atomic</a:t>
                      </a:r>
                      <a:r>
                        <a:rPr lang="en-GB" sz="2800" b="1" baseline="0" dirty="0">
                          <a:solidFill>
                            <a:schemeClr val="tx1"/>
                          </a:solidFill>
                        </a:rPr>
                        <a:t> particles, their charges and masses?</a:t>
                      </a:r>
                      <a:endParaRPr lang="en-GB" sz="2800" b="1" dirty="0">
                        <a:solidFill>
                          <a:schemeClr val="tx1"/>
                        </a:solidFill>
                      </a:endParaRPr>
                    </a:p>
                    <a:p>
                      <a:endParaRPr lang="en-GB" sz="2800" b="1" dirty="0"/>
                    </a:p>
                    <a:p>
                      <a:endParaRPr lang="en-GB" sz="2800" b="1" dirty="0"/>
                    </a:p>
                  </a:txBody>
                  <a:tcPr>
                    <a:solidFill>
                      <a:schemeClr val="bg1"/>
                    </a:solidFill>
                  </a:tcPr>
                </a:tc>
                <a:tc>
                  <a:txBody>
                    <a:bodyPr/>
                    <a:lstStyle/>
                    <a:p>
                      <a:r>
                        <a:rPr lang="en-GB" sz="2800" b="1" dirty="0">
                          <a:solidFill>
                            <a:schemeClr val="tx1"/>
                          </a:solidFill>
                        </a:rPr>
                        <a:t>Last Term: Why is</a:t>
                      </a:r>
                      <a:r>
                        <a:rPr lang="en-GB" sz="2800" b="1" baseline="0" dirty="0">
                          <a:solidFill>
                            <a:schemeClr val="tx1"/>
                          </a:solidFill>
                        </a:rPr>
                        <a:t> graphite soft and slippery? </a:t>
                      </a:r>
                      <a:endParaRPr lang="en-GB" sz="2800" b="1" dirty="0">
                        <a:solidFill>
                          <a:schemeClr val="tx1"/>
                        </a:solidFill>
                      </a:endParaRPr>
                    </a:p>
                  </a:txBody>
                  <a:tcPr>
                    <a:solidFill>
                      <a:schemeClr val="bg1"/>
                    </a:solidFill>
                  </a:tcPr>
                </a:tc>
                <a:extLst>
                  <a:ext uri="{0D108BD9-81ED-4DB2-BD59-A6C34878D82A}">
                    <a16:rowId xmlns:a16="http://schemas.microsoft.com/office/drawing/2014/main" val="2959368595"/>
                  </a:ext>
                </a:extLst>
              </a:tr>
              <a:tr h="2182720">
                <a:tc gridSpan="2">
                  <a:txBody>
                    <a:bodyPr/>
                    <a:lstStyle/>
                    <a:p>
                      <a:pPr algn="ctr"/>
                      <a:r>
                        <a:rPr lang="en-GB" sz="2800" b="1" dirty="0">
                          <a:solidFill>
                            <a:schemeClr val="tx1"/>
                          </a:solidFill>
                        </a:rPr>
                        <a:t>Last</a:t>
                      </a:r>
                      <a:r>
                        <a:rPr lang="en-GB" sz="2800" b="1" baseline="0" dirty="0">
                          <a:solidFill>
                            <a:schemeClr val="tx1"/>
                          </a:solidFill>
                        </a:rPr>
                        <a:t> Year: Draw the structure of Magnesium Oxide [</a:t>
                      </a:r>
                      <a:r>
                        <a:rPr lang="en-GB" sz="2800" b="1" baseline="0" dirty="0" err="1">
                          <a:solidFill>
                            <a:schemeClr val="tx1"/>
                          </a:solidFill>
                        </a:rPr>
                        <a:t>MgO</a:t>
                      </a:r>
                      <a:r>
                        <a:rPr lang="en-GB" sz="2800" b="1" baseline="0" dirty="0">
                          <a:solidFill>
                            <a:schemeClr val="tx1"/>
                          </a:solidFill>
                        </a:rPr>
                        <a:t>] ?</a:t>
                      </a:r>
                    </a:p>
                    <a:p>
                      <a:pPr algn="ctr"/>
                      <a:endParaRPr lang="en-GB" sz="2800" b="1" baseline="0" dirty="0"/>
                    </a:p>
                    <a:p>
                      <a:pPr algn="ctr"/>
                      <a:endParaRPr lang="en-GB" sz="2800" b="1" baseline="0" dirty="0"/>
                    </a:p>
                    <a:p>
                      <a:pPr algn="ctr"/>
                      <a:endParaRPr lang="en-GB" sz="2800" b="1" dirty="0"/>
                    </a:p>
                  </a:txBody>
                  <a:tcPr>
                    <a:solidFill>
                      <a:schemeClr val="bg1"/>
                    </a:solidFill>
                  </a:tcPr>
                </a:tc>
                <a:tc hMerge="1">
                  <a:txBody>
                    <a:bodyPr/>
                    <a:lstStyle/>
                    <a:p>
                      <a:endParaRPr lang="en-GB" dirty="0"/>
                    </a:p>
                  </a:txBody>
                  <a:tcPr/>
                </a:tc>
                <a:extLst>
                  <a:ext uri="{0D108BD9-81ED-4DB2-BD59-A6C34878D82A}">
                    <a16:rowId xmlns:a16="http://schemas.microsoft.com/office/drawing/2014/main" val="1469101766"/>
                  </a:ext>
                </a:extLst>
              </a:tr>
            </a:tbl>
          </a:graphicData>
        </a:graphic>
      </p:graphicFrame>
      <p:sp>
        <p:nvSpPr>
          <p:cNvPr id="6" name="TextBox 5"/>
          <p:cNvSpPr txBox="1"/>
          <p:nvPr/>
        </p:nvSpPr>
        <p:spPr>
          <a:xfrm>
            <a:off x="2439400" y="178574"/>
            <a:ext cx="9324724" cy="1446550"/>
          </a:xfrm>
          <a:prstGeom prst="rect">
            <a:avLst/>
          </a:prstGeom>
          <a:solidFill>
            <a:schemeClr val="bg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prstClr val="black"/>
                </a:solidFill>
                <a:effectLst/>
                <a:uLnTx/>
                <a:uFillTx/>
                <a:latin typeface="Calibri" panose="020F0502020204030204"/>
                <a:ea typeface="+mn-ea"/>
                <a:cs typeface="+mn-cs"/>
              </a:rPr>
              <a:t>How do I review my learning on Radioactivity?</a:t>
            </a:r>
          </a:p>
        </p:txBody>
      </p:sp>
      <p:pic>
        <p:nvPicPr>
          <p:cNvPr id="2" name="Picture 1"/>
          <p:cNvPicPr>
            <a:picLocks noChangeAspect="1"/>
          </p:cNvPicPr>
          <p:nvPr/>
        </p:nvPicPr>
        <p:blipFill>
          <a:blip r:embed="rId4"/>
          <a:stretch>
            <a:fillRect/>
          </a:stretch>
        </p:blipFill>
        <p:spPr>
          <a:xfrm>
            <a:off x="191795" y="107200"/>
            <a:ext cx="1819728" cy="1445078"/>
          </a:xfrm>
          <a:prstGeom prst="rect">
            <a:avLst/>
          </a:prstGeom>
          <a:solidFill>
            <a:schemeClr val="bg1"/>
          </a:solidFill>
        </p:spPr>
      </p:pic>
    </p:spTree>
    <p:extLst>
      <p:ext uri="{BB962C8B-B14F-4D97-AF65-F5344CB8AC3E}">
        <p14:creationId xmlns:p14="http://schemas.microsoft.com/office/powerpoint/2010/main" val="2901231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Autofit/>
          </a:bodyPr>
          <a:lstStyle/>
          <a:p>
            <a:r>
              <a:rPr lang="en-US" sz="6000" dirty="0"/>
              <a:t>Atomic structure</a:t>
            </a:r>
          </a:p>
        </p:txBody>
      </p:sp>
      <p:sp>
        <p:nvSpPr>
          <p:cNvPr id="3" name="Content Placeholder 2"/>
          <p:cNvSpPr>
            <a:spLocks noGrp="1"/>
          </p:cNvSpPr>
          <p:nvPr>
            <p:ph sz="half" idx="1"/>
          </p:nvPr>
        </p:nvSpPr>
        <p:spPr>
          <a:xfrm>
            <a:off x="1280159" y="2194560"/>
            <a:ext cx="5499463" cy="3986784"/>
          </a:xfrm>
          <a:ln w="38100">
            <a:solidFill>
              <a:schemeClr val="accent1"/>
            </a:solidFill>
            <a:prstDash val="lgDashDot"/>
          </a:ln>
        </p:spPr>
        <p:txBody>
          <a:bodyPr>
            <a:noAutofit/>
          </a:bodyPr>
          <a:lstStyle/>
          <a:p>
            <a:pPr>
              <a:buFont typeface="Wingdings" panose="05000000000000000000" pitchFamily="2" charset="2"/>
              <a:buChar char="v"/>
            </a:pPr>
            <a:endParaRPr lang="en-GB" sz="1200" dirty="0"/>
          </a:p>
          <a:p>
            <a:pPr>
              <a:buFont typeface="Wingdings" panose="05000000000000000000" pitchFamily="2" charset="2"/>
              <a:buChar char="v"/>
            </a:pPr>
            <a:r>
              <a:rPr lang="en-GB" sz="2800" dirty="0"/>
              <a:t>Developing the model of the atom</a:t>
            </a:r>
          </a:p>
          <a:p>
            <a:pPr>
              <a:buFont typeface="Wingdings" panose="05000000000000000000" pitchFamily="2" charset="2"/>
              <a:buChar char="v"/>
            </a:pPr>
            <a:r>
              <a:rPr lang="en-GB" sz="2800" dirty="0"/>
              <a:t>Isotopes and nuclear radiation</a:t>
            </a:r>
          </a:p>
          <a:p>
            <a:pPr>
              <a:buFont typeface="Wingdings" panose="05000000000000000000" pitchFamily="2" charset="2"/>
              <a:buChar char="v"/>
            </a:pPr>
            <a:r>
              <a:rPr lang="en-GB" sz="2800" dirty="0"/>
              <a:t>Nuclear equations</a:t>
            </a:r>
          </a:p>
          <a:p>
            <a:pPr>
              <a:buFont typeface="Wingdings" panose="05000000000000000000" pitchFamily="2" charset="2"/>
              <a:buChar char="v"/>
            </a:pPr>
            <a:r>
              <a:rPr lang="en-GB" sz="2800" dirty="0"/>
              <a:t>Half life </a:t>
            </a:r>
          </a:p>
          <a:p>
            <a:pPr>
              <a:buFont typeface="Wingdings" panose="05000000000000000000" pitchFamily="2" charset="2"/>
              <a:buChar char="v"/>
            </a:pPr>
            <a:r>
              <a:rPr lang="en-GB" sz="2800" dirty="0"/>
              <a:t>Irradiation and contamination</a:t>
            </a:r>
          </a:p>
        </p:txBody>
      </p:sp>
      <p:sp>
        <p:nvSpPr>
          <p:cNvPr id="2" name="Action Button: Home 1">
            <a:hlinkClick r:id="rId2"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0" name="Picture 2" descr="Image result for atomic structu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39045" y="2722902"/>
            <a:ext cx="3861789" cy="29300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7063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Atomic structure</a:t>
            </a:r>
          </a:p>
        </p:txBody>
      </p:sp>
      <p:sp>
        <p:nvSpPr>
          <p:cNvPr id="3" name="Content Placeholder 2"/>
          <p:cNvSpPr>
            <a:spLocks noGrp="1"/>
          </p:cNvSpPr>
          <p:nvPr>
            <p:ph sz="half" idx="1"/>
          </p:nvPr>
        </p:nvSpPr>
        <p:spPr>
          <a:xfrm>
            <a:off x="282242" y="2039194"/>
            <a:ext cx="6388381" cy="2532805"/>
          </a:xfrm>
        </p:spPr>
        <p:txBody>
          <a:bodyPr>
            <a:normAutofit fontScale="92500" lnSpcReduction="20000"/>
          </a:bodyPr>
          <a:lstStyle/>
          <a:p>
            <a:pPr marL="0" indent="0">
              <a:buNone/>
            </a:pPr>
            <a:r>
              <a:rPr lang="en-GB" u="sng" dirty="0"/>
              <a:t>Atoms and Radiation</a:t>
            </a:r>
            <a:r>
              <a:rPr lang="en-GB" dirty="0"/>
              <a:t> </a:t>
            </a:r>
          </a:p>
          <a:p>
            <a:pPr lvl="0"/>
            <a:r>
              <a:rPr lang="en-GB" dirty="0"/>
              <a:t>A radioactive substance contains unstable nuclei that become stable by emitting radiation.</a:t>
            </a:r>
          </a:p>
          <a:p>
            <a:pPr lvl="0"/>
            <a:r>
              <a:rPr lang="en-GB" dirty="0"/>
              <a:t>Radioactive decay is a random event.  It can’t be predicted or influenced.</a:t>
            </a:r>
          </a:p>
          <a:p>
            <a:pPr lvl="0"/>
            <a:r>
              <a:rPr lang="en-GB" dirty="0"/>
              <a:t>Radioactive sources emit alpha (α), beta (β) and gamma (γ) radiation.</a:t>
            </a:r>
          </a:p>
        </p:txBody>
      </p:sp>
      <p:sp>
        <p:nvSpPr>
          <p:cNvPr id="4" name="Content Placeholder 3"/>
          <p:cNvSpPr>
            <a:spLocks noGrp="1"/>
          </p:cNvSpPr>
          <p:nvPr>
            <p:ph sz="half" idx="2"/>
          </p:nvPr>
        </p:nvSpPr>
        <p:spPr>
          <a:xfrm>
            <a:off x="6953422" y="2194559"/>
            <a:ext cx="5012154" cy="4402183"/>
          </a:xfrm>
        </p:spPr>
        <p:txBody>
          <a:bodyPr>
            <a:normAutofit fontScale="92500" lnSpcReduction="20000"/>
          </a:bodyPr>
          <a:lstStyle/>
          <a:p>
            <a:pPr marL="0" indent="0">
              <a:buNone/>
            </a:pPr>
            <a:r>
              <a:rPr lang="en-GB" u="sng" dirty="0"/>
              <a:t>The Discovery of the Nucleus</a:t>
            </a:r>
            <a:endParaRPr lang="en-GB" dirty="0"/>
          </a:p>
          <a:p>
            <a:pPr lvl="0"/>
            <a:r>
              <a:rPr lang="en-GB" dirty="0"/>
              <a:t>Rutherford used α particles to probe inside atoms. He found that some of the α particles were scattered through large angles.</a:t>
            </a:r>
          </a:p>
          <a:p>
            <a:pPr lvl="0"/>
            <a:r>
              <a:rPr lang="en-GB" dirty="0"/>
              <a:t>The ‘plum pudding’ model couldn’t explain this observation.</a:t>
            </a:r>
          </a:p>
          <a:p>
            <a:pPr lvl="0"/>
            <a:r>
              <a:rPr lang="en-GB" dirty="0"/>
              <a:t>An atom has a small positively charged central nucleus where most of the atom’s mass is located.</a:t>
            </a:r>
          </a:p>
          <a:p>
            <a:r>
              <a:rPr lang="en-GB" dirty="0"/>
              <a:t>The nuclear model of the atom explained Rutherford’s observations.</a:t>
            </a:r>
          </a:p>
          <a:p>
            <a:endParaRPr lang="en-GB" dirty="0"/>
          </a:p>
        </p:txBody>
      </p:sp>
      <p:sp>
        <p:nvSpPr>
          <p:cNvPr id="5" name="Action Button: Home 4">
            <a:hlinkClick r:id="rId2"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482" name="Picture 2" descr="Related image"/>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6855" b="6514"/>
          <a:stretch/>
        </p:blipFill>
        <p:spPr bwMode="auto">
          <a:xfrm>
            <a:off x="1075135" y="4572000"/>
            <a:ext cx="3750220" cy="2155372"/>
          </a:xfrm>
          <a:prstGeom prst="rect">
            <a:avLst/>
          </a:prstGeom>
          <a:noFill/>
          <a:extLst>
            <a:ext uri="{909E8E84-426E-40DD-AFC4-6F175D3DCCD1}">
              <a14:hiddenFill xmlns:a14="http://schemas.microsoft.com/office/drawing/2010/main">
                <a:solidFill>
                  <a:srgbClr val="FFFFFF"/>
                </a:solidFill>
              </a14:hiddenFill>
            </a:ext>
          </a:extLst>
        </p:spPr>
      </p:pic>
      <p:sp>
        <p:nvSpPr>
          <p:cNvPr id="6" name="Action Button: Movie 5">
            <a:hlinkClick r:id="rId4" highlightClick="1"/>
          </p:cNvPr>
          <p:cNvSpPr/>
          <p:nvPr/>
        </p:nvSpPr>
        <p:spPr>
          <a:xfrm>
            <a:off x="11347390" y="6126696"/>
            <a:ext cx="618186" cy="600676"/>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442879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Atomic structure</a:t>
            </a:r>
          </a:p>
        </p:txBody>
      </p:sp>
      <p:sp>
        <p:nvSpPr>
          <p:cNvPr id="3" name="Content Placeholder 2"/>
          <p:cNvSpPr>
            <a:spLocks noGrp="1"/>
          </p:cNvSpPr>
          <p:nvPr>
            <p:ph sz="half" idx="1"/>
          </p:nvPr>
        </p:nvSpPr>
        <p:spPr>
          <a:xfrm>
            <a:off x="424436" y="2039112"/>
            <a:ext cx="5646580" cy="2572077"/>
          </a:xfrm>
        </p:spPr>
        <p:txBody>
          <a:bodyPr>
            <a:normAutofit fontScale="92500"/>
          </a:bodyPr>
          <a:lstStyle/>
          <a:p>
            <a:pPr marL="0" indent="0">
              <a:buNone/>
            </a:pPr>
            <a:r>
              <a:rPr lang="en-GB" sz="1800" u="sng" dirty="0"/>
              <a:t>Changes in the Nucleus</a:t>
            </a:r>
            <a:r>
              <a:rPr lang="en-GB" sz="1800" dirty="0"/>
              <a:t> </a:t>
            </a:r>
          </a:p>
          <a:p>
            <a:pPr lvl="0"/>
            <a:r>
              <a:rPr lang="en-GB" sz="1800" dirty="0"/>
              <a:t>Isotopes of an element are atoms with the same number of protons but different numbers of neutrons. They have the same atomic number but different mass numbers.</a:t>
            </a:r>
          </a:p>
          <a:p>
            <a:pPr lvl="0"/>
            <a:r>
              <a:rPr lang="en-GB" sz="1800" dirty="0"/>
              <a:t>Alpha, beta and gamma radiation ionise substances they pass through.</a:t>
            </a:r>
          </a:p>
          <a:p>
            <a:pPr lvl="0"/>
            <a:r>
              <a:rPr lang="en-GB" sz="1800" dirty="0"/>
              <a:t>Ionisation in a living cell can damage or kill the cell.</a:t>
            </a:r>
          </a:p>
        </p:txBody>
      </p:sp>
      <p:sp>
        <p:nvSpPr>
          <p:cNvPr id="4" name="Content Placeholder 3"/>
          <p:cNvSpPr>
            <a:spLocks noGrp="1"/>
          </p:cNvSpPr>
          <p:nvPr>
            <p:ph sz="half" idx="2"/>
          </p:nvPr>
        </p:nvSpPr>
        <p:spPr>
          <a:xfrm>
            <a:off x="6415367" y="2194559"/>
            <a:ext cx="5394559" cy="4215685"/>
          </a:xfrm>
        </p:spPr>
        <p:txBody>
          <a:bodyPr>
            <a:normAutofit fontScale="77500" lnSpcReduction="20000"/>
          </a:bodyPr>
          <a:lstStyle/>
          <a:p>
            <a:pPr marL="0" lvl="0" indent="0">
              <a:buNone/>
            </a:pPr>
            <a:r>
              <a:rPr lang="en-GB" sz="2300" u="sng" dirty="0"/>
              <a:t>Alpha Particles</a:t>
            </a:r>
            <a:r>
              <a:rPr lang="en-GB" sz="2300" dirty="0"/>
              <a:t> </a:t>
            </a:r>
          </a:p>
          <a:p>
            <a:pPr lvl="0"/>
            <a:r>
              <a:rPr lang="en-GB" sz="2300" dirty="0"/>
              <a:t>Nucleus loses 2 protons and 2 neutrons</a:t>
            </a:r>
          </a:p>
          <a:p>
            <a:pPr lvl="0"/>
            <a:r>
              <a:rPr lang="en-GB" sz="2300" dirty="0"/>
              <a:t>2 protons and 2 neutrons are emitted as an α particle</a:t>
            </a:r>
          </a:p>
          <a:p>
            <a:pPr lvl="0"/>
            <a:r>
              <a:rPr lang="en-GB" sz="2300" dirty="0"/>
              <a:t>Atomic mass decreases by 4 after α particle emitted</a:t>
            </a:r>
          </a:p>
          <a:p>
            <a:pPr lvl="0"/>
            <a:r>
              <a:rPr lang="en-GB" sz="2300" dirty="0"/>
              <a:t>Proton number decreases by 2 after α particle emitted</a:t>
            </a:r>
          </a:p>
          <a:p>
            <a:pPr lvl="0"/>
            <a:r>
              <a:rPr lang="en-GB" sz="2300" dirty="0"/>
              <a:t>Greatest ionising power of the 3 types of radioactivity</a:t>
            </a:r>
          </a:p>
          <a:p>
            <a:pPr lvl="0"/>
            <a:r>
              <a:rPr lang="en-GB" sz="2300" dirty="0"/>
              <a:t>α radiation is stopped by paper</a:t>
            </a:r>
          </a:p>
          <a:p>
            <a:pPr lvl="0"/>
            <a:r>
              <a:rPr lang="en-GB" sz="2300" dirty="0"/>
              <a:t>α radiation can only travel a few cm in air.</a:t>
            </a:r>
          </a:p>
          <a:p>
            <a:endParaRPr lang="en-GB" dirty="0"/>
          </a:p>
        </p:txBody>
      </p:sp>
      <p:sp>
        <p:nvSpPr>
          <p:cNvPr id="5" name="Action Button: Home 4">
            <a:hlinkClick r:id="rId2"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506" name="Picture 2" descr="Image result for alpha radi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6912" y="4611189"/>
            <a:ext cx="4036277" cy="2077338"/>
          </a:xfrm>
          <a:prstGeom prst="rect">
            <a:avLst/>
          </a:prstGeom>
          <a:noFill/>
          <a:extLst>
            <a:ext uri="{909E8E84-426E-40DD-AFC4-6F175D3DCCD1}">
              <a14:hiddenFill xmlns:a14="http://schemas.microsoft.com/office/drawing/2010/main">
                <a:solidFill>
                  <a:srgbClr val="FFFFFF"/>
                </a:solidFill>
              </a14:hiddenFill>
            </a:ext>
          </a:extLst>
        </p:spPr>
      </p:pic>
      <p:sp>
        <p:nvSpPr>
          <p:cNvPr id="6" name="Action Button: Movie 5">
            <a:hlinkClick r:id="rId4" highlightClick="1"/>
          </p:cNvPr>
          <p:cNvSpPr/>
          <p:nvPr/>
        </p:nvSpPr>
        <p:spPr>
          <a:xfrm>
            <a:off x="11362545" y="5998464"/>
            <a:ext cx="599606" cy="676656"/>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530062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Atomic structure</a:t>
            </a:r>
          </a:p>
        </p:txBody>
      </p:sp>
      <p:sp>
        <p:nvSpPr>
          <p:cNvPr id="3" name="Content Placeholder 2"/>
          <p:cNvSpPr>
            <a:spLocks noGrp="1"/>
          </p:cNvSpPr>
          <p:nvPr>
            <p:ph sz="half" idx="1"/>
          </p:nvPr>
        </p:nvSpPr>
        <p:spPr>
          <a:xfrm>
            <a:off x="313509" y="2194560"/>
            <a:ext cx="6257108" cy="3553097"/>
          </a:xfrm>
        </p:spPr>
        <p:txBody>
          <a:bodyPr>
            <a:normAutofit fontScale="85000" lnSpcReduction="20000"/>
          </a:bodyPr>
          <a:lstStyle/>
          <a:p>
            <a:pPr marL="0" indent="0">
              <a:buNone/>
            </a:pPr>
            <a:r>
              <a:rPr lang="en-GB" u="sng" dirty="0"/>
              <a:t>Beta Decay</a:t>
            </a:r>
            <a:r>
              <a:rPr lang="en-GB" dirty="0"/>
              <a:t> </a:t>
            </a:r>
          </a:p>
          <a:p>
            <a:pPr lvl="0"/>
            <a:r>
              <a:rPr lang="en-GB" dirty="0"/>
              <a:t>A neutron in the nucleus changes into a proton</a:t>
            </a:r>
          </a:p>
          <a:p>
            <a:pPr lvl="0"/>
            <a:r>
              <a:rPr lang="en-GB" dirty="0"/>
              <a:t>An electron is created in the nucleus and instantly emitted.</a:t>
            </a:r>
          </a:p>
          <a:p>
            <a:pPr lvl="0"/>
            <a:r>
              <a:rPr lang="en-GB" dirty="0"/>
              <a:t>Atomic mass stays the same after β decay</a:t>
            </a:r>
          </a:p>
          <a:p>
            <a:pPr lvl="0"/>
            <a:r>
              <a:rPr lang="en-GB" dirty="0"/>
              <a:t>Proton number increases by 1 after β decay</a:t>
            </a:r>
          </a:p>
          <a:p>
            <a:pPr lvl="0"/>
            <a:r>
              <a:rPr lang="en-GB" dirty="0"/>
              <a:t>β radiation is stopped by a thin sheet of metal</a:t>
            </a:r>
          </a:p>
          <a:p>
            <a:pPr lvl="0"/>
            <a:r>
              <a:rPr lang="en-GB" dirty="0"/>
              <a:t>Has a range of about 1m in air.</a:t>
            </a:r>
          </a:p>
          <a:p>
            <a:pPr lvl="0"/>
            <a:r>
              <a:rPr lang="en-GB" dirty="0"/>
              <a:t>Less ionising than alpha radiation but more ionising than gamma</a:t>
            </a:r>
          </a:p>
        </p:txBody>
      </p:sp>
      <p:sp>
        <p:nvSpPr>
          <p:cNvPr id="4" name="Content Placeholder 3"/>
          <p:cNvSpPr>
            <a:spLocks noGrp="1"/>
          </p:cNvSpPr>
          <p:nvPr>
            <p:ph sz="half" idx="2"/>
          </p:nvPr>
        </p:nvSpPr>
        <p:spPr>
          <a:xfrm>
            <a:off x="6766560" y="2194560"/>
            <a:ext cx="4924696" cy="3986784"/>
          </a:xfrm>
        </p:spPr>
        <p:txBody>
          <a:bodyPr>
            <a:normAutofit fontScale="85000" lnSpcReduction="20000"/>
          </a:bodyPr>
          <a:lstStyle/>
          <a:p>
            <a:pPr marL="0" indent="0">
              <a:buNone/>
            </a:pPr>
            <a:r>
              <a:rPr lang="en-GB" sz="3100" u="sng" dirty="0"/>
              <a:t>Gamma Radiation</a:t>
            </a:r>
            <a:endParaRPr lang="en-GB" sz="3100" dirty="0"/>
          </a:p>
          <a:p>
            <a:pPr lvl="0"/>
            <a:r>
              <a:rPr lang="en-GB" sz="3100" dirty="0"/>
              <a:t>Consists of electromagnetic radiation</a:t>
            </a:r>
          </a:p>
          <a:p>
            <a:pPr lvl="0"/>
            <a:r>
              <a:rPr lang="en-GB" sz="3100" dirty="0"/>
              <a:t>Stopped by thick lead.</a:t>
            </a:r>
          </a:p>
          <a:p>
            <a:r>
              <a:rPr lang="en-GB" sz="3100" dirty="0"/>
              <a:t>Unlimited range in air</a:t>
            </a:r>
          </a:p>
          <a:p>
            <a:endParaRPr lang="en-GB" dirty="0"/>
          </a:p>
        </p:txBody>
      </p:sp>
      <p:sp>
        <p:nvSpPr>
          <p:cNvPr id="5" name="Action Button: Home 4">
            <a:hlinkClick r:id="rId2"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2530" name="Picture 2" descr="Image result for beta deca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0160" y="5355684"/>
            <a:ext cx="2991394" cy="1502316"/>
          </a:xfrm>
          <a:prstGeom prst="rect">
            <a:avLst/>
          </a:prstGeom>
          <a:noFill/>
          <a:extLst>
            <a:ext uri="{909E8E84-426E-40DD-AFC4-6F175D3DCCD1}">
              <a14:hiddenFill xmlns:a14="http://schemas.microsoft.com/office/drawing/2010/main">
                <a:solidFill>
                  <a:srgbClr val="FFFFFF"/>
                </a:solidFill>
              </a14:hiddenFill>
            </a:ext>
          </a:extLst>
        </p:spPr>
      </p:pic>
      <p:pic>
        <p:nvPicPr>
          <p:cNvPr id="22532" name="Picture 4" descr="Image result for gamma deca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41191" y="4700733"/>
            <a:ext cx="3441777" cy="1319348"/>
          </a:xfrm>
          <a:prstGeom prst="rect">
            <a:avLst/>
          </a:prstGeom>
          <a:noFill/>
          <a:extLst>
            <a:ext uri="{909E8E84-426E-40DD-AFC4-6F175D3DCCD1}">
              <a14:hiddenFill xmlns:a14="http://schemas.microsoft.com/office/drawing/2010/main">
                <a:solidFill>
                  <a:srgbClr val="FFFFFF"/>
                </a:solidFill>
              </a14:hiddenFill>
            </a:ext>
          </a:extLst>
        </p:spPr>
      </p:pic>
      <p:sp>
        <p:nvSpPr>
          <p:cNvPr id="6" name="Action Button: Movie 5">
            <a:hlinkClick r:id="rId5" highlightClick="1"/>
          </p:cNvPr>
          <p:cNvSpPr/>
          <p:nvPr/>
        </p:nvSpPr>
        <p:spPr>
          <a:xfrm>
            <a:off x="11392524" y="6020081"/>
            <a:ext cx="494675" cy="599607"/>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95113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Atomic structure</a:t>
            </a:r>
          </a:p>
        </p:txBody>
      </p:sp>
      <p:sp>
        <p:nvSpPr>
          <p:cNvPr id="3" name="Content Placeholder 2"/>
          <p:cNvSpPr>
            <a:spLocks noGrp="1"/>
          </p:cNvSpPr>
          <p:nvPr>
            <p:ph sz="half" idx="1"/>
          </p:nvPr>
        </p:nvSpPr>
        <p:spPr>
          <a:xfrm>
            <a:off x="339634" y="2194559"/>
            <a:ext cx="6765107" cy="4415247"/>
          </a:xfrm>
        </p:spPr>
        <p:txBody>
          <a:bodyPr>
            <a:normAutofit lnSpcReduction="10000"/>
          </a:bodyPr>
          <a:lstStyle/>
          <a:p>
            <a:pPr marL="0" indent="0">
              <a:buNone/>
            </a:pPr>
            <a:r>
              <a:rPr lang="en-GB" u="sng" dirty="0"/>
              <a:t>Activity and Half-life</a:t>
            </a:r>
            <a:r>
              <a:rPr lang="en-GB" dirty="0"/>
              <a:t> </a:t>
            </a:r>
          </a:p>
          <a:p>
            <a:pPr lvl="0"/>
            <a:r>
              <a:rPr lang="en-GB" dirty="0"/>
              <a:t>The half-life of a radioactive isotope is the average time it takes for the number of nuclei of the isotope in a sample to halve.</a:t>
            </a:r>
          </a:p>
          <a:p>
            <a:pPr lvl="0"/>
            <a:r>
              <a:rPr lang="en-GB" dirty="0"/>
              <a:t>The count rate of a Geiger counter caused by a radioactive source decreases as the activity of the source decreases.</a:t>
            </a:r>
          </a:p>
          <a:p>
            <a:pPr lvl="0"/>
            <a:r>
              <a:rPr lang="en-GB" dirty="0"/>
              <a:t>The number of atoms of a radioactive isotope and the count rate both decrease by half every half-life.</a:t>
            </a:r>
          </a:p>
          <a:p>
            <a:pPr lvl="0"/>
            <a:r>
              <a:rPr lang="en-GB" b="1" dirty="0"/>
              <a:t>The count rate after </a:t>
            </a:r>
            <a:r>
              <a:rPr lang="en-GB" b="1" i="1" dirty="0"/>
              <a:t>n</a:t>
            </a:r>
            <a:r>
              <a:rPr lang="en-GB" b="1" dirty="0"/>
              <a:t> half-lives = the initial count rate ÷ 2</a:t>
            </a:r>
            <a:r>
              <a:rPr lang="en-GB" b="1" i="1" baseline="30000" dirty="0"/>
              <a:t>n</a:t>
            </a:r>
            <a:endParaRPr lang="en-GB" dirty="0"/>
          </a:p>
        </p:txBody>
      </p:sp>
      <p:sp>
        <p:nvSpPr>
          <p:cNvPr id="5" name="Action Button: Home 4">
            <a:hlinkClick r:id="rId2"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554" name="Picture 2" descr="Image result for radiation half lif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5816" y="2299062"/>
            <a:ext cx="3804050" cy="4013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19483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Atomic structure – Exam practice</a:t>
            </a:r>
            <a:endParaRPr lang="en-GB" sz="4000" dirty="0"/>
          </a:p>
        </p:txBody>
      </p:sp>
      <p:sp>
        <p:nvSpPr>
          <p:cNvPr id="3" name="Content Placeholder 2"/>
          <p:cNvSpPr>
            <a:spLocks noGrp="1"/>
          </p:cNvSpPr>
          <p:nvPr>
            <p:ph sz="half" idx="1"/>
          </p:nvPr>
        </p:nvSpPr>
        <p:spPr/>
        <p:txBody>
          <a:bodyPr/>
          <a:lstStyle/>
          <a:p>
            <a:endParaRPr lang="en-GB"/>
          </a:p>
        </p:txBody>
      </p:sp>
      <p:sp>
        <p:nvSpPr>
          <p:cNvPr id="5" name="Action Button: Home 4">
            <a:hlinkClick r:id="rId3"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rotWithShape="1">
          <a:blip r:embed="rId4"/>
          <a:srcRect l="39209" t="28125" r="14015" b="11014"/>
          <a:stretch/>
        </p:blipFill>
        <p:spPr>
          <a:xfrm>
            <a:off x="2576073" y="1729265"/>
            <a:ext cx="7062602" cy="5166485"/>
          </a:xfrm>
          <a:prstGeom prst="rect">
            <a:avLst/>
          </a:prstGeom>
        </p:spPr>
      </p:pic>
    </p:spTree>
    <p:extLst>
      <p:ext uri="{BB962C8B-B14F-4D97-AF65-F5344CB8AC3E}">
        <p14:creationId xmlns:p14="http://schemas.microsoft.com/office/powerpoint/2010/main" val="13025601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Atomic structure – Exam practice</a:t>
            </a:r>
            <a:endParaRPr lang="en-GB" sz="4000" dirty="0"/>
          </a:p>
        </p:txBody>
      </p:sp>
      <p:sp>
        <p:nvSpPr>
          <p:cNvPr id="3" name="Content Placeholder 2"/>
          <p:cNvSpPr>
            <a:spLocks noGrp="1"/>
          </p:cNvSpPr>
          <p:nvPr>
            <p:ph sz="half" idx="1"/>
          </p:nvPr>
        </p:nvSpPr>
        <p:spPr/>
        <p:txBody>
          <a:bodyPr/>
          <a:lstStyle/>
          <a:p>
            <a:endParaRPr lang="en-GB"/>
          </a:p>
        </p:txBody>
      </p:sp>
      <p:sp>
        <p:nvSpPr>
          <p:cNvPr id="4" name="Content Placeholder 3"/>
          <p:cNvSpPr>
            <a:spLocks noGrp="1"/>
          </p:cNvSpPr>
          <p:nvPr>
            <p:ph sz="half" idx="2"/>
          </p:nvPr>
        </p:nvSpPr>
        <p:spPr/>
        <p:txBody>
          <a:bodyPr/>
          <a:lstStyle/>
          <a:p>
            <a:endParaRPr lang="en-GB"/>
          </a:p>
        </p:txBody>
      </p:sp>
      <p:sp>
        <p:nvSpPr>
          <p:cNvPr id="5" name="Action Button: Home 4">
            <a:hlinkClick r:id="rId3"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rotWithShape="1">
          <a:blip r:embed="rId4"/>
          <a:srcRect l="39209" t="29969" r="18048" b="22490"/>
          <a:stretch/>
        </p:blipFill>
        <p:spPr>
          <a:xfrm>
            <a:off x="2495440" y="1955446"/>
            <a:ext cx="7839856" cy="4902554"/>
          </a:xfrm>
          <a:prstGeom prst="rect">
            <a:avLst/>
          </a:prstGeom>
        </p:spPr>
      </p:pic>
    </p:spTree>
    <p:extLst>
      <p:ext uri="{BB962C8B-B14F-4D97-AF65-F5344CB8AC3E}">
        <p14:creationId xmlns:p14="http://schemas.microsoft.com/office/powerpoint/2010/main" val="9286191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Atomic structure – Exam practice</a:t>
            </a:r>
            <a:endParaRPr lang="en-GB" sz="4000" dirty="0"/>
          </a:p>
        </p:txBody>
      </p:sp>
      <p:sp>
        <p:nvSpPr>
          <p:cNvPr id="3" name="Content Placeholder 2"/>
          <p:cNvSpPr>
            <a:spLocks noGrp="1"/>
          </p:cNvSpPr>
          <p:nvPr>
            <p:ph sz="half" idx="1"/>
          </p:nvPr>
        </p:nvSpPr>
        <p:spPr/>
        <p:txBody>
          <a:bodyPr/>
          <a:lstStyle/>
          <a:p>
            <a:endParaRPr lang="en-GB"/>
          </a:p>
        </p:txBody>
      </p:sp>
      <p:sp>
        <p:nvSpPr>
          <p:cNvPr id="4" name="Content Placeholder 3"/>
          <p:cNvSpPr>
            <a:spLocks noGrp="1"/>
          </p:cNvSpPr>
          <p:nvPr>
            <p:ph sz="half" idx="2"/>
          </p:nvPr>
        </p:nvSpPr>
        <p:spPr/>
        <p:txBody>
          <a:bodyPr/>
          <a:lstStyle/>
          <a:p>
            <a:endParaRPr lang="en-GB"/>
          </a:p>
        </p:txBody>
      </p:sp>
      <p:sp>
        <p:nvSpPr>
          <p:cNvPr id="5" name="Action Button: Home 4">
            <a:hlinkClick r:id="rId3"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rotWithShape="1">
          <a:blip r:embed="rId4"/>
          <a:srcRect l="39438" t="27510" r="13441" b="30482"/>
          <a:stretch/>
        </p:blipFill>
        <p:spPr>
          <a:xfrm>
            <a:off x="1636868" y="1828456"/>
            <a:ext cx="9271924" cy="4647295"/>
          </a:xfrm>
          <a:prstGeom prst="rect">
            <a:avLst/>
          </a:prstGeom>
        </p:spPr>
      </p:pic>
    </p:spTree>
    <p:extLst>
      <p:ext uri="{BB962C8B-B14F-4D97-AF65-F5344CB8AC3E}">
        <p14:creationId xmlns:p14="http://schemas.microsoft.com/office/powerpoint/2010/main" val="3114593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Atomic structure – Exam practice</a:t>
            </a:r>
            <a:endParaRPr lang="en-GB" sz="4000" dirty="0"/>
          </a:p>
        </p:txBody>
      </p:sp>
      <p:sp>
        <p:nvSpPr>
          <p:cNvPr id="3" name="Content Placeholder 2"/>
          <p:cNvSpPr>
            <a:spLocks noGrp="1"/>
          </p:cNvSpPr>
          <p:nvPr>
            <p:ph sz="half" idx="1"/>
          </p:nvPr>
        </p:nvSpPr>
        <p:spPr/>
        <p:txBody>
          <a:bodyPr/>
          <a:lstStyle/>
          <a:p>
            <a:endParaRPr lang="en-GB"/>
          </a:p>
        </p:txBody>
      </p:sp>
      <p:sp>
        <p:nvSpPr>
          <p:cNvPr id="4" name="Content Placeholder 3"/>
          <p:cNvSpPr>
            <a:spLocks noGrp="1"/>
          </p:cNvSpPr>
          <p:nvPr>
            <p:ph sz="half" idx="2"/>
          </p:nvPr>
        </p:nvSpPr>
        <p:spPr/>
        <p:txBody>
          <a:bodyPr/>
          <a:lstStyle/>
          <a:p>
            <a:endParaRPr lang="en-GB"/>
          </a:p>
        </p:txBody>
      </p:sp>
      <p:sp>
        <p:nvSpPr>
          <p:cNvPr id="5" name="Action Button: Home 4">
            <a:hlinkClick r:id="rId3"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rotWithShape="1">
          <a:blip r:embed="rId4"/>
          <a:srcRect l="39439" t="54355" r="17242" b="15112"/>
          <a:stretch/>
        </p:blipFill>
        <p:spPr>
          <a:xfrm>
            <a:off x="1798820" y="2308484"/>
            <a:ext cx="8844196" cy="3504749"/>
          </a:xfrm>
          <a:prstGeom prst="rect">
            <a:avLst/>
          </a:prstGeom>
        </p:spPr>
      </p:pic>
    </p:spTree>
    <p:extLst>
      <p:ext uri="{BB962C8B-B14F-4D97-AF65-F5344CB8AC3E}">
        <p14:creationId xmlns:p14="http://schemas.microsoft.com/office/powerpoint/2010/main" val="42670634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Atomic structure – Exam practice</a:t>
            </a:r>
            <a:endParaRPr lang="en-GB" sz="4000" dirty="0"/>
          </a:p>
        </p:txBody>
      </p:sp>
      <p:sp>
        <p:nvSpPr>
          <p:cNvPr id="3" name="Content Placeholder 2"/>
          <p:cNvSpPr>
            <a:spLocks noGrp="1"/>
          </p:cNvSpPr>
          <p:nvPr>
            <p:ph sz="half" idx="1"/>
          </p:nvPr>
        </p:nvSpPr>
        <p:spPr/>
        <p:txBody>
          <a:bodyPr/>
          <a:lstStyle/>
          <a:p>
            <a:endParaRPr lang="en-GB"/>
          </a:p>
        </p:txBody>
      </p:sp>
      <p:sp>
        <p:nvSpPr>
          <p:cNvPr id="4" name="Content Placeholder 3"/>
          <p:cNvSpPr>
            <a:spLocks noGrp="1"/>
          </p:cNvSpPr>
          <p:nvPr>
            <p:ph sz="half" idx="2"/>
          </p:nvPr>
        </p:nvSpPr>
        <p:spPr/>
        <p:txBody>
          <a:bodyPr/>
          <a:lstStyle/>
          <a:p>
            <a:endParaRPr lang="en-GB"/>
          </a:p>
        </p:txBody>
      </p:sp>
      <p:sp>
        <p:nvSpPr>
          <p:cNvPr id="5" name="Action Button: Home 4">
            <a:hlinkClick r:id="rId3" action="ppaction://hlinksldjump" highlightClick="1"/>
          </p:cNvPr>
          <p:cNvSpPr/>
          <p:nvPr/>
        </p:nvSpPr>
        <p:spPr>
          <a:xfrm>
            <a:off x="11191741" y="772732"/>
            <a:ext cx="618186" cy="64394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rotWithShape="1">
          <a:blip r:embed="rId4"/>
          <a:srcRect l="39093" t="28535" r="13671" b="11834"/>
          <a:stretch/>
        </p:blipFill>
        <p:spPr>
          <a:xfrm>
            <a:off x="2443769" y="1678417"/>
            <a:ext cx="7297694" cy="5179583"/>
          </a:xfrm>
          <a:prstGeom prst="rect">
            <a:avLst/>
          </a:prstGeom>
        </p:spPr>
      </p:pic>
    </p:spTree>
    <p:extLst>
      <p:ext uri="{BB962C8B-B14F-4D97-AF65-F5344CB8AC3E}">
        <p14:creationId xmlns:p14="http://schemas.microsoft.com/office/powerpoint/2010/main" val="2490710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Educational subjects 16x9">
  <a:themeElements>
    <a:clrScheme name="Education">
      <a:dk1>
        <a:srgbClr val="3C4743"/>
      </a:dk1>
      <a:lt1>
        <a:srgbClr val="E5E6DA"/>
      </a:lt1>
      <a:dk2>
        <a:srgbClr val="000000"/>
      </a:dk2>
      <a:lt2>
        <a:srgbClr val="FFFFFF"/>
      </a:lt2>
      <a:accent1>
        <a:srgbClr val="DDC237"/>
      </a:accent1>
      <a:accent2>
        <a:srgbClr val="94A43E"/>
      </a:accent2>
      <a:accent3>
        <a:srgbClr val="6488A3"/>
      </a:accent3>
      <a:accent4>
        <a:srgbClr val="926E8F"/>
      </a:accent4>
      <a:accent5>
        <a:srgbClr val="96A1AA"/>
      </a:accent5>
      <a:accent6>
        <a:srgbClr val="A99E8A"/>
      </a:accent6>
      <a:hlink>
        <a:srgbClr val="6488A3"/>
      </a:hlink>
      <a:folHlink>
        <a:srgbClr val="926E8F"/>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0001127.potx" id="{6B18C398-4F76-4BDC-B8A4-D02A96E0AA82}" vid="{FBF1AC64-E511-41D2-AA23-0E693E79CD7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Education">
      <a:dk1>
        <a:srgbClr val="3C4743"/>
      </a:dk1>
      <a:lt1>
        <a:srgbClr val="E5E6DA"/>
      </a:lt1>
      <a:dk2>
        <a:srgbClr val="000000"/>
      </a:dk2>
      <a:lt2>
        <a:srgbClr val="FFFFFF"/>
      </a:lt2>
      <a:accent1>
        <a:srgbClr val="DDC237"/>
      </a:accent1>
      <a:accent2>
        <a:srgbClr val="94A43E"/>
      </a:accent2>
      <a:accent3>
        <a:srgbClr val="6488A3"/>
      </a:accent3>
      <a:accent4>
        <a:srgbClr val="926E8F"/>
      </a:accent4>
      <a:accent5>
        <a:srgbClr val="96A1AA"/>
      </a:accent5>
      <a:accent6>
        <a:srgbClr val="A99E8A"/>
      </a:accent6>
      <a:hlink>
        <a:srgbClr val="6488A3"/>
      </a:hlink>
      <a:folHlink>
        <a:srgbClr val="926E8F"/>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Education">
      <a:dk1>
        <a:srgbClr val="3C4743"/>
      </a:dk1>
      <a:lt1>
        <a:srgbClr val="E5E6DA"/>
      </a:lt1>
      <a:dk2>
        <a:srgbClr val="000000"/>
      </a:dk2>
      <a:lt2>
        <a:srgbClr val="FFFFFF"/>
      </a:lt2>
      <a:accent1>
        <a:srgbClr val="DDC237"/>
      </a:accent1>
      <a:accent2>
        <a:srgbClr val="94A43E"/>
      </a:accent2>
      <a:accent3>
        <a:srgbClr val="6488A3"/>
      </a:accent3>
      <a:accent4>
        <a:srgbClr val="926E8F"/>
      </a:accent4>
      <a:accent5>
        <a:srgbClr val="96A1AA"/>
      </a:accent5>
      <a:accent6>
        <a:srgbClr val="A99E8A"/>
      </a:accent6>
      <a:hlink>
        <a:srgbClr val="6488A3"/>
      </a:hlink>
      <a:folHlink>
        <a:srgbClr val="926E8F"/>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Educational subjects presentation, chalkboard illustrations design (widescreen)</Template>
  <TotalTime>1912</TotalTime>
  <Words>5067</Words>
  <Application>Microsoft Office PowerPoint</Application>
  <PresentationFormat>Widescreen</PresentationFormat>
  <Paragraphs>575</Paragraphs>
  <Slides>57</Slides>
  <Notes>22</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57</vt:i4>
      </vt:variant>
    </vt:vector>
  </HeadingPairs>
  <TitlesOfParts>
    <vt:vector size="64" baseType="lpstr">
      <vt:lpstr>Arial</vt:lpstr>
      <vt:lpstr>Calibri</vt:lpstr>
      <vt:lpstr>Calibri Light</vt:lpstr>
      <vt:lpstr>Wingdings</vt:lpstr>
      <vt:lpstr>Educational subjects 16x9</vt:lpstr>
      <vt:lpstr>Office Theme</vt:lpstr>
      <vt:lpstr>1_Office Theme</vt:lpstr>
      <vt:lpstr>AQA combined science trilogy</vt:lpstr>
      <vt:lpstr>Physics paper 1</vt:lpstr>
      <vt:lpstr>PowerPoint Presentation</vt:lpstr>
      <vt:lpstr>Energy</vt:lpstr>
      <vt:lpstr>Energy</vt:lpstr>
      <vt:lpstr>Energy</vt:lpstr>
      <vt:lpstr>Energy</vt:lpstr>
      <vt:lpstr>Energy</vt:lpstr>
      <vt:lpstr>Energy</vt:lpstr>
      <vt:lpstr>Energy</vt:lpstr>
      <vt:lpstr>Energy</vt:lpstr>
      <vt:lpstr>Energy</vt:lpstr>
      <vt:lpstr>Energy</vt:lpstr>
      <vt:lpstr>Energy</vt:lpstr>
      <vt:lpstr>Energy</vt:lpstr>
      <vt:lpstr>Energy – Exam practice</vt:lpstr>
      <vt:lpstr>Energy – Exam practice</vt:lpstr>
      <vt:lpstr>Energy – Exam practice</vt:lpstr>
      <vt:lpstr>Energy – Exam practice</vt:lpstr>
      <vt:lpstr>Energy – Exam practice</vt:lpstr>
      <vt:lpstr>PowerPoint Presentation</vt:lpstr>
      <vt:lpstr>Electricity</vt:lpstr>
      <vt:lpstr>Electricity</vt:lpstr>
      <vt:lpstr>Electricity</vt:lpstr>
      <vt:lpstr>Electricity</vt:lpstr>
      <vt:lpstr>Electricity</vt:lpstr>
      <vt:lpstr>Electricity</vt:lpstr>
      <vt:lpstr>Electricity</vt:lpstr>
      <vt:lpstr>Electricity</vt:lpstr>
      <vt:lpstr>Electricity</vt:lpstr>
      <vt:lpstr>Electricity</vt:lpstr>
      <vt:lpstr>Electricity – Exam practice</vt:lpstr>
      <vt:lpstr>Electricity – Exam practice</vt:lpstr>
      <vt:lpstr>Electricity – Exam practice</vt:lpstr>
      <vt:lpstr>Electricity – Exam practice</vt:lpstr>
      <vt:lpstr>Electricity – Exam practice</vt:lpstr>
      <vt:lpstr>Electricity – Exam practice</vt:lpstr>
      <vt:lpstr>Particle model of matter</vt:lpstr>
      <vt:lpstr>Particle model of matter</vt:lpstr>
      <vt:lpstr>Particle model of matter</vt:lpstr>
      <vt:lpstr>Particle model of matter</vt:lpstr>
      <vt:lpstr>Particle model of matter</vt:lpstr>
      <vt:lpstr>Particle model of matter</vt:lpstr>
      <vt:lpstr>Particle model of matter – Exam practice</vt:lpstr>
      <vt:lpstr>Particle model of matter – Exam practice</vt:lpstr>
      <vt:lpstr>Particle model of matter – Exam practice</vt:lpstr>
      <vt:lpstr>PowerPoint Presentation</vt:lpstr>
      <vt:lpstr>Atomic structure</vt:lpstr>
      <vt:lpstr>Atomic structure</vt:lpstr>
      <vt:lpstr>Atomic structure</vt:lpstr>
      <vt:lpstr>Atomic structure</vt:lpstr>
      <vt:lpstr>Atomic structure</vt:lpstr>
      <vt:lpstr>Atomic structure – Exam practice</vt:lpstr>
      <vt:lpstr>Atomic structure – Exam practice</vt:lpstr>
      <vt:lpstr>Atomic structure – Exam practice</vt:lpstr>
      <vt:lpstr>Atomic structure – Exam practice</vt:lpstr>
      <vt:lpstr>Atomic structure – Exam practice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AQA combined science trilogy</dc:title>
  <dc:creator>Amber LeBon</dc:creator>
  <cp:lastModifiedBy>Jen Benson</cp:lastModifiedBy>
  <cp:revision>54</cp:revision>
  <dcterms:created xsi:type="dcterms:W3CDTF">2018-03-20T15:10:36Z</dcterms:created>
  <dcterms:modified xsi:type="dcterms:W3CDTF">2020-06-10T16:04:53Z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71dda7c5-96ca-48e3-9e3a-5c391aea2853_Enabled">
    <vt:lpwstr>True</vt:lpwstr>
  </property>
  <property fmtid="{D5CDD505-2E9C-101B-9397-08002B2CF9AE}" pid="3" name="MSIP_Label_71dda7c5-96ca-48e3-9e3a-5c391aea2853_SiteId">
    <vt:lpwstr>a091745a-b7d8-4d7a-b2a6-1359053d4510</vt:lpwstr>
  </property>
  <property fmtid="{D5CDD505-2E9C-101B-9397-08002B2CF9AE}" pid="4" name="MSIP_Label_71dda7c5-96ca-48e3-9e3a-5c391aea2853_Ref">
    <vt:lpwstr>https://api.informationprotection.azure.com/api/a091745a-b7d8-4d7a-b2a6-1359053d4510</vt:lpwstr>
  </property>
  <property fmtid="{D5CDD505-2E9C-101B-9397-08002B2CF9AE}" pid="5" name="MSIP_Label_71dda7c5-96ca-48e3-9e3a-5c391aea2853_SetBy">
    <vt:lpwstr>easumang@kingswoodsecondaryacademy.org</vt:lpwstr>
  </property>
  <property fmtid="{D5CDD505-2E9C-101B-9397-08002B2CF9AE}" pid="6" name="MSIP_Label_71dda7c5-96ca-48e3-9e3a-5c391aea2853_SetDate">
    <vt:lpwstr>2020-03-01T21:07:25.5477816+00:00</vt:lpwstr>
  </property>
  <property fmtid="{D5CDD505-2E9C-101B-9397-08002B2CF9AE}" pid="7" name="MSIP_Label_71dda7c5-96ca-48e3-9e3a-5c391aea2853_Name">
    <vt:lpwstr>General</vt:lpwstr>
  </property>
  <property fmtid="{D5CDD505-2E9C-101B-9397-08002B2CF9AE}" pid="8" name="MSIP_Label_71dda7c5-96ca-48e3-9e3a-5c391aea2853_Application">
    <vt:lpwstr>Microsoft Azure Information Protection</vt:lpwstr>
  </property>
  <property fmtid="{D5CDD505-2E9C-101B-9397-08002B2CF9AE}" pid="9" name="MSIP_Label_71dda7c5-96ca-48e3-9e3a-5c391aea2853_Extended_MSFT_Method">
    <vt:lpwstr>Automatic</vt:lpwstr>
  </property>
  <property fmtid="{D5CDD505-2E9C-101B-9397-08002B2CF9AE}" pid="10" name="Sensitivity">
    <vt:lpwstr>General</vt:lpwstr>
  </property>
</Properties>
</file>