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8" r:id="rId2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>
        <p:scale>
          <a:sx n="80" d="100"/>
          <a:sy n="80" d="100"/>
        </p:scale>
        <p:origin x="136" y="-1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E1ADED-CED1-41AE-210F-998342781AA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06ED67D-A78C-F918-5D4C-1360A7EBC4B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5CFF7C-08DA-CEC7-385F-A80E80E107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A85D2C-3E11-407D-8A73-6E305696BB49}" type="datetimeFigureOut">
              <a:rPr lang="en-GB" smtClean="0"/>
              <a:t>08/07/2026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BD0C021-2C6B-D7B5-7B91-9D218F5DD2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C47CE6F-A4AE-20D6-D9D0-1DDEE568F6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4D5165-220A-4A32-98F0-6FBCD337AC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09984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0D95A1-73E5-D4FF-07CE-EF32F0EF3D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21C1AFC-97D1-FEE8-53F8-3E935229B0A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8C1A0D1-0800-B784-06F9-5AC9F81B56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A85D2C-3E11-407D-8A73-6E305696BB49}" type="datetimeFigureOut">
              <a:rPr lang="en-GB" smtClean="0"/>
              <a:t>08/07/2026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57A9F07-AB32-DD65-360A-41539C44F4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9C817A-7CF7-8E80-A2A5-85B13B08D6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4D5165-220A-4A32-98F0-6FBCD337AC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51622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EA47EC-7D4B-148F-1D0E-1FD3DE336D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A2D65F3-E8A9-366E-52B6-C712B60B86F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36264B7-97F1-A4B2-EF77-91797BE578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A85D2C-3E11-407D-8A73-6E305696BB49}" type="datetimeFigureOut">
              <a:rPr lang="en-GB" smtClean="0"/>
              <a:t>08/07/2026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9D7B8A7-02BB-AEEB-30B2-96CCA32516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0D61D5A-81B4-4572-8E39-C3A6AB2D86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4D5165-220A-4A32-98F0-6FBCD337AC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81913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902A08-0142-6B2B-F347-238845F324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20FF0A6-E3E8-02AB-C8BA-F4E657EE51A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FCC1040-05F2-9011-D615-493137548B9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2521ACD-1CE1-8D12-A4C6-BE82774B73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A85D2C-3E11-407D-8A73-6E305696BB49}" type="datetimeFigureOut">
              <a:rPr lang="en-GB" smtClean="0"/>
              <a:t>08/07/2026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D6036AC-6395-5E9C-3B59-7CF85CE6C0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EA16D55-CA1E-E0D4-4EBC-9BFAD81721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4D5165-220A-4A32-98F0-6FBCD337AC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4717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56130-FE42-57F2-02BC-57BEC5531F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8DFD78-3134-0E63-F0E9-1A56DD273E2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0CE3009-54C4-18B3-F101-9C6E5A40B78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E286ECB-1368-A2B1-5321-439CA1D8B36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37C3C5B-6720-A816-D58E-5E174FA8808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4F95811-72D3-64E6-FC5B-7BFEB1B874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A85D2C-3E11-407D-8A73-6E305696BB49}" type="datetimeFigureOut">
              <a:rPr lang="en-GB" smtClean="0"/>
              <a:t>08/07/2026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D02EEBE-069D-A609-BE8F-B253092197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90E061B-21D4-7040-A912-80AF36FE30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4D5165-220A-4A32-98F0-6FBCD337AC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89079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004B6F-0990-5CC5-9807-1BD873B965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44EFD4C-881B-3B32-436F-8E552DDFF5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A85D2C-3E11-407D-8A73-6E305696BB49}" type="datetimeFigureOut">
              <a:rPr lang="en-GB" smtClean="0"/>
              <a:t>08/07/2026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266D17C-51AA-1C9A-AB4A-63FCE3D16B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FC476CD-6DBF-E2C2-402E-40521907DC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4D5165-220A-4A32-98F0-6FBCD337AC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86274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6C863AC-2771-779C-ACBE-B7E32AFA9F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A85D2C-3E11-407D-8A73-6E305696BB49}" type="datetimeFigureOut">
              <a:rPr lang="en-GB" smtClean="0"/>
              <a:t>08/07/2026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727912A-3A27-D177-197B-2915586080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638BA9B-59A8-BEFF-F655-05EFFFDA75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4D5165-220A-4A32-98F0-6FBCD337AC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83739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AD24A7-1F89-6AD0-D46B-6A9F2CF188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03B2FAC-06B2-9A89-58D5-E7C50DABFCA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E260274-21ED-9AD9-42CF-23E36BD36B7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E4AA793-B2FE-886B-48E5-700C2A0DC7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A85D2C-3E11-407D-8A73-6E305696BB49}" type="datetimeFigureOut">
              <a:rPr lang="en-GB" smtClean="0"/>
              <a:t>08/07/2026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64F3B04-07AA-74D4-F692-A388061B77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24179B2-9595-8BF6-7460-84A61E0552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4D5165-220A-4A32-98F0-6FBCD337AC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99432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6FF542-C3D9-CF1B-3280-B553016333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D8EA09E-22B0-060F-B3AC-9D6A4DB9839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8888071-9A4A-BF20-38C4-54A859AB187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FCC4F8E-E9DC-2862-485A-8181850EB7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A85D2C-3E11-407D-8A73-6E305696BB49}" type="datetimeFigureOut">
              <a:rPr lang="en-GB" smtClean="0"/>
              <a:t>08/07/2026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B0BF6A1-68C4-A236-AB31-87DD943A25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36CD4DE-893F-0C92-CAFD-5980ABCF7C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4D5165-220A-4A32-98F0-6FBCD337AC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39149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A39EC4-3261-02F9-6FFD-B1F06229CA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72AE33B-88DC-87C4-EAB6-6E16E8DB8B0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6FAB1BB-39DC-AE59-FC7F-6E7D080B5B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A85D2C-3E11-407D-8A73-6E305696BB49}" type="datetimeFigureOut">
              <a:rPr lang="en-GB" smtClean="0"/>
              <a:t>08/07/2026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5AD7C0F-C2FF-D7E1-AF8A-87885B1EBE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D1365B-D619-5454-5AB2-C0986DA65D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4D5165-220A-4A32-98F0-6FBCD337AC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92906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7852201-4073-1257-B959-3D061D045F7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E8100C1-F905-297E-E26B-0B0545ABAC7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3E04F05-D462-D346-3FC2-CFF2EDD3F1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A85D2C-3E11-407D-8A73-6E305696BB49}" type="datetimeFigureOut">
              <a:rPr lang="en-GB" smtClean="0"/>
              <a:t>08/07/2026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F3A6A8A-1212-F81B-DFD1-82885447C5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6973CB4-DF0B-74C9-3EA8-C0078D3F6F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4D5165-220A-4A32-98F0-6FBCD337AC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12274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CE40598-2678-96BA-0033-6F875CB136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E351D33-23F8-38F0-C785-D57405FFDCB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4718E9E-73BD-C8D8-838B-D7642577CDA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A85D2C-3E11-407D-8A73-6E305696BB49}" type="datetimeFigureOut">
              <a:rPr lang="en-GB" smtClean="0"/>
              <a:t>08/07/2026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19E64A3-903C-60E3-6988-E3D277A8D9F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1837F7-F10C-159D-AED0-1A7ABC6C0AF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4D5165-220A-4A32-98F0-6FBCD337ACA4}" type="slidenum">
              <a:rPr lang="en-GB" smtClean="0"/>
              <a:t>‹#›</a:t>
            </a:fld>
            <a:endParaRPr lang="en-GB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89576CC-69E2-599E-9987-3B2C54F8BB85}"/>
              </a:ext>
            </a:extLst>
          </p:cNvPr>
          <p:cNvSpPr txBox="1"/>
          <p:nvPr userDrawn="1">
            <p:extLst>
              <p:ext uri="{1162E1C5-73C7-4A58-AE30-91384D911F3F}">
                <p184:classification xmlns:p184="http://schemas.microsoft.com/office/powerpoint/2018/4/main" val="hdr"/>
              </p:ext>
            </p:extLst>
          </p:nvPr>
        </p:nvSpPr>
        <p:spPr>
          <a:xfrm>
            <a:off x="190500" y="190500"/>
            <a:ext cx="338138" cy="152400"/>
          </a:xfrm>
          <a:prstGeom prst="rect">
            <a:avLst/>
          </a:prstGeom>
        </p:spPr>
        <p:txBody>
          <a:bodyPr horzOverflow="overflow" lIns="0" tIns="0" rIns="0" bIns="0">
            <a:spAutoFit/>
          </a:bodyPr>
          <a:lstStyle/>
          <a:p>
            <a:pPr algn="l"/>
            <a:r>
              <a:rPr lang="en-GB" sz="100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Public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FAA637F-AF0A-F53B-7CF4-EEF6D8B7418A}"/>
              </a:ext>
            </a:extLst>
          </p:cNvPr>
          <p:cNvSpPr txBox="1"/>
          <p:nvPr userDrawn="1">
            <p:extLst>
              <p:ext uri="{1162E1C5-73C7-4A58-AE30-91384D911F3F}">
                <p184:classification xmlns:p184="http://schemas.microsoft.com/office/powerpoint/2018/4/main" val="ftr"/>
              </p:ext>
            </p:extLst>
          </p:nvPr>
        </p:nvSpPr>
        <p:spPr>
          <a:xfrm>
            <a:off x="190500" y="6515100"/>
            <a:ext cx="338138" cy="152400"/>
          </a:xfrm>
          <a:prstGeom prst="rect">
            <a:avLst/>
          </a:prstGeom>
        </p:spPr>
        <p:txBody>
          <a:bodyPr horzOverflow="overflow" lIns="0" tIns="0" rIns="0" bIns="0">
            <a:spAutoFit/>
          </a:bodyPr>
          <a:lstStyle/>
          <a:p>
            <a:pPr algn="l"/>
            <a:r>
              <a:rPr lang="en-GB" sz="100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Public</a:t>
            </a:r>
          </a:p>
        </p:txBody>
      </p:sp>
    </p:spTree>
    <p:extLst>
      <p:ext uri="{BB962C8B-B14F-4D97-AF65-F5344CB8AC3E}">
        <p14:creationId xmlns:p14="http://schemas.microsoft.com/office/powerpoint/2010/main" val="35555104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" name="Picture 37" descr="Logo&#10;&#10;Description automatically generated">
            <a:extLst>
              <a:ext uri="{FF2B5EF4-FFF2-40B4-BE49-F238E27FC236}">
                <a16:creationId xmlns:a16="http://schemas.microsoft.com/office/drawing/2014/main" id="{4391CD04-D586-4BA1-8AE1-EBC6ED8F365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827" t="31361" r="1281" b="14993"/>
          <a:stretch/>
        </p:blipFill>
        <p:spPr>
          <a:xfrm>
            <a:off x="1524000" y="-1"/>
            <a:ext cx="9144000" cy="6858001"/>
          </a:xfrm>
          <a:prstGeom prst="rect">
            <a:avLst/>
          </a:prstGeom>
        </p:spPr>
      </p:pic>
      <p:sp>
        <p:nvSpPr>
          <p:cNvPr id="34" name="Block Arc 33">
            <a:extLst>
              <a:ext uri="{FF2B5EF4-FFF2-40B4-BE49-F238E27FC236}">
                <a16:creationId xmlns:a16="http://schemas.microsoft.com/office/drawing/2014/main" id="{67A61489-D558-43FC-A29E-4D489C9805E5}"/>
              </a:ext>
            </a:extLst>
          </p:cNvPr>
          <p:cNvSpPr/>
          <p:nvPr/>
        </p:nvSpPr>
        <p:spPr>
          <a:xfrm rot="10800000">
            <a:off x="1729219" y="3994754"/>
            <a:ext cx="2236479" cy="2253943"/>
          </a:xfrm>
          <a:prstGeom prst="blockArc">
            <a:avLst>
              <a:gd name="adj1" fmla="val 10793144"/>
              <a:gd name="adj2" fmla="val 0"/>
              <a:gd name="adj3" fmla="val 45306"/>
            </a:avLst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86">
              <a:solidFill>
                <a:schemeClr val="tx1"/>
              </a:solidFill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6F14BE5B-D0FD-7E3C-E375-2D145FF35154}"/>
              </a:ext>
            </a:extLst>
          </p:cNvPr>
          <p:cNvSpPr/>
          <p:nvPr/>
        </p:nvSpPr>
        <p:spPr>
          <a:xfrm>
            <a:off x="1729676" y="1722978"/>
            <a:ext cx="1012159" cy="543808"/>
          </a:xfrm>
          <a:prstGeom prst="rect">
            <a:avLst/>
          </a:prstGeom>
          <a:solidFill>
            <a:schemeClr val="tx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143" dirty="0">
                <a:solidFill>
                  <a:schemeClr val="bg1"/>
                </a:solidFill>
                <a:latin typeface="Impact" panose="020B0806030902050204" pitchFamily="34" charset="0"/>
              </a:rPr>
              <a:t>7</a:t>
            </a:r>
            <a:endParaRPr lang="en-GB" sz="429" dirty="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BE1E5FAE-E619-198B-6023-C9DEAFF02459}"/>
              </a:ext>
            </a:extLst>
          </p:cNvPr>
          <p:cNvSpPr/>
          <p:nvPr/>
        </p:nvSpPr>
        <p:spPr>
          <a:xfrm>
            <a:off x="1729893" y="2267263"/>
            <a:ext cx="1012159" cy="955204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9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TERM 1</a:t>
            </a:r>
          </a:p>
          <a:p>
            <a:r>
              <a:rPr lang="en-GB" sz="900" dirty="0">
                <a:solidFill>
                  <a:schemeClr val="tx1"/>
                </a:solidFill>
                <a:latin typeface="Century Gothic" panose="020B0502020202020204" pitchFamily="34" charset="0"/>
              </a:rPr>
              <a:t>History skills &amp; local History research</a:t>
            </a:r>
          </a:p>
          <a:p>
            <a:r>
              <a:rPr lang="en-GB" sz="900" dirty="0">
                <a:solidFill>
                  <a:schemeClr val="tx1"/>
                </a:solidFill>
                <a:latin typeface="Century Gothic" panose="020B0502020202020204" pitchFamily="34" charset="0"/>
              </a:rPr>
              <a:t>Medieval History</a:t>
            </a: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C2FB8236-3D88-3FEA-B52C-6E394E3AC883}"/>
              </a:ext>
            </a:extLst>
          </p:cNvPr>
          <p:cNvSpPr/>
          <p:nvPr/>
        </p:nvSpPr>
        <p:spPr>
          <a:xfrm>
            <a:off x="2954039" y="4566897"/>
            <a:ext cx="1012159" cy="543808"/>
          </a:xfrm>
          <a:prstGeom prst="rect">
            <a:avLst/>
          </a:prstGeom>
          <a:solidFill>
            <a:schemeClr val="tx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143" dirty="0">
                <a:solidFill>
                  <a:schemeClr val="bg1"/>
                </a:solidFill>
                <a:latin typeface="Impact" panose="020B0806030902050204" pitchFamily="34" charset="0"/>
              </a:rPr>
              <a:t>8</a:t>
            </a:r>
            <a:endParaRPr lang="en-GB" sz="429" dirty="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28C24885-6D26-42F4-8371-E36BDFDD1611}"/>
              </a:ext>
            </a:extLst>
          </p:cNvPr>
          <p:cNvSpPr/>
          <p:nvPr/>
        </p:nvSpPr>
        <p:spPr>
          <a:xfrm>
            <a:off x="4177491" y="1722980"/>
            <a:ext cx="1012159" cy="543808"/>
          </a:xfrm>
          <a:prstGeom prst="rect">
            <a:avLst/>
          </a:prstGeom>
          <a:solidFill>
            <a:schemeClr val="tx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143" dirty="0">
                <a:solidFill>
                  <a:schemeClr val="bg1"/>
                </a:solidFill>
                <a:latin typeface="Impact" panose="020B0806030902050204" pitchFamily="34" charset="0"/>
              </a:rPr>
              <a:t>9</a:t>
            </a:r>
            <a:endParaRPr lang="en-GB" sz="429" dirty="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3A37EE7E-FAEC-4C17-AE7E-6B382B4501FE}"/>
              </a:ext>
            </a:extLst>
          </p:cNvPr>
          <p:cNvSpPr/>
          <p:nvPr/>
        </p:nvSpPr>
        <p:spPr>
          <a:xfrm>
            <a:off x="4177708" y="2267263"/>
            <a:ext cx="1012159" cy="955204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9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TERM 1</a:t>
            </a:r>
          </a:p>
          <a:p>
            <a:r>
              <a:rPr lang="en-GB" sz="900" dirty="0">
                <a:solidFill>
                  <a:schemeClr val="tx1"/>
                </a:solidFill>
                <a:latin typeface="Century Gothic" panose="020B0502020202020204" pitchFamily="34" charset="0"/>
              </a:rPr>
              <a:t>WWII and the Homefront</a:t>
            </a:r>
          </a:p>
          <a:p>
            <a:r>
              <a:rPr lang="en-GB" sz="900" dirty="0">
                <a:solidFill>
                  <a:schemeClr val="tx1"/>
                </a:solidFill>
                <a:latin typeface="Century Gothic" panose="020B0502020202020204" pitchFamily="34" charset="0"/>
              </a:rPr>
              <a:t>Holocaust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F45BC152-1433-4E75-A653-0E77A5D4EBE1}"/>
              </a:ext>
            </a:extLst>
          </p:cNvPr>
          <p:cNvSpPr/>
          <p:nvPr/>
        </p:nvSpPr>
        <p:spPr>
          <a:xfrm>
            <a:off x="6625573" y="1722980"/>
            <a:ext cx="1012159" cy="543808"/>
          </a:xfrm>
          <a:prstGeom prst="rect">
            <a:avLst/>
          </a:prstGeom>
          <a:solidFill>
            <a:schemeClr val="tx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143" dirty="0">
                <a:solidFill>
                  <a:schemeClr val="accent5">
                    <a:lumMod val="20000"/>
                    <a:lumOff val="80000"/>
                  </a:schemeClr>
                </a:solidFill>
                <a:latin typeface="Impact" panose="020B0806030902050204" pitchFamily="34" charset="0"/>
              </a:rPr>
              <a:t>11</a:t>
            </a:r>
            <a:endParaRPr lang="en-GB" sz="429" dirty="0">
              <a:solidFill>
                <a:schemeClr val="accent5">
                  <a:lumMod val="20000"/>
                  <a:lumOff val="80000"/>
                </a:schemeClr>
              </a:solidFill>
              <a:latin typeface="Impact" panose="020B0806030902050204" pitchFamily="34" charset="0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43A640B8-E489-4E0D-808B-6A371D0FDE56}"/>
              </a:ext>
            </a:extLst>
          </p:cNvPr>
          <p:cNvSpPr/>
          <p:nvPr/>
        </p:nvSpPr>
        <p:spPr>
          <a:xfrm>
            <a:off x="6624089" y="2216888"/>
            <a:ext cx="1012159" cy="1068571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6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TERM 1</a:t>
            </a:r>
          </a:p>
          <a:p>
            <a:r>
              <a:rPr lang="en-GB" sz="600" dirty="0">
                <a:solidFill>
                  <a:schemeClr val="tx1"/>
                </a:solidFill>
                <a:latin typeface="Century Gothic" panose="020B0502020202020204" pitchFamily="34" charset="0"/>
              </a:rPr>
              <a:t>American West: Lawlessness, Conflict and Tension, Later developments of the West.</a:t>
            </a:r>
          </a:p>
          <a:p>
            <a:r>
              <a:rPr lang="en-GB" sz="600" dirty="0">
                <a:solidFill>
                  <a:schemeClr val="tx1"/>
                </a:solidFill>
                <a:latin typeface="Century Gothic" panose="020B0502020202020204" pitchFamily="34" charset="0"/>
              </a:rPr>
              <a:t>Weimar and Nazi Germany: Weimar Republic 1918-29, Hitler’s rise to power 1919-32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C054A425-8D47-401B-9A6D-BFE657268D95}"/>
              </a:ext>
            </a:extLst>
          </p:cNvPr>
          <p:cNvSpPr/>
          <p:nvPr/>
        </p:nvSpPr>
        <p:spPr>
          <a:xfrm>
            <a:off x="5399482" y="4571879"/>
            <a:ext cx="1012159" cy="543808"/>
          </a:xfrm>
          <a:prstGeom prst="rect">
            <a:avLst/>
          </a:prstGeom>
          <a:solidFill>
            <a:schemeClr val="tx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143" dirty="0">
                <a:solidFill>
                  <a:schemeClr val="accent5">
                    <a:lumMod val="20000"/>
                    <a:lumOff val="80000"/>
                  </a:schemeClr>
                </a:solidFill>
                <a:latin typeface="Impact" panose="020B0806030902050204" pitchFamily="34" charset="0"/>
              </a:rPr>
              <a:t>10</a:t>
            </a:r>
            <a:endParaRPr lang="en-GB" sz="429" dirty="0">
              <a:solidFill>
                <a:schemeClr val="accent5">
                  <a:lumMod val="20000"/>
                  <a:lumOff val="80000"/>
                </a:schemeClr>
              </a:solidFill>
              <a:latin typeface="Impact" panose="020B0806030902050204" pitchFamily="34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E900806E-B251-40DE-9D41-525AAD203E55}"/>
              </a:ext>
            </a:extLst>
          </p:cNvPr>
          <p:cNvSpPr/>
          <p:nvPr/>
        </p:nvSpPr>
        <p:spPr>
          <a:xfrm>
            <a:off x="1730557" y="3220948"/>
            <a:ext cx="1012159" cy="955204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9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TERM 2</a:t>
            </a:r>
          </a:p>
          <a:p>
            <a:r>
              <a:rPr lang="en-GB" sz="900" dirty="0">
                <a:solidFill>
                  <a:schemeClr val="tx1"/>
                </a:solidFill>
                <a:latin typeface="Century Gothic" panose="020B0502020202020204" pitchFamily="34" charset="0"/>
              </a:rPr>
              <a:t>Medieval History</a:t>
            </a:r>
          </a:p>
          <a:p>
            <a:r>
              <a:rPr lang="en-GB" sz="900" dirty="0">
                <a:solidFill>
                  <a:schemeClr val="tx1"/>
                </a:solidFill>
                <a:latin typeface="Century Gothic" panose="020B0502020202020204" pitchFamily="34" charset="0"/>
              </a:rPr>
              <a:t>The Tudors</a:t>
            </a: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ABE8E165-E621-45F1-9BE7-6DBEC1902AD8}"/>
              </a:ext>
            </a:extLst>
          </p:cNvPr>
          <p:cNvSpPr/>
          <p:nvPr/>
        </p:nvSpPr>
        <p:spPr>
          <a:xfrm>
            <a:off x="2954751" y="2662986"/>
            <a:ext cx="1012159" cy="955204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9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TERM 2</a:t>
            </a:r>
          </a:p>
          <a:p>
            <a:r>
              <a:rPr lang="en-GB" sz="900" dirty="0">
                <a:solidFill>
                  <a:schemeClr val="tx1"/>
                </a:solidFill>
                <a:latin typeface="Century Gothic" panose="020B0502020202020204" pitchFamily="34" charset="0"/>
              </a:rPr>
              <a:t>The Industrial Revolution and the British Empire</a:t>
            </a:r>
          </a:p>
          <a:p>
            <a:endParaRPr lang="en-GB" sz="900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8AF1A0B4-8202-4EAC-BBE1-F0184F7AF743}"/>
              </a:ext>
            </a:extLst>
          </p:cNvPr>
          <p:cNvSpPr/>
          <p:nvPr/>
        </p:nvSpPr>
        <p:spPr>
          <a:xfrm>
            <a:off x="4176671" y="3220948"/>
            <a:ext cx="1012159" cy="955204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9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TERM 2</a:t>
            </a:r>
            <a:endParaRPr lang="en-GB" sz="900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900" dirty="0">
                <a:solidFill>
                  <a:schemeClr val="tx1"/>
                </a:solidFill>
                <a:latin typeface="Century Gothic" panose="020B0502020202020204" pitchFamily="34" charset="0"/>
              </a:rPr>
              <a:t>Twentieth Century USA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B38D0CED-800E-42C0-BC78-2D7D90F94848}"/>
              </a:ext>
            </a:extLst>
          </p:cNvPr>
          <p:cNvSpPr/>
          <p:nvPr/>
        </p:nvSpPr>
        <p:spPr>
          <a:xfrm>
            <a:off x="6622606" y="3285459"/>
            <a:ext cx="1012159" cy="897479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6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TERM 2</a:t>
            </a:r>
          </a:p>
          <a:p>
            <a:r>
              <a:rPr lang="en-GB" sz="600" dirty="0">
                <a:solidFill>
                  <a:schemeClr val="tx1"/>
                </a:solidFill>
                <a:latin typeface="Century Gothic" panose="020B0502020202020204" pitchFamily="34" charset="0"/>
              </a:rPr>
              <a:t>Hitler’s rise to power 1919-32 cont.</a:t>
            </a:r>
            <a:endParaRPr lang="en-GB" sz="6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600" dirty="0">
                <a:solidFill>
                  <a:schemeClr val="tx1"/>
                </a:solidFill>
                <a:latin typeface="Century Gothic" panose="020B0502020202020204" pitchFamily="34" charset="0"/>
              </a:rPr>
              <a:t>Weimar and Nazi Germany: Nazi control and dictatorship 1933-39, </a:t>
            </a:r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67BEC04D-5E5E-40A8-ADE6-628854FA9411}"/>
              </a:ext>
            </a:extLst>
          </p:cNvPr>
          <p:cNvSpPr/>
          <p:nvPr/>
        </p:nvSpPr>
        <p:spPr>
          <a:xfrm>
            <a:off x="1731221" y="4174633"/>
            <a:ext cx="1012159" cy="955204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9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TERM 3</a:t>
            </a:r>
          </a:p>
          <a:p>
            <a:r>
              <a:rPr lang="en-GB" sz="900" dirty="0">
                <a:solidFill>
                  <a:schemeClr val="tx1"/>
                </a:solidFill>
                <a:latin typeface="Century Gothic" panose="020B0502020202020204" pitchFamily="34" charset="0"/>
              </a:rPr>
              <a:t>The Tudors and Stuarts</a:t>
            </a:r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0E796825-36AC-4722-9D61-B8E697EB491A}"/>
              </a:ext>
            </a:extLst>
          </p:cNvPr>
          <p:cNvSpPr/>
          <p:nvPr/>
        </p:nvSpPr>
        <p:spPr>
          <a:xfrm>
            <a:off x="4177335" y="4174633"/>
            <a:ext cx="1012159" cy="955204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9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TERM 3</a:t>
            </a:r>
          </a:p>
          <a:p>
            <a:r>
              <a:rPr lang="en-GB" sz="900" dirty="0">
                <a:solidFill>
                  <a:schemeClr val="tx1"/>
                </a:solidFill>
                <a:latin typeface="Century Gothic" panose="020B0502020202020204" pitchFamily="34" charset="0"/>
              </a:rPr>
              <a:t>Twentieth Century USA</a:t>
            </a:r>
          </a:p>
          <a:p>
            <a:r>
              <a:rPr lang="en-GB" sz="900" dirty="0">
                <a:solidFill>
                  <a:schemeClr val="tx1"/>
                </a:solidFill>
                <a:latin typeface="Century Gothic" panose="020B0502020202020204" pitchFamily="34" charset="0"/>
              </a:rPr>
              <a:t>Historic Environment of the Western Front</a:t>
            </a: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1E6182B3-222E-4495-8765-271AFC78656F}"/>
              </a:ext>
            </a:extLst>
          </p:cNvPr>
          <p:cNvSpPr/>
          <p:nvPr/>
        </p:nvSpPr>
        <p:spPr>
          <a:xfrm>
            <a:off x="6631254" y="4164928"/>
            <a:ext cx="1012159" cy="95520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7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TERM 3</a:t>
            </a:r>
          </a:p>
          <a:p>
            <a:r>
              <a:rPr lang="en-GB" sz="700" dirty="0">
                <a:solidFill>
                  <a:schemeClr val="tx1"/>
                </a:solidFill>
                <a:latin typeface="Century Gothic" panose="020B0502020202020204" pitchFamily="34" charset="0"/>
              </a:rPr>
              <a:t>Life in Nazi Germany 1933-39 Revision: </a:t>
            </a:r>
          </a:p>
          <a:p>
            <a:r>
              <a:rPr lang="en-GB" sz="700" dirty="0">
                <a:solidFill>
                  <a:schemeClr val="tx1"/>
                </a:solidFill>
                <a:latin typeface="Century Gothic" panose="020B0502020202020204" pitchFamily="34" charset="0"/>
              </a:rPr>
              <a:t>Medicine</a:t>
            </a:r>
          </a:p>
          <a:p>
            <a:r>
              <a:rPr lang="en-GB" sz="700" dirty="0">
                <a:solidFill>
                  <a:schemeClr val="tx1"/>
                </a:solidFill>
                <a:latin typeface="Century Gothic" panose="020B0502020202020204" pitchFamily="34" charset="0"/>
              </a:rPr>
              <a:t>Elizabeth</a:t>
            </a:r>
          </a:p>
          <a:p>
            <a:r>
              <a:rPr lang="en-GB" sz="700" dirty="0">
                <a:solidFill>
                  <a:schemeClr val="tx1"/>
                </a:solidFill>
                <a:latin typeface="Century Gothic" panose="020B0502020202020204" pitchFamily="34" charset="0"/>
              </a:rPr>
              <a:t>American West</a:t>
            </a:r>
          </a:p>
          <a:p>
            <a:r>
              <a:rPr lang="en-GB" sz="700" dirty="0">
                <a:solidFill>
                  <a:schemeClr val="tx1"/>
                </a:solidFill>
                <a:latin typeface="Century Gothic" panose="020B0502020202020204" pitchFamily="34" charset="0"/>
              </a:rPr>
              <a:t>Germany</a:t>
            </a:r>
          </a:p>
        </p:txBody>
      </p:sp>
      <p:sp>
        <p:nvSpPr>
          <p:cNvPr id="40" name="Block Arc 39">
            <a:extLst>
              <a:ext uri="{FF2B5EF4-FFF2-40B4-BE49-F238E27FC236}">
                <a16:creationId xmlns:a16="http://schemas.microsoft.com/office/drawing/2014/main" id="{619F1742-939A-40F3-9DEF-014ABC5BF7D7}"/>
              </a:ext>
            </a:extLst>
          </p:cNvPr>
          <p:cNvSpPr/>
          <p:nvPr/>
        </p:nvSpPr>
        <p:spPr>
          <a:xfrm rot="10800000">
            <a:off x="9070350" y="3985228"/>
            <a:ext cx="2236478" cy="2253943"/>
          </a:xfrm>
          <a:prstGeom prst="blockArc">
            <a:avLst>
              <a:gd name="adj1" fmla="val 16204031"/>
              <a:gd name="adj2" fmla="val 0"/>
              <a:gd name="adj3" fmla="val 45306"/>
            </a:avLst>
          </a:prstGeom>
          <a:gradFill flip="none" rotWithShape="1">
            <a:gsLst>
              <a:gs pos="0">
                <a:schemeClr val="accent5">
                  <a:lumMod val="40000"/>
                  <a:lumOff val="60000"/>
                </a:schemeClr>
              </a:gs>
              <a:gs pos="60000">
                <a:schemeClr val="accent5">
                  <a:lumMod val="60000"/>
                  <a:lumOff val="40000"/>
                </a:schemeClr>
              </a:gs>
            </a:gsLst>
            <a:lin ang="13500000" scaled="1"/>
            <a:tileRect/>
          </a:gra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86" dirty="0">
              <a:solidFill>
                <a:schemeClr val="tx1"/>
              </a:solidFill>
            </a:endParaRPr>
          </a:p>
        </p:txBody>
      </p:sp>
      <p:sp>
        <p:nvSpPr>
          <p:cNvPr id="6" name="Arrow: Right 5">
            <a:extLst>
              <a:ext uri="{FF2B5EF4-FFF2-40B4-BE49-F238E27FC236}">
                <a16:creationId xmlns:a16="http://schemas.microsoft.com/office/drawing/2014/main" id="{757DD7A0-31FA-498D-9A68-25A13EB5D85C}"/>
              </a:ext>
            </a:extLst>
          </p:cNvPr>
          <p:cNvSpPr/>
          <p:nvPr/>
        </p:nvSpPr>
        <p:spPr>
          <a:xfrm>
            <a:off x="10214326" y="5094309"/>
            <a:ext cx="264450" cy="1248607"/>
          </a:xfrm>
          <a:prstGeom prst="rightArrow">
            <a:avLst>
              <a:gd name="adj1" fmla="val 84344"/>
              <a:gd name="adj2" fmla="val 100000"/>
            </a:avLst>
          </a:prstGeom>
          <a:solidFill>
            <a:schemeClr val="accent5">
              <a:lumMod val="60000"/>
              <a:lumOff val="4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86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CDB5A39-9503-0992-AF2E-BC082DFBC652}"/>
              </a:ext>
            </a:extLst>
          </p:cNvPr>
          <p:cNvSpPr/>
          <p:nvPr/>
        </p:nvSpPr>
        <p:spPr>
          <a:xfrm>
            <a:off x="2953589" y="1710232"/>
            <a:ext cx="1012159" cy="955204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9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TERM 3</a:t>
            </a:r>
          </a:p>
          <a:p>
            <a:r>
              <a:rPr lang="en-GB" sz="900" dirty="0">
                <a:solidFill>
                  <a:schemeClr val="tx1"/>
                </a:solidFill>
                <a:latin typeface="Century Gothic" panose="020B0502020202020204" pitchFamily="34" charset="0"/>
              </a:rPr>
              <a:t>WW1, Interwar Years and Women</a:t>
            </a:r>
          </a:p>
          <a:p>
            <a:endParaRPr lang="en-GB" sz="900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30B56BD-DC09-0D9A-B4FB-67F8E0709433}"/>
              </a:ext>
            </a:extLst>
          </p:cNvPr>
          <p:cNvSpPr/>
          <p:nvPr/>
        </p:nvSpPr>
        <p:spPr>
          <a:xfrm>
            <a:off x="2954084" y="3615738"/>
            <a:ext cx="1012159" cy="955204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9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TERM 1</a:t>
            </a:r>
          </a:p>
          <a:p>
            <a:r>
              <a:rPr lang="en-GB" sz="900" dirty="0">
                <a:solidFill>
                  <a:schemeClr val="tx1"/>
                </a:solidFill>
                <a:latin typeface="Century Gothic" panose="020B0502020202020204" pitchFamily="34" charset="0"/>
              </a:rPr>
              <a:t>Early </a:t>
            </a:r>
            <a:r>
              <a:rPr lang="en-GB" sz="900">
                <a:solidFill>
                  <a:schemeClr val="tx1"/>
                </a:solidFill>
                <a:latin typeface="Century Gothic" panose="020B0502020202020204" pitchFamily="34" charset="0"/>
              </a:rPr>
              <a:t>African Empires and </a:t>
            </a:r>
            <a:endParaRPr lang="en-GB" sz="900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900" dirty="0">
                <a:solidFill>
                  <a:schemeClr val="tx1"/>
                </a:solidFill>
                <a:latin typeface="Century Gothic" panose="020B0502020202020204" pitchFamily="34" charset="0"/>
              </a:rPr>
              <a:t>Industrial Revolution </a:t>
            </a: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4A3B49B7-B521-4071-A807-923A0B863336}"/>
              </a:ext>
            </a:extLst>
          </p:cNvPr>
          <p:cNvSpPr/>
          <p:nvPr/>
        </p:nvSpPr>
        <p:spPr>
          <a:xfrm>
            <a:off x="5399482" y="2661543"/>
            <a:ext cx="1012159" cy="95520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6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TERM 2</a:t>
            </a:r>
          </a:p>
          <a:p>
            <a:r>
              <a:rPr lang="en-GB" sz="600" dirty="0">
                <a:solidFill>
                  <a:schemeClr val="tx1"/>
                </a:solidFill>
                <a:latin typeface="Century Gothic" panose="020B0502020202020204" pitchFamily="34" charset="0"/>
              </a:rPr>
              <a:t>Early Elizabethan England: Challenges to Elizabeth at home and abroad</a:t>
            </a:r>
          </a:p>
          <a:p>
            <a:r>
              <a:rPr lang="en-GB" sz="600" dirty="0">
                <a:solidFill>
                  <a:schemeClr val="tx1"/>
                </a:solidFill>
                <a:latin typeface="Century Gothic" panose="020B0502020202020204" pitchFamily="34" charset="0"/>
              </a:rPr>
              <a:t>Elizabethan society in the Age of Exploration</a:t>
            </a:r>
          </a:p>
          <a:p>
            <a:endParaRPr lang="en-GB" sz="600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6649C6ED-A7AC-471D-8497-008316AB4D90}"/>
              </a:ext>
            </a:extLst>
          </p:cNvPr>
          <p:cNvSpPr/>
          <p:nvPr/>
        </p:nvSpPr>
        <p:spPr>
          <a:xfrm>
            <a:off x="5400021" y="1708789"/>
            <a:ext cx="1012159" cy="95520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8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TERM 3</a:t>
            </a:r>
          </a:p>
          <a:p>
            <a:r>
              <a:rPr lang="en-GB" sz="800" dirty="0">
                <a:solidFill>
                  <a:schemeClr val="tx1"/>
                </a:solidFill>
                <a:latin typeface="Century Gothic" panose="020B0502020202020204" pitchFamily="34" charset="0"/>
              </a:rPr>
              <a:t>American West: Native Americans , Migration and Settlement, Cattle Industry</a:t>
            </a:r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27FF0CD6-5A1D-4D31-B061-089FA190586B}"/>
              </a:ext>
            </a:extLst>
          </p:cNvPr>
          <p:cNvSpPr/>
          <p:nvPr/>
        </p:nvSpPr>
        <p:spPr>
          <a:xfrm>
            <a:off x="5398815" y="3614295"/>
            <a:ext cx="1012159" cy="95520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sz="6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6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TERM 1</a:t>
            </a:r>
          </a:p>
          <a:p>
            <a:r>
              <a:rPr lang="en-GB" sz="600" dirty="0">
                <a:solidFill>
                  <a:schemeClr val="tx1"/>
                </a:solidFill>
                <a:latin typeface="Century Gothic" panose="020B0502020202020204" pitchFamily="34" charset="0"/>
              </a:rPr>
              <a:t>Medicine: Medieval, Renaissance, Industrial &amp; Modern. Early Elizabethan England: Queen Government &amp; Religions</a:t>
            </a:r>
          </a:p>
          <a:p>
            <a:endParaRPr lang="en-GB" sz="600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36393FE3-D9F0-80C8-A94F-C6C7EE531861}"/>
              </a:ext>
            </a:extLst>
          </p:cNvPr>
          <p:cNvSpPr/>
          <p:nvPr/>
        </p:nvSpPr>
        <p:spPr>
          <a:xfrm>
            <a:off x="9070491" y="1731285"/>
            <a:ext cx="1012159" cy="543808"/>
          </a:xfrm>
          <a:prstGeom prst="rect">
            <a:avLst/>
          </a:prstGeom>
          <a:solidFill>
            <a:schemeClr val="tx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143" dirty="0">
                <a:solidFill>
                  <a:schemeClr val="accent5">
                    <a:lumMod val="40000"/>
                    <a:lumOff val="60000"/>
                  </a:schemeClr>
                </a:solidFill>
                <a:latin typeface="Impact" panose="020B0806030902050204" pitchFamily="34" charset="0"/>
              </a:rPr>
              <a:t>13</a:t>
            </a:r>
            <a:endParaRPr lang="en-GB" sz="429" dirty="0">
              <a:solidFill>
                <a:schemeClr val="accent5">
                  <a:lumMod val="40000"/>
                  <a:lumOff val="60000"/>
                </a:schemeClr>
              </a:solidFill>
              <a:latin typeface="Impact" panose="020B0806030902050204" pitchFamily="34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CB41A9C5-FD04-A46C-E27D-964034FA2EBA}"/>
              </a:ext>
            </a:extLst>
          </p:cNvPr>
          <p:cNvSpPr/>
          <p:nvPr/>
        </p:nvSpPr>
        <p:spPr>
          <a:xfrm>
            <a:off x="9070707" y="2275569"/>
            <a:ext cx="1012159" cy="955204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9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TERM 1</a:t>
            </a:r>
          </a:p>
          <a:p>
            <a:r>
              <a:rPr lang="en-GB" sz="900" dirty="0">
                <a:solidFill>
                  <a:schemeClr val="tx1"/>
                </a:solidFill>
                <a:latin typeface="Century Gothic" panose="020B0502020202020204" pitchFamily="34" charset="0"/>
              </a:rPr>
              <a:t>NEA</a:t>
            </a:r>
          </a:p>
          <a:p>
            <a:r>
              <a:rPr lang="en-GB" sz="900" dirty="0">
                <a:solidFill>
                  <a:schemeClr val="tx1"/>
                </a:solidFill>
                <a:latin typeface="Century Gothic" panose="020B0502020202020204" pitchFamily="34" charset="0"/>
              </a:rPr>
              <a:t>Civil Rights in the USA 1865-1992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2836EE8F-643B-B0FB-C8EA-955C177E8A05}"/>
              </a:ext>
            </a:extLst>
          </p:cNvPr>
          <p:cNvSpPr/>
          <p:nvPr/>
        </p:nvSpPr>
        <p:spPr>
          <a:xfrm>
            <a:off x="7846843" y="4573381"/>
            <a:ext cx="1012159" cy="543808"/>
          </a:xfrm>
          <a:prstGeom prst="rect">
            <a:avLst/>
          </a:prstGeom>
          <a:solidFill>
            <a:schemeClr val="tx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143" dirty="0">
                <a:solidFill>
                  <a:schemeClr val="accent5">
                    <a:lumMod val="40000"/>
                    <a:lumOff val="60000"/>
                  </a:schemeClr>
                </a:solidFill>
                <a:latin typeface="Impact" panose="020B0806030902050204" pitchFamily="34" charset="0"/>
              </a:rPr>
              <a:t>12</a:t>
            </a:r>
            <a:endParaRPr lang="en-GB" sz="429" dirty="0">
              <a:solidFill>
                <a:schemeClr val="accent5">
                  <a:lumMod val="40000"/>
                  <a:lumOff val="60000"/>
                </a:schemeClr>
              </a:solidFill>
              <a:latin typeface="Impact" panose="020B0806030902050204" pitchFamily="34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86EF8186-4DD0-A713-BC4B-27B883A836CD}"/>
              </a:ext>
            </a:extLst>
          </p:cNvPr>
          <p:cNvSpPr/>
          <p:nvPr/>
        </p:nvSpPr>
        <p:spPr>
          <a:xfrm>
            <a:off x="9071371" y="3229254"/>
            <a:ext cx="1012159" cy="955204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9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TERM 2</a:t>
            </a:r>
          </a:p>
          <a:p>
            <a:r>
              <a:rPr lang="en-GB" sz="900" dirty="0">
                <a:solidFill>
                  <a:schemeClr val="tx1"/>
                </a:solidFill>
                <a:latin typeface="Century Gothic" panose="020B0502020202020204" pitchFamily="34" charset="0"/>
              </a:rPr>
              <a:t>NEA</a:t>
            </a:r>
          </a:p>
          <a:p>
            <a:r>
              <a:rPr lang="en-GB" sz="900" dirty="0">
                <a:solidFill>
                  <a:schemeClr val="tx1"/>
                </a:solidFill>
                <a:latin typeface="Century Gothic" panose="020B0502020202020204" pitchFamily="34" charset="0"/>
              </a:rPr>
              <a:t>Civil Rights in the USA 1865-1992</a:t>
            </a:r>
          </a:p>
          <a:p>
            <a:endParaRPr lang="en-GB" sz="900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F342AED5-6320-C957-AC4E-B64EC7C5C513}"/>
              </a:ext>
            </a:extLst>
          </p:cNvPr>
          <p:cNvSpPr/>
          <p:nvPr/>
        </p:nvSpPr>
        <p:spPr>
          <a:xfrm>
            <a:off x="9070335" y="4182939"/>
            <a:ext cx="1012159" cy="955204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sz="900" b="1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900" b="1">
                <a:solidFill>
                  <a:schemeClr val="tx1"/>
                </a:solidFill>
                <a:latin typeface="Century Gothic" panose="020B0502020202020204" pitchFamily="34" charset="0"/>
              </a:rPr>
              <a:t>TERM </a:t>
            </a:r>
            <a:r>
              <a:rPr lang="en-GB" sz="900" b="1" dirty="0">
                <a:solidFill>
                  <a:schemeClr val="tx1"/>
                </a:solidFill>
                <a:latin typeface="Century Gothic" panose="020B0502020202020204" pitchFamily="34" charset="0"/>
              </a:rPr>
              <a:t>3</a:t>
            </a:r>
          </a:p>
          <a:p>
            <a:r>
              <a:rPr lang="en-GB" sz="900" dirty="0">
                <a:solidFill>
                  <a:schemeClr val="tx1"/>
                </a:solidFill>
                <a:latin typeface="Century Gothic" panose="020B0502020202020204" pitchFamily="34" charset="0"/>
              </a:rPr>
              <a:t>NEA</a:t>
            </a:r>
          </a:p>
          <a:p>
            <a:r>
              <a:rPr lang="en-GB" sz="900" dirty="0">
                <a:solidFill>
                  <a:schemeClr val="tx1"/>
                </a:solidFill>
                <a:latin typeface="Century Gothic" panose="020B0502020202020204" pitchFamily="34" charset="0"/>
              </a:rPr>
              <a:t>Civil Rights in the USA 1865-1992</a:t>
            </a:r>
          </a:p>
          <a:p>
            <a:r>
              <a:rPr lang="en-GB" sz="900" dirty="0">
                <a:solidFill>
                  <a:schemeClr val="tx1"/>
                </a:solidFill>
                <a:latin typeface="Century Gothic" panose="020B0502020202020204" pitchFamily="34" charset="0"/>
              </a:rPr>
              <a:t>Revision</a:t>
            </a:r>
          </a:p>
          <a:p>
            <a:endParaRPr lang="en-GB" sz="900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6F7C2F37-92A4-F70D-3AD5-712C22CF99AD}"/>
              </a:ext>
            </a:extLst>
          </p:cNvPr>
          <p:cNvSpPr/>
          <p:nvPr/>
        </p:nvSpPr>
        <p:spPr>
          <a:xfrm>
            <a:off x="7846843" y="2663045"/>
            <a:ext cx="1012159" cy="955204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9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TERM 2</a:t>
            </a:r>
          </a:p>
          <a:p>
            <a:r>
              <a:rPr lang="en-GB" sz="900" dirty="0">
                <a:solidFill>
                  <a:schemeClr val="tx1"/>
                </a:solidFill>
                <a:latin typeface="Century Gothic" panose="020B0502020202020204" pitchFamily="34" charset="0"/>
              </a:rPr>
              <a:t>Italy 1896-1943</a:t>
            </a:r>
          </a:p>
          <a:p>
            <a:r>
              <a:rPr lang="en-GB" sz="900" dirty="0">
                <a:solidFill>
                  <a:schemeClr val="tx1"/>
                </a:solidFill>
                <a:latin typeface="Century Gothic" panose="020B0502020202020204" pitchFamily="34" charset="0"/>
              </a:rPr>
              <a:t>Early Tudors 1485-1558</a:t>
            </a:r>
          </a:p>
          <a:p>
            <a:endParaRPr lang="en-GB" sz="900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EEBCAEED-9DF4-697A-6360-450B26494A52}"/>
              </a:ext>
            </a:extLst>
          </p:cNvPr>
          <p:cNvSpPr/>
          <p:nvPr/>
        </p:nvSpPr>
        <p:spPr>
          <a:xfrm>
            <a:off x="7845681" y="1710292"/>
            <a:ext cx="1012159" cy="955204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9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TERM 3</a:t>
            </a:r>
          </a:p>
          <a:p>
            <a:r>
              <a:rPr lang="en-GB" sz="900" dirty="0">
                <a:solidFill>
                  <a:schemeClr val="tx1"/>
                </a:solidFill>
                <a:latin typeface="Century Gothic" panose="020B0502020202020204" pitchFamily="34" charset="0"/>
              </a:rPr>
              <a:t>Italy 1896-1943</a:t>
            </a:r>
          </a:p>
          <a:p>
            <a:r>
              <a:rPr lang="en-GB" sz="900" dirty="0">
                <a:solidFill>
                  <a:schemeClr val="tx1"/>
                </a:solidFill>
                <a:latin typeface="Century Gothic" panose="020B0502020202020204" pitchFamily="34" charset="0"/>
              </a:rPr>
              <a:t>Early Tudors 1485-1558</a:t>
            </a:r>
          </a:p>
          <a:p>
            <a:r>
              <a:rPr lang="en-GB" sz="900" dirty="0">
                <a:solidFill>
                  <a:schemeClr val="tx1"/>
                </a:solidFill>
                <a:latin typeface="Century Gothic" panose="020B0502020202020204" pitchFamily="34" charset="0"/>
              </a:rPr>
              <a:t>NEA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EAC8FACE-2FD7-0995-4B9D-B5BA89CDFD53}"/>
              </a:ext>
            </a:extLst>
          </p:cNvPr>
          <p:cNvSpPr/>
          <p:nvPr/>
        </p:nvSpPr>
        <p:spPr>
          <a:xfrm>
            <a:off x="7846176" y="3615797"/>
            <a:ext cx="1012159" cy="955204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9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TERM 1</a:t>
            </a:r>
          </a:p>
          <a:p>
            <a:r>
              <a:rPr lang="en-GB" sz="900" dirty="0">
                <a:solidFill>
                  <a:schemeClr val="tx1"/>
                </a:solidFill>
                <a:latin typeface="Century Gothic" panose="020B0502020202020204" pitchFamily="34" charset="0"/>
              </a:rPr>
              <a:t>Italy 1896-1943</a:t>
            </a:r>
          </a:p>
          <a:p>
            <a:r>
              <a:rPr lang="en-GB" sz="900" dirty="0">
                <a:solidFill>
                  <a:schemeClr val="tx1"/>
                </a:solidFill>
                <a:latin typeface="Century Gothic" panose="020B0502020202020204" pitchFamily="34" charset="0"/>
              </a:rPr>
              <a:t>Early Tudors 1485-1558</a:t>
            </a:r>
          </a:p>
        </p:txBody>
      </p:sp>
      <p:sp>
        <p:nvSpPr>
          <p:cNvPr id="18" name="Block Arc 17">
            <a:extLst>
              <a:ext uri="{FF2B5EF4-FFF2-40B4-BE49-F238E27FC236}">
                <a16:creationId xmlns:a16="http://schemas.microsoft.com/office/drawing/2014/main" id="{76D4F0AF-072F-C4B5-2A5F-C38E5F735504}"/>
              </a:ext>
            </a:extLst>
          </p:cNvPr>
          <p:cNvSpPr/>
          <p:nvPr/>
        </p:nvSpPr>
        <p:spPr>
          <a:xfrm>
            <a:off x="2953230" y="583879"/>
            <a:ext cx="2236479" cy="2253943"/>
          </a:xfrm>
          <a:prstGeom prst="blockArc">
            <a:avLst>
              <a:gd name="adj1" fmla="val 10793144"/>
              <a:gd name="adj2" fmla="val 0"/>
              <a:gd name="adj3" fmla="val 45306"/>
            </a:avLst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86">
              <a:solidFill>
                <a:schemeClr val="tx1"/>
              </a:solidFill>
            </a:endParaRPr>
          </a:p>
        </p:txBody>
      </p:sp>
      <p:sp>
        <p:nvSpPr>
          <p:cNvPr id="21" name="Block Arc 20">
            <a:extLst>
              <a:ext uri="{FF2B5EF4-FFF2-40B4-BE49-F238E27FC236}">
                <a16:creationId xmlns:a16="http://schemas.microsoft.com/office/drawing/2014/main" id="{B0E5CBFD-A788-8E45-3493-B5487970A6E6}"/>
              </a:ext>
            </a:extLst>
          </p:cNvPr>
          <p:cNvSpPr/>
          <p:nvPr/>
        </p:nvSpPr>
        <p:spPr>
          <a:xfrm>
            <a:off x="5400939" y="583879"/>
            <a:ext cx="2236479" cy="2253943"/>
          </a:xfrm>
          <a:prstGeom prst="blockArc">
            <a:avLst>
              <a:gd name="adj1" fmla="val 10793144"/>
              <a:gd name="adj2" fmla="val 0"/>
              <a:gd name="adj3" fmla="val 45306"/>
            </a:avLst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86">
              <a:solidFill>
                <a:schemeClr val="tx1"/>
              </a:solidFill>
            </a:endParaRPr>
          </a:p>
        </p:txBody>
      </p:sp>
      <p:sp>
        <p:nvSpPr>
          <p:cNvPr id="22" name="Block Arc 21">
            <a:extLst>
              <a:ext uri="{FF2B5EF4-FFF2-40B4-BE49-F238E27FC236}">
                <a16:creationId xmlns:a16="http://schemas.microsoft.com/office/drawing/2014/main" id="{CAA968EA-25CE-08A7-3E19-AC00449A8DEA}"/>
              </a:ext>
            </a:extLst>
          </p:cNvPr>
          <p:cNvSpPr/>
          <p:nvPr/>
        </p:nvSpPr>
        <p:spPr>
          <a:xfrm>
            <a:off x="7845723" y="583879"/>
            <a:ext cx="2236479" cy="2253943"/>
          </a:xfrm>
          <a:prstGeom prst="blockArc">
            <a:avLst>
              <a:gd name="adj1" fmla="val 10793144"/>
              <a:gd name="adj2" fmla="val 0"/>
              <a:gd name="adj3" fmla="val 45306"/>
            </a:avLst>
          </a:prstGeom>
          <a:solidFill>
            <a:schemeClr val="accent5">
              <a:lumMod val="40000"/>
              <a:lumOff val="6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86">
              <a:solidFill>
                <a:schemeClr val="tx1"/>
              </a:solidFill>
            </a:endParaRPr>
          </a:p>
        </p:txBody>
      </p:sp>
      <p:sp>
        <p:nvSpPr>
          <p:cNvPr id="24" name="Block Arc 23">
            <a:extLst>
              <a:ext uri="{FF2B5EF4-FFF2-40B4-BE49-F238E27FC236}">
                <a16:creationId xmlns:a16="http://schemas.microsoft.com/office/drawing/2014/main" id="{EA4E3873-C9AA-5150-A8D4-16C21F9E6780}"/>
              </a:ext>
            </a:extLst>
          </p:cNvPr>
          <p:cNvSpPr/>
          <p:nvPr/>
        </p:nvSpPr>
        <p:spPr>
          <a:xfrm rot="10800000">
            <a:off x="4175502" y="3994754"/>
            <a:ext cx="2236479" cy="2253943"/>
          </a:xfrm>
          <a:prstGeom prst="blockArc">
            <a:avLst>
              <a:gd name="adj1" fmla="val 10793144"/>
              <a:gd name="adj2" fmla="val 0"/>
              <a:gd name="adj3" fmla="val 45306"/>
            </a:avLst>
          </a:prstGeom>
          <a:gradFill flip="none" rotWithShape="1">
            <a:gsLst>
              <a:gs pos="0">
                <a:schemeClr val="bg1"/>
              </a:gs>
              <a:gs pos="100000">
                <a:schemeClr val="accent5">
                  <a:lumMod val="20000"/>
                  <a:lumOff val="80000"/>
                </a:schemeClr>
              </a:gs>
            </a:gsLst>
            <a:lin ang="10800000" scaled="1"/>
            <a:tileRect/>
          </a:gra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86">
              <a:solidFill>
                <a:schemeClr val="tx1"/>
              </a:solidFill>
            </a:endParaRPr>
          </a:p>
        </p:txBody>
      </p:sp>
      <p:sp>
        <p:nvSpPr>
          <p:cNvPr id="25" name="Block Arc 24">
            <a:extLst>
              <a:ext uri="{FF2B5EF4-FFF2-40B4-BE49-F238E27FC236}">
                <a16:creationId xmlns:a16="http://schemas.microsoft.com/office/drawing/2014/main" id="{D8C2506F-0B25-9393-6394-0B79EB72A970}"/>
              </a:ext>
            </a:extLst>
          </p:cNvPr>
          <p:cNvSpPr/>
          <p:nvPr/>
        </p:nvSpPr>
        <p:spPr>
          <a:xfrm rot="10800000">
            <a:off x="6622606" y="3994754"/>
            <a:ext cx="2236479" cy="2253943"/>
          </a:xfrm>
          <a:prstGeom prst="blockArc">
            <a:avLst>
              <a:gd name="adj1" fmla="val 10793144"/>
              <a:gd name="adj2" fmla="val 0"/>
              <a:gd name="adj3" fmla="val 45306"/>
            </a:avLst>
          </a:prstGeo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100000">
                <a:schemeClr val="accent5">
                  <a:lumMod val="40000"/>
                  <a:lumOff val="60000"/>
                </a:schemeClr>
              </a:gs>
            </a:gsLst>
            <a:lin ang="10800000" scaled="1"/>
            <a:tileRect/>
          </a:gra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86">
              <a:solidFill>
                <a:schemeClr val="tx1"/>
              </a:solidFill>
            </a:endParaRPr>
          </a:p>
        </p:txBody>
      </p:sp>
      <p:pic>
        <p:nvPicPr>
          <p:cNvPr id="32" name="Picture 31">
            <a:extLst>
              <a:ext uri="{FF2B5EF4-FFF2-40B4-BE49-F238E27FC236}">
                <a16:creationId xmlns:a16="http://schemas.microsoft.com/office/drawing/2014/main" id="{B33B9375-3E54-856F-DDF2-4CC77F5C3EF4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4F4F6"/>
              </a:clrFrom>
              <a:clrTo>
                <a:srgbClr val="F4F4F6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783068" y="394980"/>
            <a:ext cx="916196" cy="1285714"/>
          </a:xfrm>
          <a:prstGeom prst="rect">
            <a:avLst/>
          </a:prstGeom>
        </p:spPr>
      </p:pic>
      <p:sp>
        <p:nvSpPr>
          <p:cNvPr id="33" name="Rectangle 32">
            <a:extLst>
              <a:ext uri="{FF2B5EF4-FFF2-40B4-BE49-F238E27FC236}">
                <a16:creationId xmlns:a16="http://schemas.microsoft.com/office/drawing/2014/main" id="{E1CFDB12-4EFF-61A8-63CB-2620A9F2184E}"/>
              </a:ext>
            </a:extLst>
          </p:cNvPr>
          <p:cNvSpPr/>
          <p:nvPr/>
        </p:nvSpPr>
        <p:spPr>
          <a:xfrm>
            <a:off x="10157875" y="5240451"/>
            <a:ext cx="77554" cy="979714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86"/>
          </a:p>
        </p:txBody>
      </p:sp>
    </p:spTree>
    <p:extLst>
      <p:ext uri="{BB962C8B-B14F-4D97-AF65-F5344CB8AC3E}">
        <p14:creationId xmlns:p14="http://schemas.microsoft.com/office/powerpoint/2010/main" val="313920045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2774</TotalTime>
  <Words>246</Words>
  <Application>Microsoft Office PowerPoint</Application>
  <PresentationFormat>Widescreen</PresentationFormat>
  <Paragraphs>71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Century Gothic</vt:lpstr>
      <vt:lpstr>Impact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Z Paul</dc:creator>
  <cp:lastModifiedBy>Z Paul</cp:lastModifiedBy>
  <cp:revision>3</cp:revision>
  <cp:lastPrinted>2024-07-18T11:31:33Z</cp:lastPrinted>
  <dcterms:created xsi:type="dcterms:W3CDTF">2024-06-18T13:41:55Z</dcterms:created>
  <dcterms:modified xsi:type="dcterms:W3CDTF">2026-07-08T07:50:46Z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b3e3b5ea-4b98-4e48-b5c9-b587d8d98a9b_Enabled">
    <vt:lpwstr>true</vt:lpwstr>
  </property>
  <property fmtid="{D5CDD505-2E9C-101B-9397-08002B2CF9AE}" pid="3" name="MSIP_Label_b3e3b5ea-4b98-4e48-b5c9-b587d8d98a9b_SetDate">
    <vt:lpwstr>2024-06-18T14:16:21Z</vt:lpwstr>
  </property>
  <property fmtid="{D5CDD505-2E9C-101B-9397-08002B2CF9AE}" pid="4" name="MSIP_Label_b3e3b5ea-4b98-4e48-b5c9-b587d8d98a9b_Method">
    <vt:lpwstr>Privileged</vt:lpwstr>
  </property>
  <property fmtid="{D5CDD505-2E9C-101B-9397-08002B2CF9AE}" pid="5" name="MSIP_Label_b3e3b5ea-4b98-4e48-b5c9-b587d8d98a9b_Name">
    <vt:lpwstr>b3e3b5ea-4b98-4e48-b5c9-b587d8d98a9b</vt:lpwstr>
  </property>
  <property fmtid="{D5CDD505-2E9C-101B-9397-08002B2CF9AE}" pid="6" name="MSIP_Label_b3e3b5ea-4b98-4e48-b5c9-b587d8d98a9b_SiteId">
    <vt:lpwstr>a091745a-b7d8-4d7a-b2a6-1359053d4510</vt:lpwstr>
  </property>
  <property fmtid="{D5CDD505-2E9C-101B-9397-08002B2CF9AE}" pid="7" name="MSIP_Label_b3e3b5ea-4b98-4e48-b5c9-b587d8d98a9b_ActionId">
    <vt:lpwstr>a877e045-c109-46c8-b40e-21ae688ce5d3</vt:lpwstr>
  </property>
  <property fmtid="{D5CDD505-2E9C-101B-9397-08002B2CF9AE}" pid="8" name="MSIP_Label_b3e3b5ea-4b98-4e48-b5c9-b587d8d98a9b_ContentBits">
    <vt:lpwstr>3</vt:lpwstr>
  </property>
  <property fmtid="{D5CDD505-2E9C-101B-9397-08002B2CF9AE}" pid="9" name="ClassificationContentMarkingFooterLocations">
    <vt:lpwstr>Office Theme:10</vt:lpwstr>
  </property>
  <property fmtid="{D5CDD505-2E9C-101B-9397-08002B2CF9AE}" pid="10" name="ClassificationContentMarkingFooterText">
    <vt:lpwstr>Public</vt:lpwstr>
  </property>
  <property fmtid="{D5CDD505-2E9C-101B-9397-08002B2CF9AE}" pid="11" name="ClassificationContentMarkingHeaderLocations">
    <vt:lpwstr>Office Theme:9</vt:lpwstr>
  </property>
  <property fmtid="{D5CDD505-2E9C-101B-9397-08002B2CF9AE}" pid="12" name="ClassificationContentMarkingHeaderText">
    <vt:lpwstr>Public</vt:lpwstr>
  </property>
</Properties>
</file>