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299" r:id="rId6"/>
    <p:sldId id="300" r:id="rId7"/>
    <p:sldId id="301" r:id="rId8"/>
    <p:sldId id="302" r:id="rId9"/>
    <p:sldId id="303" r:id="rId10"/>
    <p:sldId id="30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8B9F79-DF9A-4239-A1BF-F0E9862CEDB2}" v="25" dt="2021-03-25T16:15:56.9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8" autoAdjust="0"/>
    <p:restoredTop sz="94619" autoAdjust="0"/>
  </p:normalViewPr>
  <p:slideViewPr>
    <p:cSldViewPr snapToGrid="0">
      <p:cViewPr varScale="1">
        <p:scale>
          <a:sx n="76" d="100"/>
          <a:sy n="76" d="100"/>
        </p:scale>
        <p:origin x="636" y="8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3/22/2022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3/22/2022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3/22/2022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3/22/2022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3/22/2022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3/22/2022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3/22/2022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3/22/2022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3/22/2022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3/22/2022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zLYECIjmnQ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DxIDKZHW3-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Rectangle 43">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53" name="Rectangle 45">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fontScale="90000"/>
          </a:bodyPr>
          <a:lstStyle/>
          <a:p>
            <a:r>
              <a:rPr lang="en-US" sz="4400" dirty="0">
                <a:solidFill>
                  <a:schemeClr val="tx1"/>
                </a:solidFill>
              </a:rPr>
              <a:t>The most important resource for revision, is you.</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fontScale="77500" lnSpcReduction="20000"/>
          </a:bodyPr>
          <a:lstStyle/>
          <a:p>
            <a:pPr algn="ctr"/>
            <a:r>
              <a:rPr lang="en-US" sz="2000" dirty="0"/>
              <a:t>Building resilience and Taking care of your own Wellbeing</a:t>
            </a:r>
          </a:p>
        </p:txBody>
      </p:sp>
      <p:cxnSp>
        <p:nvCxnSpPr>
          <p:cNvPr id="54" name="Straight Connector 47">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footer rectangle">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B774E-E1D9-486D-A007-3383BA34AB67}"/>
              </a:ext>
            </a:extLst>
          </p:cNvPr>
          <p:cNvSpPr>
            <a:spLocks noGrp="1"/>
          </p:cNvSpPr>
          <p:nvPr>
            <p:ph type="title"/>
          </p:nvPr>
        </p:nvSpPr>
        <p:spPr/>
        <p:txBody>
          <a:bodyPr/>
          <a:lstStyle/>
          <a:p>
            <a:r>
              <a:rPr lang="en-GB" dirty="0"/>
              <a:t>What is resilience?</a:t>
            </a:r>
          </a:p>
        </p:txBody>
      </p:sp>
      <p:sp>
        <p:nvSpPr>
          <p:cNvPr id="3" name="Content Placeholder 2">
            <a:extLst>
              <a:ext uri="{FF2B5EF4-FFF2-40B4-BE49-F238E27FC236}">
                <a16:creationId xmlns:a16="http://schemas.microsoft.com/office/drawing/2014/main" id="{EB9A73DA-FC66-45B9-9946-DF8DF039AB9B}"/>
              </a:ext>
            </a:extLst>
          </p:cNvPr>
          <p:cNvSpPr>
            <a:spLocks noGrp="1"/>
          </p:cNvSpPr>
          <p:nvPr>
            <p:ph idx="1"/>
          </p:nvPr>
        </p:nvSpPr>
        <p:spPr/>
        <p:txBody>
          <a:bodyPr>
            <a:normAutofit fontScale="92500"/>
          </a:bodyPr>
          <a:lstStyle/>
          <a:p>
            <a:r>
              <a:rPr lang="en-GB" dirty="0"/>
              <a:t>Resilience is the capacity to recover quickly from difficulties; to jump back after something has gone wrong.  </a:t>
            </a:r>
          </a:p>
          <a:p>
            <a:r>
              <a:rPr lang="en-GB" dirty="0"/>
              <a:t>The word originates from the Latin verb </a:t>
            </a:r>
            <a:r>
              <a:rPr lang="en-GB" b="1" dirty="0" err="1"/>
              <a:t>salire</a:t>
            </a:r>
            <a:r>
              <a:rPr lang="en-GB" dirty="0"/>
              <a:t> and means to </a:t>
            </a:r>
            <a:r>
              <a:rPr lang="en-GB" b="1" dirty="0">
                <a:solidFill>
                  <a:srgbClr val="FF0000"/>
                </a:solidFill>
              </a:rPr>
              <a:t>jump</a:t>
            </a:r>
            <a:r>
              <a:rPr lang="en-GB" dirty="0"/>
              <a:t>.</a:t>
            </a:r>
          </a:p>
          <a:p>
            <a:r>
              <a:rPr lang="en-GB" dirty="0"/>
              <a:t>Research has found three key attributes behind resilience:</a:t>
            </a:r>
          </a:p>
          <a:p>
            <a:r>
              <a:rPr lang="en-GB" dirty="0">
                <a:solidFill>
                  <a:srgbClr val="FF0000"/>
                </a:solidFill>
              </a:rPr>
              <a:t>A sense of perspective: </a:t>
            </a:r>
            <a:r>
              <a:rPr lang="en-GB" dirty="0"/>
              <a:t>Being able to self-reflect, manage emotions and focussing on the things that we can control.</a:t>
            </a:r>
          </a:p>
          <a:p>
            <a:r>
              <a:rPr lang="en-GB" dirty="0">
                <a:solidFill>
                  <a:srgbClr val="FF0000"/>
                </a:solidFill>
              </a:rPr>
              <a:t>Staying healthy:  </a:t>
            </a:r>
            <a:r>
              <a:rPr lang="en-GB" dirty="0"/>
              <a:t>Physical activity and participating in social interactions that promote positive self-talk.</a:t>
            </a:r>
          </a:p>
          <a:p>
            <a:r>
              <a:rPr lang="en-GB" dirty="0">
                <a:solidFill>
                  <a:srgbClr val="FF0000"/>
                </a:solidFill>
              </a:rPr>
              <a:t>Social Support: </a:t>
            </a:r>
            <a:r>
              <a:rPr lang="en-GB" dirty="0"/>
              <a:t>Maintaining good relationships with friends, family and teachers helps you to feel better about setbacks</a:t>
            </a:r>
          </a:p>
          <a:p>
            <a:endParaRPr lang="en-GB" dirty="0"/>
          </a:p>
        </p:txBody>
      </p:sp>
      <p:pic>
        <p:nvPicPr>
          <p:cNvPr id="4" name="Picture 3">
            <a:extLst>
              <a:ext uri="{FF2B5EF4-FFF2-40B4-BE49-F238E27FC236}">
                <a16:creationId xmlns:a16="http://schemas.microsoft.com/office/drawing/2014/main" id="{7EC447F1-DA30-46F0-A46A-D19A07FABB59}"/>
              </a:ext>
            </a:extLst>
          </p:cNvPr>
          <p:cNvPicPr>
            <a:picLocks noChangeAspect="1"/>
          </p:cNvPicPr>
          <p:nvPr/>
        </p:nvPicPr>
        <p:blipFill>
          <a:blip r:embed="rId2"/>
          <a:stretch>
            <a:fillRect/>
          </a:stretch>
        </p:blipFill>
        <p:spPr>
          <a:xfrm>
            <a:off x="8009819" y="2525086"/>
            <a:ext cx="2405392" cy="1253996"/>
          </a:xfrm>
          <a:prstGeom prst="rect">
            <a:avLst/>
          </a:prstGeom>
        </p:spPr>
      </p:pic>
    </p:spTree>
    <p:extLst>
      <p:ext uri="{BB962C8B-B14F-4D97-AF65-F5344CB8AC3E}">
        <p14:creationId xmlns:p14="http://schemas.microsoft.com/office/powerpoint/2010/main" val="342366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96ADFC-A4A3-4B27-82F7-CA2C8D77AF17}"/>
              </a:ext>
            </a:extLst>
          </p:cNvPr>
          <p:cNvSpPr>
            <a:spLocks noGrp="1"/>
          </p:cNvSpPr>
          <p:nvPr>
            <p:ph type="title"/>
          </p:nvPr>
        </p:nvSpPr>
        <p:spPr>
          <a:xfrm>
            <a:off x="1097280" y="286603"/>
            <a:ext cx="10058400" cy="1450757"/>
          </a:xfrm>
        </p:spPr>
        <p:txBody>
          <a:bodyPr>
            <a:normAutofit/>
          </a:bodyPr>
          <a:lstStyle/>
          <a:p>
            <a:r>
              <a:rPr lang="en-GB" dirty="0"/>
              <a:t>Why does it matter?</a:t>
            </a:r>
          </a:p>
        </p:txBody>
      </p:sp>
      <p:cxnSp>
        <p:nvCxnSpPr>
          <p:cNvPr id="38"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1DD79FA-5028-490F-88FF-B21B369DDDDD}"/>
              </a:ext>
            </a:extLst>
          </p:cNvPr>
          <p:cNvSpPr>
            <a:spLocks noGrp="1"/>
          </p:cNvSpPr>
          <p:nvPr>
            <p:ph idx="1"/>
          </p:nvPr>
        </p:nvSpPr>
        <p:spPr>
          <a:xfrm>
            <a:off x="1097280" y="2108201"/>
            <a:ext cx="5575367" cy="3760891"/>
          </a:xfrm>
        </p:spPr>
        <p:txBody>
          <a:bodyPr>
            <a:normAutofit fontScale="92500" lnSpcReduction="20000"/>
          </a:bodyPr>
          <a:lstStyle/>
          <a:p>
            <a:pPr>
              <a:lnSpc>
                <a:spcPct val="100000"/>
              </a:lnSpc>
            </a:pPr>
            <a:r>
              <a:rPr lang="en-GB" sz="1600" dirty="0"/>
              <a:t>Many students feel that mistakes are bad and should be avoided at all costs.  This can manifest itself in a student not trying / bothering to work as they want to avoid failure,  or not achieving much as they are always starting their work / revision again.</a:t>
            </a:r>
          </a:p>
          <a:p>
            <a:pPr>
              <a:lnSpc>
                <a:spcPct val="100000"/>
              </a:lnSpc>
            </a:pPr>
            <a:r>
              <a:rPr lang="en-GB" sz="1600" dirty="0"/>
              <a:t>Neither of these scenarios are good as ultimately the student is not learning.</a:t>
            </a:r>
          </a:p>
          <a:p>
            <a:pPr>
              <a:lnSpc>
                <a:spcPct val="100000"/>
              </a:lnSpc>
            </a:pPr>
            <a:r>
              <a:rPr lang="en-GB" sz="1600" dirty="0"/>
              <a:t>Mistakes and setbacks are part of the learning process and are </a:t>
            </a:r>
            <a:r>
              <a:rPr lang="en-GB" sz="1600" b="1" dirty="0"/>
              <a:t>inevitable</a:t>
            </a:r>
            <a:r>
              <a:rPr lang="en-GB" sz="1600" dirty="0"/>
              <a:t>.  They are also helpful as they help us to learn new strategies / knowledge / skills to overcome the mistake or setback and not to make the same mistake again.</a:t>
            </a:r>
          </a:p>
          <a:p>
            <a:pPr algn="ctr">
              <a:lnSpc>
                <a:spcPct val="100000"/>
              </a:lnSpc>
            </a:pPr>
            <a:r>
              <a:rPr lang="en-GB" sz="1600" dirty="0">
                <a:solidFill>
                  <a:srgbClr val="FF0000"/>
                </a:solidFill>
              </a:rPr>
              <a:t>The more resilient you are at accepting mistakes and setbacks the more likely you are to be successful, as you are more likely to perform under pressure</a:t>
            </a:r>
            <a:r>
              <a:rPr lang="en-GB" sz="1300" dirty="0">
                <a:solidFill>
                  <a:srgbClr val="FF0000"/>
                </a:solidFill>
              </a:rPr>
              <a:t>.</a:t>
            </a:r>
          </a:p>
          <a:p>
            <a:pPr algn="ctr">
              <a:lnSpc>
                <a:spcPct val="100000"/>
              </a:lnSpc>
            </a:pPr>
            <a:r>
              <a:rPr lang="en-GB" sz="3000" dirty="0">
                <a:solidFill>
                  <a:srgbClr val="FF0000"/>
                </a:solidFill>
                <a:hlinkClick r:id="rId2"/>
              </a:rPr>
              <a:t>Famous failures</a:t>
            </a:r>
            <a:endParaRPr lang="en-GB" sz="3000" dirty="0">
              <a:solidFill>
                <a:srgbClr val="FF0000"/>
              </a:solidFill>
            </a:endParaRPr>
          </a:p>
        </p:txBody>
      </p:sp>
      <p:pic>
        <p:nvPicPr>
          <p:cNvPr id="7" name="Picture 6">
            <a:extLst>
              <a:ext uri="{FF2B5EF4-FFF2-40B4-BE49-F238E27FC236}">
                <a16:creationId xmlns:a16="http://schemas.microsoft.com/office/drawing/2014/main" id="{CC6A5BC5-7290-4551-A3AF-E367397A9D4B}"/>
              </a:ext>
            </a:extLst>
          </p:cNvPr>
          <p:cNvPicPr>
            <a:picLocks noChangeAspect="1"/>
          </p:cNvPicPr>
          <p:nvPr/>
        </p:nvPicPr>
        <p:blipFill rotWithShape="1">
          <a:blip r:embed="rId3"/>
          <a:srcRect r="-3" b="561"/>
          <a:stretch/>
        </p:blipFill>
        <p:spPr>
          <a:xfrm>
            <a:off x="7534656" y="2108200"/>
            <a:ext cx="3621024" cy="3600613"/>
          </a:xfrm>
          <a:prstGeom prst="rect">
            <a:avLst/>
          </a:prstGeom>
        </p:spPr>
      </p:pic>
      <p:sp>
        <p:nvSpPr>
          <p:cNvPr id="40" name="Rectangle 39">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34738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1C3A7-2470-421A-823B-B14747F8F91A}"/>
              </a:ext>
            </a:extLst>
          </p:cNvPr>
          <p:cNvSpPr>
            <a:spLocks noGrp="1"/>
          </p:cNvSpPr>
          <p:nvPr>
            <p:ph type="title"/>
          </p:nvPr>
        </p:nvSpPr>
        <p:spPr/>
        <p:txBody>
          <a:bodyPr/>
          <a:lstStyle/>
          <a:p>
            <a:r>
              <a:rPr lang="en-GB" dirty="0"/>
              <a:t>What can you do to build resilience?</a:t>
            </a:r>
          </a:p>
        </p:txBody>
      </p:sp>
      <p:sp>
        <p:nvSpPr>
          <p:cNvPr id="3" name="Content Placeholder 2">
            <a:extLst>
              <a:ext uri="{FF2B5EF4-FFF2-40B4-BE49-F238E27FC236}">
                <a16:creationId xmlns:a16="http://schemas.microsoft.com/office/drawing/2014/main" id="{404D8637-BCA1-4B68-B836-B1ED9C1CBC33}"/>
              </a:ext>
            </a:extLst>
          </p:cNvPr>
          <p:cNvSpPr>
            <a:spLocks noGrp="1"/>
          </p:cNvSpPr>
          <p:nvPr>
            <p:ph idx="1"/>
          </p:nvPr>
        </p:nvSpPr>
        <p:spPr/>
        <p:txBody>
          <a:bodyPr/>
          <a:lstStyle/>
          <a:p>
            <a:pPr marL="457200" indent="-457200">
              <a:buFont typeface="+mj-lt"/>
              <a:buAutoNum type="arabicPeriod"/>
            </a:pPr>
            <a:r>
              <a:rPr lang="en-GB" dirty="0"/>
              <a:t>Focus on what you stand to gain.  Research of Olympic gold medallists found that they viewed their choices as active choices not sacrifices, and any setbacks were perceived as opportunities to grow and learn.  </a:t>
            </a:r>
          </a:p>
          <a:p>
            <a:pPr marL="457200" indent="-457200">
              <a:buFont typeface="+mj-lt"/>
              <a:buAutoNum type="arabicPeriod"/>
            </a:pPr>
            <a:r>
              <a:rPr lang="en-GB" dirty="0"/>
              <a:t>Ask yourself what can I do about this?</a:t>
            </a:r>
          </a:p>
          <a:p>
            <a:pPr marL="457200" indent="-457200">
              <a:buFont typeface="+mj-lt"/>
              <a:buAutoNum type="arabicPeriod"/>
            </a:pPr>
            <a:r>
              <a:rPr lang="en-GB" dirty="0"/>
              <a:t>Do not </a:t>
            </a:r>
            <a:r>
              <a:rPr lang="en-GB" dirty="0" err="1"/>
              <a:t>catastrohise</a:t>
            </a:r>
            <a:r>
              <a:rPr lang="en-GB" dirty="0"/>
              <a:t>! Getting 3 maths problems wrong does not mean you are going to fail your GCSE.</a:t>
            </a:r>
          </a:p>
          <a:p>
            <a:pPr marL="457200" indent="-457200">
              <a:buFont typeface="+mj-lt"/>
              <a:buAutoNum type="arabicPeriod"/>
            </a:pPr>
            <a:r>
              <a:rPr lang="en-GB" dirty="0"/>
              <a:t>Avoid using words like should and must.</a:t>
            </a:r>
          </a:p>
          <a:p>
            <a:pPr marL="457200" indent="-457200">
              <a:buFont typeface="+mj-lt"/>
              <a:buAutoNum type="arabicPeriod"/>
            </a:pPr>
            <a:r>
              <a:rPr lang="en-GB" dirty="0"/>
              <a:t>Concentrate on positive and helpful thoughts.</a:t>
            </a:r>
          </a:p>
        </p:txBody>
      </p:sp>
      <p:pic>
        <p:nvPicPr>
          <p:cNvPr id="5" name="Picture 4">
            <a:extLst>
              <a:ext uri="{FF2B5EF4-FFF2-40B4-BE49-F238E27FC236}">
                <a16:creationId xmlns:a16="http://schemas.microsoft.com/office/drawing/2014/main" id="{BE70C1CC-52EB-4FBA-8098-111AC8717739}"/>
              </a:ext>
            </a:extLst>
          </p:cNvPr>
          <p:cNvPicPr>
            <a:picLocks noChangeAspect="1"/>
          </p:cNvPicPr>
          <p:nvPr/>
        </p:nvPicPr>
        <p:blipFill>
          <a:blip r:embed="rId2"/>
          <a:stretch>
            <a:fillRect/>
          </a:stretch>
        </p:blipFill>
        <p:spPr>
          <a:xfrm>
            <a:off x="8476209" y="4192058"/>
            <a:ext cx="2047875" cy="2047875"/>
          </a:xfrm>
          <a:prstGeom prst="rect">
            <a:avLst/>
          </a:prstGeom>
        </p:spPr>
      </p:pic>
    </p:spTree>
    <p:extLst>
      <p:ext uri="{BB962C8B-B14F-4D97-AF65-F5344CB8AC3E}">
        <p14:creationId xmlns:p14="http://schemas.microsoft.com/office/powerpoint/2010/main" val="3024844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4AABB5-27E3-4697-9A79-CF94FEDDAB1B}"/>
              </a:ext>
            </a:extLst>
          </p:cNvPr>
          <p:cNvSpPr>
            <a:spLocks noGrp="1"/>
          </p:cNvSpPr>
          <p:nvPr>
            <p:ph type="title"/>
          </p:nvPr>
        </p:nvSpPr>
        <p:spPr>
          <a:xfrm>
            <a:off x="1097280" y="286603"/>
            <a:ext cx="10058400" cy="1450757"/>
          </a:xfrm>
        </p:spPr>
        <p:txBody>
          <a:bodyPr>
            <a:normAutofit/>
          </a:bodyPr>
          <a:lstStyle/>
          <a:p>
            <a:r>
              <a:rPr lang="en-GB" dirty="0"/>
              <a:t>Taking care of your mental health</a:t>
            </a:r>
          </a:p>
        </p:txBody>
      </p:sp>
      <p:cxnSp>
        <p:nvCxnSpPr>
          <p:cNvPr id="16"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A3FBCF-1561-44AD-A1D0-F3AAAA342FA8}"/>
              </a:ext>
            </a:extLst>
          </p:cNvPr>
          <p:cNvSpPr>
            <a:spLocks noGrp="1"/>
          </p:cNvSpPr>
          <p:nvPr>
            <p:ph idx="1"/>
          </p:nvPr>
        </p:nvSpPr>
        <p:spPr>
          <a:xfrm>
            <a:off x="1097280" y="2108201"/>
            <a:ext cx="5575367" cy="3760891"/>
          </a:xfrm>
        </p:spPr>
        <p:txBody>
          <a:bodyPr>
            <a:normAutofit fontScale="92500"/>
          </a:bodyPr>
          <a:lstStyle/>
          <a:p>
            <a:pPr>
              <a:lnSpc>
                <a:spcPct val="100000"/>
              </a:lnSpc>
            </a:pPr>
            <a:r>
              <a:rPr lang="en-GB" sz="1600" dirty="0"/>
              <a:t>Research (Iowa State University) shows that those students who went for a short walk (12 minutes long) reported feeling much better than those students who had just sat around for 12 minutes.</a:t>
            </a:r>
          </a:p>
          <a:p>
            <a:pPr>
              <a:lnSpc>
                <a:spcPct val="100000"/>
              </a:lnSpc>
            </a:pPr>
            <a:r>
              <a:rPr lang="en-GB" sz="1600" dirty="0"/>
              <a:t>Students who had a hard or boring task to do after the walk still reported having a positive mood boost as a result of going for a walk.</a:t>
            </a:r>
          </a:p>
          <a:p>
            <a:pPr>
              <a:lnSpc>
                <a:spcPct val="100000"/>
              </a:lnSpc>
            </a:pPr>
            <a:r>
              <a:rPr lang="en-GB" sz="1600" dirty="0"/>
              <a:t>Scientific research shows that those who engage in regular exercise cope better with stressful situations.  </a:t>
            </a:r>
          </a:p>
          <a:p>
            <a:pPr>
              <a:lnSpc>
                <a:spcPct val="100000"/>
              </a:lnSpc>
            </a:pPr>
            <a:r>
              <a:rPr lang="en-GB" sz="1600" dirty="0"/>
              <a:t>The long term effects of regular exercise are well documented but even going for a short walk can provide a pick-me-up that boosts your mood for the rest of the day.</a:t>
            </a:r>
          </a:p>
          <a:p>
            <a:pPr algn="ctr">
              <a:lnSpc>
                <a:spcPct val="100000"/>
              </a:lnSpc>
            </a:pPr>
            <a:r>
              <a:rPr lang="en-GB" sz="2800" dirty="0">
                <a:hlinkClick r:id="rId2"/>
              </a:rPr>
              <a:t>We all have mental health</a:t>
            </a:r>
            <a:endParaRPr lang="en-GB" sz="2800" dirty="0"/>
          </a:p>
          <a:p>
            <a:pPr>
              <a:lnSpc>
                <a:spcPct val="100000"/>
              </a:lnSpc>
            </a:pPr>
            <a:endParaRPr lang="en-GB" sz="1600" dirty="0"/>
          </a:p>
        </p:txBody>
      </p:sp>
      <p:pic>
        <p:nvPicPr>
          <p:cNvPr id="4" name="Picture 3">
            <a:extLst>
              <a:ext uri="{FF2B5EF4-FFF2-40B4-BE49-F238E27FC236}">
                <a16:creationId xmlns:a16="http://schemas.microsoft.com/office/drawing/2014/main" id="{053A637F-3FD5-4955-BD4F-0412F0DE3110}"/>
              </a:ext>
            </a:extLst>
          </p:cNvPr>
          <p:cNvPicPr>
            <a:picLocks noChangeAspect="1"/>
          </p:cNvPicPr>
          <p:nvPr/>
        </p:nvPicPr>
        <p:blipFill rotWithShape="1">
          <a:blip r:embed="rId3"/>
          <a:srcRect l="1648"/>
          <a:stretch/>
        </p:blipFill>
        <p:spPr>
          <a:xfrm>
            <a:off x="7534656" y="2108200"/>
            <a:ext cx="3621024" cy="3600613"/>
          </a:xfrm>
          <a:prstGeom prst="rect">
            <a:avLst/>
          </a:prstGeom>
        </p:spPr>
      </p:pic>
      <p:sp>
        <p:nvSpPr>
          <p:cNvPr id="17" name="Rectangle 12">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87604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7A2D02-0E25-4F5B-8827-922C083885DD}"/>
              </a:ext>
            </a:extLst>
          </p:cNvPr>
          <p:cNvSpPr>
            <a:spLocks noGrp="1"/>
          </p:cNvSpPr>
          <p:nvPr>
            <p:ph type="title"/>
          </p:nvPr>
        </p:nvSpPr>
        <p:spPr>
          <a:xfrm>
            <a:off x="642257" y="634946"/>
            <a:ext cx="6432434" cy="1450757"/>
          </a:xfrm>
        </p:spPr>
        <p:txBody>
          <a:bodyPr>
            <a:normAutofit/>
          </a:bodyPr>
          <a:lstStyle/>
          <a:p>
            <a:r>
              <a:rPr lang="en-GB" dirty="0"/>
              <a:t>Stress</a:t>
            </a:r>
          </a:p>
        </p:txBody>
      </p:sp>
      <p:cxnSp>
        <p:nvCxnSpPr>
          <p:cNvPr id="12" name="Straight Connector 11">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6240" y="2267421"/>
            <a:ext cx="60350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261F548-E0E7-421E-9883-35B252F9631E}"/>
              </a:ext>
            </a:extLst>
          </p:cNvPr>
          <p:cNvSpPr>
            <a:spLocks noGrp="1"/>
          </p:cNvSpPr>
          <p:nvPr>
            <p:ph idx="1"/>
          </p:nvPr>
        </p:nvSpPr>
        <p:spPr>
          <a:xfrm>
            <a:off x="642257" y="2407436"/>
            <a:ext cx="6432434" cy="3461658"/>
          </a:xfrm>
        </p:spPr>
        <p:txBody>
          <a:bodyPr>
            <a:normAutofit fontScale="92500" lnSpcReduction="10000"/>
          </a:bodyPr>
          <a:lstStyle/>
          <a:p>
            <a:pPr>
              <a:lnSpc>
                <a:spcPct val="100000"/>
              </a:lnSpc>
            </a:pPr>
            <a:r>
              <a:rPr lang="en-GB" dirty="0"/>
              <a:t>University College London found that uncertainty is a major cause of how stressed people feel, rather than worst case scenario thoughts.</a:t>
            </a:r>
          </a:p>
          <a:p>
            <a:pPr>
              <a:lnSpc>
                <a:spcPct val="100000"/>
              </a:lnSpc>
            </a:pPr>
            <a:r>
              <a:rPr lang="en-GB" dirty="0"/>
              <a:t>Uncertainty triggers the stress hormone cortisol.  Some stress and uncertainty is a good thing as it makes you take action, but too much can inhibit you and stop you thinking.</a:t>
            </a:r>
          </a:p>
          <a:p>
            <a:pPr>
              <a:lnSpc>
                <a:spcPct val="100000"/>
              </a:lnSpc>
            </a:pPr>
            <a:r>
              <a:rPr lang="en-GB" dirty="0"/>
              <a:t>If people believe they have the skills and resources to meet the situation, then they feel in control and are more likely to view the event as a challenge which means stress levels remain manageable.  This is why revision is good for you as it provides the skills and resources you need to pass assessments.</a:t>
            </a:r>
          </a:p>
        </p:txBody>
      </p:sp>
      <p:pic>
        <p:nvPicPr>
          <p:cNvPr id="4" name="Picture 3">
            <a:extLst>
              <a:ext uri="{FF2B5EF4-FFF2-40B4-BE49-F238E27FC236}">
                <a16:creationId xmlns:a16="http://schemas.microsoft.com/office/drawing/2014/main" id="{47FC9B6C-442C-4143-9409-4D4B5F737AA3}"/>
              </a:ext>
            </a:extLst>
          </p:cNvPr>
          <p:cNvPicPr>
            <a:picLocks noChangeAspect="1"/>
          </p:cNvPicPr>
          <p:nvPr/>
        </p:nvPicPr>
        <p:blipFill rotWithShape="1">
          <a:blip r:embed="rId2"/>
          <a:srcRect t="9894" r="-4" b="24873"/>
          <a:stretch/>
        </p:blipFill>
        <p:spPr>
          <a:xfrm>
            <a:off x="7556687" y="634947"/>
            <a:ext cx="4001315" cy="2616618"/>
          </a:xfrm>
          <a:prstGeom prst="rect">
            <a:avLst/>
          </a:prstGeom>
        </p:spPr>
      </p:pic>
      <p:pic>
        <p:nvPicPr>
          <p:cNvPr id="5" name="Picture 4">
            <a:extLst>
              <a:ext uri="{FF2B5EF4-FFF2-40B4-BE49-F238E27FC236}">
                <a16:creationId xmlns:a16="http://schemas.microsoft.com/office/drawing/2014/main" id="{F6115879-7330-4BC8-BC1F-F6BCF8AC8A6F}"/>
              </a:ext>
            </a:extLst>
          </p:cNvPr>
          <p:cNvPicPr>
            <a:picLocks noChangeAspect="1"/>
          </p:cNvPicPr>
          <p:nvPr/>
        </p:nvPicPr>
        <p:blipFill rotWithShape="1">
          <a:blip r:embed="rId3"/>
          <a:srcRect t="7866" r="-3" b="21816"/>
          <a:stretch/>
        </p:blipFill>
        <p:spPr>
          <a:xfrm>
            <a:off x="7636818" y="3528537"/>
            <a:ext cx="3841052" cy="2511816"/>
          </a:xfrm>
          <a:prstGeom prst="rect">
            <a:avLst/>
          </a:prstGeom>
        </p:spPr>
      </p:pic>
      <p:sp>
        <p:nvSpPr>
          <p:cNvPr id="14" name="Rectangle 13">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4041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8">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D3B2C0-92C8-4133-B69D-4416438C1A15}"/>
              </a:ext>
            </a:extLst>
          </p:cNvPr>
          <p:cNvSpPr>
            <a:spLocks noGrp="1"/>
          </p:cNvSpPr>
          <p:nvPr>
            <p:ph type="title"/>
          </p:nvPr>
        </p:nvSpPr>
        <p:spPr>
          <a:xfrm>
            <a:off x="1097280" y="286603"/>
            <a:ext cx="10058400" cy="1450757"/>
          </a:xfrm>
        </p:spPr>
        <p:txBody>
          <a:bodyPr>
            <a:normAutofit/>
          </a:bodyPr>
          <a:lstStyle/>
          <a:p>
            <a:r>
              <a:rPr lang="en-GB" dirty="0"/>
              <a:t>Sleep and Phones</a:t>
            </a:r>
          </a:p>
        </p:txBody>
      </p:sp>
      <p:cxnSp>
        <p:nvCxnSpPr>
          <p:cNvPr id="32"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A2C6139-AC27-48EC-B5E1-AA33A60EF20D}"/>
              </a:ext>
            </a:extLst>
          </p:cNvPr>
          <p:cNvSpPr>
            <a:spLocks noGrp="1"/>
          </p:cNvSpPr>
          <p:nvPr>
            <p:ph idx="1"/>
          </p:nvPr>
        </p:nvSpPr>
        <p:spPr>
          <a:xfrm>
            <a:off x="1097280" y="2108201"/>
            <a:ext cx="5575367" cy="3760891"/>
          </a:xfrm>
        </p:spPr>
        <p:txBody>
          <a:bodyPr>
            <a:noAutofit/>
          </a:bodyPr>
          <a:lstStyle/>
          <a:p>
            <a:pPr>
              <a:lnSpc>
                <a:spcPct val="100000"/>
              </a:lnSpc>
            </a:pPr>
            <a:r>
              <a:rPr lang="en-GB" sz="1600" dirty="0"/>
              <a:t>The National Sleep Foundation recommends that teenagers need up to 10 hours sleep a night.</a:t>
            </a:r>
          </a:p>
          <a:p>
            <a:pPr>
              <a:lnSpc>
                <a:spcPct val="100000"/>
              </a:lnSpc>
            </a:pPr>
            <a:r>
              <a:rPr lang="en-GB" sz="1600" dirty="0"/>
              <a:t>Getting a good nights sleep prior to learning allows you to create new memory associations more effectively.  Not enough sleep hinders this ability.</a:t>
            </a:r>
          </a:p>
          <a:p>
            <a:pPr>
              <a:lnSpc>
                <a:spcPct val="100000"/>
              </a:lnSpc>
            </a:pPr>
            <a:r>
              <a:rPr lang="en-GB" sz="1600" dirty="0"/>
              <a:t>When you are tired you are more likely to forget positive memories but more likely to remember negative ones – this is not good for your mental wellbeing.</a:t>
            </a:r>
          </a:p>
          <a:p>
            <a:pPr>
              <a:lnSpc>
                <a:spcPct val="100000"/>
              </a:lnSpc>
            </a:pPr>
            <a:r>
              <a:rPr lang="en-GB" sz="1600" dirty="0"/>
              <a:t>You should always try to go to bed at the same time each night so that sleep becomes habitual and never be on your mobile phone prior to going to sleep.  Scientific research shows that being on your phone, iPad or other electronical device 2 hours before you go to bed results in 20% less melatonin being released.  Melatonin is the hormone that controls your sleep cycle.</a:t>
            </a:r>
          </a:p>
        </p:txBody>
      </p:sp>
      <p:pic>
        <p:nvPicPr>
          <p:cNvPr id="4" name="Picture 3">
            <a:extLst>
              <a:ext uri="{FF2B5EF4-FFF2-40B4-BE49-F238E27FC236}">
                <a16:creationId xmlns:a16="http://schemas.microsoft.com/office/drawing/2014/main" id="{09F954CA-64B2-4F74-A3DA-E7C129EBF88D}"/>
              </a:ext>
            </a:extLst>
          </p:cNvPr>
          <p:cNvPicPr>
            <a:picLocks noChangeAspect="1"/>
          </p:cNvPicPr>
          <p:nvPr/>
        </p:nvPicPr>
        <p:blipFill rotWithShape="1">
          <a:blip r:embed="rId2"/>
          <a:srcRect l="15777" r="27905" b="-1"/>
          <a:stretch/>
        </p:blipFill>
        <p:spPr>
          <a:xfrm>
            <a:off x="7534656" y="2108200"/>
            <a:ext cx="3621024" cy="3600613"/>
          </a:xfrm>
          <a:prstGeom prst="rect">
            <a:avLst/>
          </a:prstGeom>
        </p:spPr>
      </p:pic>
      <p:sp>
        <p:nvSpPr>
          <p:cNvPr id="33" name="Rectangle 12">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15891162"/>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AA3F7EDC-E5B4-4BBC-9D2A-CBE6D46C37A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6016</TotalTime>
  <Words>738</Words>
  <Application>Microsoft Office PowerPoint</Application>
  <PresentationFormat>Widescreen</PresentationFormat>
  <Paragraphs>36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Bookman Old Style</vt:lpstr>
      <vt:lpstr>Calibri</vt:lpstr>
      <vt:lpstr>Franklin Gothic Book</vt:lpstr>
      <vt:lpstr>1_RetrospectVTI</vt:lpstr>
      <vt:lpstr>The most important resource for revision, is you.</vt:lpstr>
      <vt:lpstr>What is resilience?</vt:lpstr>
      <vt:lpstr>Why does it matter?</vt:lpstr>
      <vt:lpstr>What can you do to build resilience?</vt:lpstr>
      <vt:lpstr>Taking care of your mental health</vt:lpstr>
      <vt:lpstr>Stress</vt:lpstr>
      <vt:lpstr>Sleep and Phones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make effective notes</dc:title>
  <dc:creator>K Martindale</dc:creator>
  <cp:lastModifiedBy>J Benson</cp:lastModifiedBy>
  <cp:revision>4</cp:revision>
  <dcterms:created xsi:type="dcterms:W3CDTF">2021-03-17T10:57:52Z</dcterms:created>
  <dcterms:modified xsi:type="dcterms:W3CDTF">2022-03-22T10:40:04Z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kmartindale@kingswoodsecondaryacademy.org</vt:lpwstr>
  </property>
  <property fmtid="{D5CDD505-2E9C-101B-9397-08002B2CF9AE}" pid="6" name="MSIP_Label_71dda7c5-96ca-48e3-9e3a-5c391aea2853_SetDate">
    <vt:lpwstr>2021-03-17T11:04:53.3051521+00:00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