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67" r:id="rId5"/>
    <p:sldId id="256" r:id="rId6"/>
    <p:sldId id="258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737"/>
    <a:srgbClr val="F7D7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agee" userId="b07384c7-8bff-4746-85e8-e99eef9e0fbe" providerId="ADAL" clId="{04131094-BD5C-4F7D-84B9-5D26E05129CE}"/>
    <pc:docChg chg="mod modMainMaster">
      <pc:chgData name="L Magee" userId="b07384c7-8bff-4746-85e8-e99eef9e0fbe" providerId="ADAL" clId="{04131094-BD5C-4F7D-84B9-5D26E05129CE}" dt="2026-05-22T10:57:41.576" v="1" actId="33475"/>
      <pc:docMkLst>
        <pc:docMk/>
      </pc:docMkLst>
      <pc:sldMasterChg chg="addSp mod">
        <pc:chgData name="L Magee" userId="b07384c7-8bff-4746-85e8-e99eef9e0fbe" providerId="ADAL" clId="{04131094-BD5C-4F7D-84B9-5D26E05129CE}" dt="2026-05-22T10:57:41.570" v="0" actId="33475"/>
        <pc:sldMasterMkLst>
          <pc:docMk/>
          <pc:sldMasterMk cId="4229927567" sldId="2147483660"/>
        </pc:sldMasterMkLst>
        <pc:spChg chg="add">
          <ac:chgData name="L Magee" userId="b07384c7-8bff-4746-85e8-e99eef9e0fbe" providerId="ADAL" clId="{04131094-BD5C-4F7D-84B9-5D26E05129CE}" dt="2026-05-22T10:57:41.570" v="0" actId="33475"/>
          <ac:spMkLst>
            <pc:docMk/>
            <pc:sldMasterMk cId="4229927567" sldId="2147483660"/>
            <ac:spMk id="9" creationId="{89C1037A-4350-292D-B919-21F23DCC691B}"/>
          </ac:spMkLst>
        </pc:spChg>
        <pc:spChg chg="add">
          <ac:chgData name="L Magee" userId="b07384c7-8bff-4746-85e8-e99eef9e0fbe" providerId="ADAL" clId="{04131094-BD5C-4F7D-84B9-5D26E05129CE}" dt="2026-05-22T10:57:41.570" v="0" actId="33475"/>
          <ac:spMkLst>
            <pc:docMk/>
            <pc:sldMasterMk cId="4229927567" sldId="2147483660"/>
            <ac:spMk id="10" creationId="{5FC11AA5-A124-0D79-F665-3699F77B8D27}"/>
          </ac:spMkLst>
        </pc:spChg>
      </pc:sldMasterChg>
    </pc:docChg>
  </pc:docChgLst>
  <pc:docChgLst>
    <pc:chgData name="H Woodford" userId="2f64c72b-8fd7-419d-81a0-0ad0b5f39ff1" providerId="ADAL" clId="{39115CE7-9243-4FF6-B24E-B2B262360EC3}"/>
    <pc:docChg chg="delSld">
      <pc:chgData name="H Woodford" userId="2f64c72b-8fd7-419d-81a0-0ad0b5f39ff1" providerId="ADAL" clId="{39115CE7-9243-4FF6-B24E-B2B262360EC3}" dt="2026-05-11T13:40:02.858" v="9" actId="47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BD9466-B9F0-4684-8F08-B21616D44DB1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1CB1E-1AE9-44FA-9730-5867A5FFE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565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1CB1E-1AE9-44FA-9730-5867A5FFEC3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813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384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75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3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038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6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674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353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610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826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53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47775-B92A-4DE7-8BCD-8F3162717D37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C1037A-4350-292D-B919-21F23DCC691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C11AA5-A124-0D79-F665-3699F77B8D2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22992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906000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 KS3 </a:t>
            </a:r>
          </a:p>
          <a:p>
            <a:pPr algn="ctr"/>
            <a:r>
              <a:rPr lang="en-GB" sz="2000" b="1" dirty="0"/>
              <a:t>Introduction to Spanish – Basic 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166848" y="890024"/>
            <a:ext cx="3486150" cy="28931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657350" algn="l"/>
                <a:tab pos="3197225" algn="l"/>
              </a:tabLst>
            </a:pPr>
            <a:r>
              <a:rPr lang="de-DE" sz="1400" b="1">
                <a:effectLst/>
                <a:ea typeface="Times New Roman" panose="02020603050405020304" pitchFamily="18" charset="0"/>
              </a:rPr>
              <a:t>Saludos	</a:t>
            </a:r>
            <a:r>
              <a:rPr lang="de-DE" sz="1400" b="1" i="1">
                <a:effectLst/>
                <a:ea typeface="Times New Roman" panose="02020603050405020304" pitchFamily="18" charset="0"/>
              </a:rPr>
              <a:t>Greetings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¡Hola!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Hello!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Qué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tal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i="1">
                <a:effectLst/>
                <a:ea typeface="Times New Roman" panose="02020603050405020304" pitchFamily="18" charset="0"/>
              </a:rPr>
              <a:t>How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Bien,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gracias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Fine, thanks.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fenomenal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great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regular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not bad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fatal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awful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</a:t>
            </a:r>
            <a:r>
              <a:rPr lang="en-GB" sz="1400">
                <a:effectLst/>
                <a:ea typeface="Times New Roman" panose="02020603050405020304" pitchFamily="18" charset="0"/>
              </a:rPr>
              <a:t> llamas?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are you called?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Me llamo…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 called…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Dónde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vives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Where do you live?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Vivo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en</a:t>
            </a:r>
            <a:r>
              <a:rPr lang="en-GB" sz="1400">
                <a:effectLst/>
                <a:ea typeface="Times New Roman" panose="02020603050405020304" pitchFamily="18" charset="0"/>
              </a:rPr>
              <a:t>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live in…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¡Hasta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luego</a:t>
            </a:r>
            <a:r>
              <a:rPr lang="en-GB" sz="1400">
                <a:effectLst/>
                <a:ea typeface="Times New Roman" panose="02020603050405020304" pitchFamily="18" charset="0"/>
              </a:rPr>
              <a:t>!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See you later!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¡Adiós!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Goodbye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!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25941" y="858594"/>
            <a:ext cx="4239512" cy="353943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211455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Cuántos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años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r>
              <a:rPr lang="en-GB" sz="1400" b="1" i="1">
                <a:effectLst/>
                <a:ea typeface="Times New Roman" panose="02020603050405020304" pitchFamily="18" charset="0"/>
              </a:rPr>
              <a:t>How old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Tengo…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años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am… years old.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¿Cuándo es tu cumpleaños?	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When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your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birthday</a:t>
            </a:r>
            <a:r>
              <a:rPr lang="es-ES" sz="1400" i="1">
                <a:effectLst/>
                <a:ea typeface="Times New Roman" panose="02020603050405020304" pitchFamily="18" charset="0"/>
              </a:rPr>
              <a:t>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cumpleaños es el… de…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My birthday is the… of…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enero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January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febrero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February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marzo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March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abril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April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mayo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May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junio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June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julio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July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agosto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August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septiembre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September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octubre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October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noviembre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November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diciembre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December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848" y="3996040"/>
            <a:ext cx="3486150" cy="267765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657350" algn="l"/>
                <a:tab pos="319722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Los colores	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Colours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blanco/a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white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amarillo/a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yellow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negro/a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black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rojo/a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red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verde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green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gris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grey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marrón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brown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azul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blue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rosa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pink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naranja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orange</a:t>
            </a: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a typeface="Times New Roman" panose="02020603050405020304" pitchFamily="18" charset="0"/>
              </a:rPr>
              <a:t>Morado</a:t>
            </a:r>
            <a:r>
              <a:rPr lang="en-GB" sz="1400">
                <a:ea typeface="Times New Roman" panose="02020603050405020304" pitchFamily="18" charset="0"/>
              </a:rPr>
              <a:t> / </a:t>
            </a:r>
            <a:r>
              <a:rPr lang="en-GB" sz="1400" err="1">
                <a:ea typeface="Times New Roman" panose="02020603050405020304" pitchFamily="18" charset="0"/>
              </a:rPr>
              <a:t>violeta</a:t>
            </a:r>
            <a:r>
              <a:rPr lang="en-GB" sz="1400">
                <a:ea typeface="Times New Roman" panose="02020603050405020304" pitchFamily="18" charset="0"/>
              </a:rPr>
              <a:t>  	</a:t>
            </a:r>
            <a:r>
              <a:rPr lang="en-GB" sz="1400" i="1">
                <a:ea typeface="Times New Roman" panose="02020603050405020304" pitchFamily="18" charset="0"/>
              </a:rPr>
              <a:t>purple</a:t>
            </a:r>
            <a:endParaRPr lang="en-GB" sz="1400" i="1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15952" y="858594"/>
            <a:ext cx="1513198" cy="581697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/>
              <a:t>1  uno </a:t>
            </a:r>
          </a:p>
          <a:p>
            <a:r>
              <a:rPr lang="es-ES" sz="1200"/>
              <a:t>2  dos</a:t>
            </a:r>
          </a:p>
          <a:p>
            <a:r>
              <a:rPr lang="es-ES" sz="1200"/>
              <a:t>3  tres</a:t>
            </a:r>
          </a:p>
          <a:p>
            <a:r>
              <a:rPr lang="es-ES" sz="1200"/>
              <a:t>4  cuatro</a:t>
            </a:r>
          </a:p>
          <a:p>
            <a:r>
              <a:rPr lang="es-ES" sz="1200"/>
              <a:t>5  cinco</a:t>
            </a:r>
          </a:p>
          <a:p>
            <a:r>
              <a:rPr lang="es-ES" sz="1200"/>
              <a:t>6  seis</a:t>
            </a:r>
          </a:p>
          <a:p>
            <a:r>
              <a:rPr lang="es-ES" sz="1200"/>
              <a:t>7  siete</a:t>
            </a:r>
          </a:p>
          <a:p>
            <a:r>
              <a:rPr lang="es-ES" sz="1200"/>
              <a:t>8  ocho</a:t>
            </a:r>
          </a:p>
          <a:p>
            <a:r>
              <a:rPr lang="es-ES" sz="1200"/>
              <a:t>9  nueve</a:t>
            </a:r>
          </a:p>
          <a:p>
            <a:r>
              <a:rPr lang="es-ES" sz="1200"/>
              <a:t>10  diez</a:t>
            </a:r>
          </a:p>
          <a:p>
            <a:r>
              <a:rPr lang="es-ES" sz="1200"/>
              <a:t>11  once </a:t>
            </a:r>
          </a:p>
          <a:p>
            <a:r>
              <a:rPr lang="es-ES" sz="1200"/>
              <a:t>12  doce</a:t>
            </a:r>
          </a:p>
          <a:p>
            <a:r>
              <a:rPr lang="es-ES" sz="1200"/>
              <a:t>13  trece</a:t>
            </a:r>
          </a:p>
          <a:p>
            <a:r>
              <a:rPr lang="es-ES" sz="1200"/>
              <a:t>14  catorce</a:t>
            </a:r>
          </a:p>
          <a:p>
            <a:r>
              <a:rPr lang="es-ES" sz="1200"/>
              <a:t>15  quince</a:t>
            </a:r>
          </a:p>
          <a:p>
            <a:r>
              <a:rPr lang="es-ES" sz="1200"/>
              <a:t>16  dieciséis</a:t>
            </a:r>
          </a:p>
          <a:p>
            <a:r>
              <a:rPr lang="es-ES" sz="1200"/>
              <a:t>17  diecisiete</a:t>
            </a:r>
          </a:p>
          <a:p>
            <a:r>
              <a:rPr lang="es-ES" sz="1200"/>
              <a:t>18  dieciocho</a:t>
            </a:r>
          </a:p>
          <a:p>
            <a:r>
              <a:rPr lang="es-ES" sz="1200"/>
              <a:t>19  diecinueve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veintiuno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veintidós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Veintitrés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Veinticuatro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Veinticinco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Veintiséis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Veintisiete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Veintiocho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Veintinueve</a:t>
            </a:r>
          </a:p>
          <a:p>
            <a:pPr marL="228600" indent="-228600">
              <a:buAutoNum type="arabicPlain" startAt="20"/>
            </a:pPr>
            <a:r>
              <a:rPr lang="es-ES" sz="1200"/>
              <a:t>Treinta</a:t>
            </a:r>
          </a:p>
          <a:p>
            <a:pPr marL="228600" indent="-228600">
              <a:buAutoNum type="arabicPlain" startAt="20"/>
            </a:pPr>
            <a:r>
              <a:rPr lang="es-ES" sz="1200"/>
              <a:t>Treinta y uno</a:t>
            </a:r>
          </a:p>
        </p:txBody>
      </p:sp>
      <p:sp>
        <p:nvSpPr>
          <p:cNvPr id="9" name="Rectangle 8"/>
          <p:cNvSpPr/>
          <p:nvPr/>
        </p:nvSpPr>
        <p:spPr>
          <a:xfrm>
            <a:off x="6503727" y="4642371"/>
            <a:ext cx="1587973" cy="20313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s-ES" sz="1400"/>
              <a:t>40 cuarenta</a:t>
            </a:r>
          </a:p>
          <a:p>
            <a:r>
              <a:rPr lang="es-ES" sz="1400"/>
              <a:t>41 cuarenta y uno</a:t>
            </a:r>
          </a:p>
          <a:p>
            <a:r>
              <a:rPr lang="es-ES" sz="1400"/>
              <a:t>42 cuarenta y dos</a:t>
            </a:r>
          </a:p>
          <a:p>
            <a:r>
              <a:rPr lang="es-ES" sz="1400"/>
              <a:t>50 cincuenta</a:t>
            </a:r>
          </a:p>
          <a:p>
            <a:r>
              <a:rPr lang="es-ES" sz="1400"/>
              <a:t>60 sesenta</a:t>
            </a:r>
          </a:p>
          <a:p>
            <a:r>
              <a:rPr lang="es-ES" sz="1400"/>
              <a:t>70 setenta</a:t>
            </a:r>
          </a:p>
          <a:p>
            <a:r>
              <a:rPr lang="es-ES" sz="1400"/>
              <a:t>80 ochenta</a:t>
            </a:r>
          </a:p>
          <a:p>
            <a:r>
              <a:rPr lang="es-ES" sz="1400"/>
              <a:t>90 noventa</a:t>
            </a:r>
          </a:p>
          <a:p>
            <a:r>
              <a:rPr lang="es-ES" sz="1400"/>
              <a:t>100 cien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5941" y="4651731"/>
            <a:ext cx="2565492" cy="20313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485900" algn="l"/>
                <a:tab pos="3197225" algn="l"/>
              </a:tabLst>
            </a:pPr>
            <a:r>
              <a:rPr lang="es-ES" sz="1400" b="1" dirty="0">
                <a:ea typeface="Times New Roman" panose="02020603050405020304" pitchFamily="18" charset="0"/>
              </a:rPr>
              <a:t>La semana</a:t>
            </a:r>
            <a:r>
              <a:rPr lang="es-ES" sz="1400" b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b="1" i="1" dirty="0">
                <a:effectLst/>
                <a:ea typeface="Times New Roman" panose="02020603050405020304" pitchFamily="18" charset="0"/>
              </a:rPr>
              <a:t>The </a:t>
            </a:r>
            <a:r>
              <a:rPr lang="es-ES" sz="1400" b="1" i="1" dirty="0" err="1">
                <a:effectLst/>
                <a:ea typeface="Times New Roman" panose="02020603050405020304" pitchFamily="18" charset="0"/>
              </a:rPr>
              <a:t>week</a:t>
            </a:r>
            <a:br>
              <a:rPr lang="es-ES" sz="1400" b="1" i="1" dirty="0">
                <a:effectLst/>
                <a:ea typeface="Times New Roman" panose="02020603050405020304" pitchFamily="18" charset="0"/>
              </a:rPr>
            </a:br>
            <a:r>
              <a:rPr lang="es-ES" sz="1400" dirty="0">
                <a:ea typeface="Times New Roman" panose="02020603050405020304" pitchFamily="18" charset="0"/>
              </a:rPr>
              <a:t>Lunes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Monday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Martes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Tuesday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Miércoles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Wednesday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Jueves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Thursday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Viernes</a:t>
            </a:r>
            <a:r>
              <a:rPr lang="es-ES" sz="1400" i="1" dirty="0">
                <a:ea typeface="Times New Roman" panose="02020603050405020304" pitchFamily="18" charset="0"/>
              </a:rPr>
              <a:t>	Friday</a:t>
            </a: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Sábado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Saturday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Domingo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Sunday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El fin de semana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Weekend</a:t>
            </a:r>
            <a:endParaRPr lang="en-GB" sz="1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562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906000" cy="6771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/>
              <a:t>Knowledge organiser KS3</a:t>
            </a:r>
          </a:p>
          <a:p>
            <a:pPr algn="ctr"/>
            <a:r>
              <a:rPr lang="en-GB" sz="2000" b="1" err="1"/>
              <a:t>Mi</a:t>
            </a:r>
            <a:r>
              <a:rPr lang="en-GB" sz="2000" b="1"/>
              <a:t> </a:t>
            </a:r>
            <a:r>
              <a:rPr lang="en-GB" sz="2000" b="1" err="1"/>
              <a:t>vida</a:t>
            </a:r>
            <a:r>
              <a:rPr lang="en-GB" sz="2000" b="1"/>
              <a:t> – All about me</a:t>
            </a:r>
          </a:p>
        </p:txBody>
      </p:sp>
      <p:sp>
        <p:nvSpPr>
          <p:cNvPr id="6" name="Rectangle 5"/>
          <p:cNvSpPr/>
          <p:nvPr/>
        </p:nvSpPr>
        <p:spPr>
          <a:xfrm>
            <a:off x="108859" y="832235"/>
            <a:ext cx="3421408" cy="418576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880360" algn="l"/>
                <a:tab pos="319722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¿Qué tipo de persona eres?	</a:t>
            </a:r>
            <a:br>
              <a:rPr lang="es-ES" sz="1400" b="1">
                <a:effectLst/>
                <a:ea typeface="Times New Roman" panose="02020603050405020304" pitchFamily="18" charset="0"/>
              </a:rPr>
            </a:br>
            <a:r>
              <a:rPr lang="en-GB" sz="1400" b="1" i="1">
                <a:effectLst/>
                <a:ea typeface="Times New Roman" panose="02020603050405020304" pitchFamily="18" charset="0"/>
              </a:rPr>
              <a:t>What sort of person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Soy…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I am...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divertido/a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amusing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estupendo/a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brilliant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fenomenal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fantastic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generoso/a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generous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genial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great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guay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cool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listo/a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clever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serio/a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serious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simpático/a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nice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,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kind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sincero/a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sincere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tímido/a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shy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tonto/a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silly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tranquilo/a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quiet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,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calm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creativo/a	</a:t>
            </a:r>
            <a:r>
              <a:rPr lang="es-ES" sz="1400" i="1" err="1">
                <a:ea typeface="Times New Roman" panose="02020603050405020304" pitchFamily="18" charset="0"/>
              </a:rPr>
              <a:t>creative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perezoso/a	</a:t>
            </a:r>
            <a:r>
              <a:rPr lang="es-ES" sz="1400" i="1" err="1">
                <a:ea typeface="Times New Roman" panose="02020603050405020304" pitchFamily="18" charset="0"/>
              </a:rPr>
              <a:t>lazy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hablador/a	</a:t>
            </a:r>
            <a:r>
              <a:rPr lang="es-ES" sz="1400" i="1" err="1">
                <a:ea typeface="Times New Roman" panose="02020603050405020304" pitchFamily="18" charset="0"/>
              </a:rPr>
              <a:t>talkative</a:t>
            </a:r>
            <a:endParaRPr lang="en-GB" sz="1400" i="1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8859" y="5126249"/>
            <a:ext cx="3421408" cy="16004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95897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Mi pasión	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1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passion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pasión es…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passion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héroe es…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hero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deporte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sport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fútbol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football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la música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music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tenis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tennis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15849" y="832235"/>
            <a:ext cx="4435786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88036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hermanos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br>
              <a:rPr lang="en-GB" sz="1400" b="1">
                <a:effectLst/>
                <a:ea typeface="Times New Roman" panose="02020603050405020304" pitchFamily="18" charset="0"/>
              </a:rPr>
            </a:br>
            <a:r>
              <a:rPr lang="en-GB" sz="1400" b="1" i="1">
                <a:effectLst/>
                <a:ea typeface="Times New Roman" panose="02020603050405020304" pitchFamily="18" charset="0"/>
              </a:rPr>
              <a:t>Do you have any brothers or sisters?</a:t>
            </a:r>
            <a:br>
              <a:rPr lang="en-GB" sz="1400" b="1" i="1">
                <a:effectLst/>
                <a:ea typeface="Times New Roman" panose="02020603050405020304" pitchFamily="18" charset="0"/>
              </a:rPr>
            </a:b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Tengo…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have…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hermana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sister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hermano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brother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una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hermanastra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 half-sister/stepsister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un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hermanastro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 half-brother/stepbrother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No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tengo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hermanos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don’t have any siblings.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Soy hijo único./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 an only child. 	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2867" y="3187257"/>
            <a:ext cx="4435784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17170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mascotas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r>
              <a:rPr lang="en-GB" sz="1400" b="1" i="1">
                <a:effectLst/>
                <a:ea typeface="Times New Roman" panose="02020603050405020304" pitchFamily="18" charset="0"/>
              </a:rPr>
              <a:t>Do you have pets?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Tengo…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I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have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caballo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horse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cobaya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guinea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pig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conejo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rabbit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gato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cat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	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perro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dog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pez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fish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ratón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mouse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serpiente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snake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un hámster</a:t>
            </a:r>
            <a:r>
              <a:rPr lang="es-ES" sz="1400" i="1">
                <a:ea typeface="Times New Roman" panose="02020603050405020304" pitchFamily="18" charset="0"/>
              </a:rPr>
              <a:t>	a hámster</a:t>
            </a: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</a:t>
            </a:r>
            <a:r>
              <a:rPr lang="es-ES" sz="1400">
                <a:effectLst/>
                <a:ea typeface="Times New Roman" panose="02020603050405020304" pitchFamily="18" charset="0"/>
              </a:rPr>
              <a:t>n loro</a:t>
            </a:r>
            <a:r>
              <a:rPr lang="es-ES" sz="1400" i="1">
                <a:effectLst/>
                <a:ea typeface="Times New Roman" panose="02020603050405020304" pitchFamily="18" charset="0"/>
              </a:rPr>
              <a:t>	a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parrot</a:t>
            </a:r>
            <a:endParaRPr lang="es-ES" sz="140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un pájaro</a:t>
            </a:r>
            <a:r>
              <a:rPr lang="es-ES" sz="1400" i="1">
                <a:ea typeface="Times New Roman" panose="02020603050405020304" pitchFamily="18" charset="0"/>
              </a:rPr>
              <a:t>	a </a:t>
            </a:r>
            <a:r>
              <a:rPr lang="es-ES" sz="1400" i="1" err="1">
                <a:ea typeface="Times New Roman" panose="02020603050405020304" pitchFamily="18" charset="0"/>
              </a:rPr>
              <a:t>bird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No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tengo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mascotas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don’t have any pets.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es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is it like?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son?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are they like?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56265" y="832235"/>
            <a:ext cx="1654485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857250" algn="l"/>
                <a:tab pos="3197225" algn="l"/>
              </a:tabLst>
            </a:pPr>
            <a:r>
              <a:rPr lang="es-ES" sz="1400" b="1" err="1">
                <a:ea typeface="Times New Roman" panose="02020603050405020304" pitchFamily="18" charset="0"/>
              </a:rPr>
              <a:t>Useful</a:t>
            </a:r>
            <a:r>
              <a:rPr lang="es-ES" sz="1400" b="1">
                <a:ea typeface="Times New Roman" panose="02020603050405020304" pitchFamily="18" charset="0"/>
              </a:rPr>
              <a:t> </a:t>
            </a:r>
            <a:r>
              <a:rPr lang="es-ES" sz="1400" b="1" err="1">
                <a:ea typeface="Times New Roman" panose="02020603050405020304" pitchFamily="18" charset="0"/>
              </a:rPr>
              <a:t>connectives</a:t>
            </a:r>
            <a:br>
              <a:rPr lang="es-ES" sz="1400" b="1">
                <a:ea typeface="Times New Roman" panose="02020603050405020304" pitchFamily="18" charset="0"/>
              </a:rPr>
            </a:br>
            <a:r>
              <a:rPr lang="es-ES" sz="1400">
                <a:effectLst/>
                <a:ea typeface="Times New Roman" panose="02020603050405020304" pitchFamily="18" charset="0"/>
              </a:rPr>
              <a:t>bastante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quite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no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no/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not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mi, mis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muy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very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pero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but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también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also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tu/tus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your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poco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bit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y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and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156265" y="3187257"/>
            <a:ext cx="1654485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857250" algn="l"/>
                <a:tab pos="3197225" algn="l"/>
              </a:tabLst>
            </a:pPr>
            <a:r>
              <a:rPr lang="es-ES" sz="1400" b="1" err="1">
                <a:ea typeface="Times New Roman" panose="02020603050405020304" pitchFamily="18" charset="0"/>
              </a:rPr>
              <a:t>Nationalities</a:t>
            </a:r>
            <a:br>
              <a:rPr lang="es-ES" sz="1400" b="1">
                <a:ea typeface="Times New Roman" panose="02020603050405020304" pitchFamily="18" charset="0"/>
              </a:rPr>
            </a:br>
            <a:r>
              <a:rPr lang="es-ES" sz="1400">
                <a:effectLst/>
                <a:ea typeface="Times New Roman" panose="02020603050405020304" pitchFamily="18" charset="0"/>
              </a:rPr>
              <a:t>Soy…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Inglés(a)    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English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Galés            </a:t>
            </a:r>
            <a:r>
              <a:rPr lang="es-ES" sz="1400" i="1" err="1">
                <a:ea typeface="Times New Roman" panose="02020603050405020304" pitchFamily="18" charset="0"/>
              </a:rPr>
              <a:t>Welsh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Escocés        </a:t>
            </a:r>
            <a:r>
              <a:rPr lang="es-ES" sz="1400" i="1">
                <a:ea typeface="Times New Roman" panose="02020603050405020304" pitchFamily="18" charset="0"/>
              </a:rPr>
              <a:t>Scottish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Irlandés        </a:t>
            </a:r>
            <a:r>
              <a:rPr lang="es-ES" sz="1400" i="1" err="1">
                <a:ea typeface="Times New Roman" panose="02020603050405020304" pitchFamily="18" charset="0"/>
              </a:rPr>
              <a:t>Irish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Español(a)   </a:t>
            </a:r>
            <a:r>
              <a:rPr lang="es-ES" sz="1400" i="1" err="1">
                <a:ea typeface="Times New Roman" panose="02020603050405020304" pitchFamily="18" charset="0"/>
              </a:rPr>
              <a:t>Spanish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Francés(a)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French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Italiano        </a:t>
            </a:r>
            <a:r>
              <a:rPr lang="es-ES" sz="1400" i="1" err="1">
                <a:ea typeface="Times New Roman" panose="02020603050405020304" pitchFamily="18" charset="0"/>
              </a:rPr>
              <a:t>Italian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Alemán     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German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Polaco          </a:t>
            </a:r>
            <a:r>
              <a:rPr lang="es-ES" sz="1400" i="1" err="1">
                <a:ea typeface="Times New Roman" panose="02020603050405020304" pitchFamily="18" charset="0"/>
              </a:rPr>
              <a:t>Polish</a:t>
            </a:r>
            <a:endParaRPr lang="es-ES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De…              </a:t>
            </a:r>
            <a:r>
              <a:rPr lang="es-ES" sz="1400" i="1" err="1">
                <a:ea typeface="Times New Roman" panose="02020603050405020304" pitchFamily="18" charset="0"/>
              </a:rPr>
              <a:t>from</a:t>
            </a:r>
            <a:r>
              <a:rPr lang="es-ES" sz="1400" i="1">
                <a:ea typeface="Times New Roman" panose="02020603050405020304" pitchFamily="18" charset="0"/>
              </a:rPr>
              <a:t>…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América      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África           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Asia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Europa</a:t>
            </a:r>
            <a:endParaRPr lang="es-ES" sz="140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922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305" y="0"/>
            <a:ext cx="9634695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/>
              <a:t>Knowledge organiser KS3 </a:t>
            </a:r>
          </a:p>
          <a:p>
            <a:pPr algn="ctr"/>
            <a:r>
              <a:rPr lang="en-GB" sz="1600" b="1" err="1"/>
              <a:t>Mi</a:t>
            </a:r>
            <a:r>
              <a:rPr lang="en-GB" sz="1600" b="1"/>
              <a:t> </a:t>
            </a:r>
            <a:r>
              <a:rPr lang="en-GB" sz="1600" b="1" err="1"/>
              <a:t>tiempo</a:t>
            </a:r>
            <a:r>
              <a:rPr lang="en-GB" sz="1600" b="1"/>
              <a:t> </a:t>
            </a:r>
            <a:r>
              <a:rPr lang="en-GB" sz="1600" b="1" err="1"/>
              <a:t>libre</a:t>
            </a:r>
            <a:r>
              <a:rPr lang="en-GB" sz="1600" b="1"/>
              <a:t> – My free time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1306" y="553998"/>
            <a:ext cx="3521530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828800" algn="l"/>
                <a:tab pos="3197225" algn="l"/>
              </a:tabLst>
            </a:pPr>
            <a:r>
              <a:rPr lang="es-ES" sz="1200" b="1">
                <a:effectLst/>
                <a:ea typeface="Times New Roman" panose="02020603050405020304" pitchFamily="18" charset="0"/>
              </a:rPr>
              <a:t>¿Qué te gusta hacer?	</a:t>
            </a:r>
            <a:r>
              <a:rPr lang="en-GB" sz="1200" b="1" i="1">
                <a:effectLst/>
                <a:ea typeface="Times New Roman" panose="02020603050405020304" pitchFamily="18" charset="0"/>
              </a:rPr>
              <a:t>What do you like to do?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Me gusta…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I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like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Me gusta mucho…	</a:t>
            </a:r>
            <a:r>
              <a:rPr lang="en-GB" sz="1200" i="1">
                <a:effectLst/>
                <a:ea typeface="Times New Roman" panose="02020603050405020304" pitchFamily="18" charset="0"/>
              </a:rPr>
              <a:t>I really like…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No me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gusta</a:t>
            </a:r>
            <a:r>
              <a:rPr lang="en-GB" sz="1200">
                <a:effectLst/>
                <a:ea typeface="Times New Roman" panose="02020603050405020304" pitchFamily="18" charset="0"/>
              </a:rPr>
              <a:t>…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don’t like…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No me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gusta</a:t>
            </a:r>
            <a:r>
              <a:rPr lang="en-GB" sz="1200">
                <a:effectLst/>
                <a:ea typeface="Times New Roman" panose="02020603050405020304" pitchFamily="18" charset="0"/>
              </a:rPr>
              <a:t> nada…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don’t like at all…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chatear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chat online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escribir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correos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write emails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escuchar música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to listen to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music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jugar a los videojuegos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to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play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videogames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leer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read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mandar</a:t>
            </a:r>
            <a:r>
              <a:rPr lang="en-GB" sz="1200">
                <a:effectLst/>
                <a:ea typeface="Times New Roman" panose="02020603050405020304" pitchFamily="18" charset="0"/>
              </a:rPr>
              <a:t> SMS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send text messages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navegar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por</a:t>
            </a:r>
            <a:r>
              <a:rPr lang="en-GB" sz="1200">
                <a:effectLst/>
                <a:ea typeface="Times New Roman" panose="02020603050405020304" pitchFamily="18" charset="0"/>
              </a:rPr>
              <a:t> Internet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surf the net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salir</a:t>
            </a:r>
            <a:r>
              <a:rPr lang="en-GB" sz="1200">
                <a:effectLst/>
                <a:ea typeface="Times New Roman" panose="02020603050405020304" pitchFamily="18" charset="0"/>
              </a:rPr>
              <a:t> con mis amigos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to go out with friends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ver</a:t>
            </a:r>
            <a:r>
              <a:rPr lang="en-GB" sz="1200">
                <a:effectLst/>
                <a:ea typeface="Times New Roman" panose="02020603050405020304" pitchFamily="18" charset="0"/>
              </a:rPr>
              <a:t> la television	</a:t>
            </a:r>
            <a:r>
              <a:rPr lang="en-GB" sz="1200" i="1">
                <a:effectLst/>
                <a:ea typeface="Times New Roman" panose="02020603050405020304" pitchFamily="18" charset="0"/>
              </a:rPr>
              <a:t>to watch TV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porque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es</a:t>
            </a:r>
            <a:r>
              <a:rPr lang="en-GB" sz="1200">
                <a:effectLst/>
                <a:ea typeface="Times New Roman" panose="02020603050405020304" pitchFamily="18" charset="0"/>
              </a:rPr>
              <a:t>…	</a:t>
            </a:r>
            <a:r>
              <a:rPr lang="en-GB" sz="1200" i="1">
                <a:effectLst/>
                <a:ea typeface="Times New Roman" panose="02020603050405020304" pitchFamily="18" charset="0"/>
              </a:rPr>
              <a:t>because it is…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porque</a:t>
            </a:r>
            <a:r>
              <a:rPr lang="en-GB" sz="1200">
                <a:effectLst/>
                <a:ea typeface="Times New Roman" panose="02020603050405020304" pitchFamily="18" charset="0"/>
              </a:rPr>
              <a:t> no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es</a:t>
            </a:r>
            <a:r>
              <a:rPr lang="en-GB" sz="1200">
                <a:effectLst/>
                <a:ea typeface="Times New Roman" panose="02020603050405020304" pitchFamily="18" charset="0"/>
              </a:rPr>
              <a:t>…	</a:t>
            </a:r>
            <a:r>
              <a:rPr lang="en-GB" sz="1200" i="1">
                <a:effectLst/>
                <a:ea typeface="Times New Roman" panose="02020603050405020304" pitchFamily="18" charset="0"/>
              </a:rPr>
              <a:t>because it is not…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aburrido</a:t>
            </a:r>
            <a:r>
              <a:rPr lang="en-GB" sz="1200">
                <a:effectLst/>
                <a:ea typeface="Times New Roman" panose="02020603050405020304" pitchFamily="18" charset="0"/>
              </a:rPr>
              <a:t>/a	</a:t>
            </a:r>
            <a:r>
              <a:rPr lang="en-GB" sz="1200" i="1">
                <a:effectLst/>
                <a:ea typeface="Times New Roman" panose="02020603050405020304" pitchFamily="18" charset="0"/>
              </a:rPr>
              <a:t>boring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divertido/a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amusing</a:t>
            </a:r>
            <a:r>
              <a:rPr lang="es-ES" sz="1200" i="1">
                <a:effectLst/>
                <a:ea typeface="Times New Roman" panose="02020603050405020304" pitchFamily="18" charset="0"/>
              </a:rPr>
              <a:t>, 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funny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estúpido/a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stupid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guay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cool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82880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interesante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interesting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1306" y="4662816"/>
            <a:ext cx="352153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880360" algn="l"/>
                <a:tab pos="3197225" algn="l"/>
              </a:tabLst>
            </a:pPr>
            <a:r>
              <a:rPr lang="es-ES" sz="1200" b="1">
                <a:effectLst/>
                <a:ea typeface="Times New Roman" panose="02020603050405020304" pitchFamily="18" charset="0"/>
              </a:rPr>
              <a:t>¿Qué haces en tu tiempo libre?	</a:t>
            </a:r>
            <a:br>
              <a:rPr lang="es-ES" sz="1200" b="1">
                <a:effectLst/>
                <a:ea typeface="Times New Roman" panose="02020603050405020304" pitchFamily="18" charset="0"/>
              </a:rPr>
            </a:br>
            <a:r>
              <a:rPr lang="en-GB" sz="1200" b="1" i="1">
                <a:effectLst/>
                <a:ea typeface="Times New Roman" panose="02020603050405020304" pitchFamily="18" charset="0"/>
              </a:rPr>
              <a:t>What do you do in your spare time?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bailo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dance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canto karaoke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sing karaoke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hablo</a:t>
            </a:r>
            <a:r>
              <a:rPr lang="en-GB" sz="1200">
                <a:effectLst/>
                <a:ea typeface="Times New Roman" panose="02020603050405020304" pitchFamily="18" charset="0"/>
              </a:rPr>
              <a:t> con mis amigos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talk with my friends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monto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en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bici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ride my bike	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saco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fotos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take photos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63713" algn="l"/>
                <a:tab pos="287972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toco</a:t>
            </a:r>
            <a:r>
              <a:rPr lang="en-GB" sz="1200">
                <a:effectLst/>
                <a:ea typeface="Times New Roman" panose="02020603050405020304" pitchFamily="18" charset="0"/>
              </a:rPr>
              <a:t> la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guitarra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play the guitar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01183" y="2056222"/>
            <a:ext cx="231787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149350" algn="l"/>
                <a:tab pos="3197225" algn="l"/>
              </a:tabLst>
            </a:pPr>
            <a:r>
              <a:rPr lang="en-GB" sz="1200" b="1" err="1">
                <a:ea typeface="Times New Roman" panose="02020603050405020304" pitchFamily="18" charset="0"/>
              </a:rPr>
              <a:t>Frecuencia</a:t>
            </a:r>
            <a:r>
              <a:rPr lang="en-GB" sz="1200" b="1">
                <a:effectLst/>
                <a:ea typeface="Times New Roman" panose="02020603050405020304" pitchFamily="18" charset="0"/>
              </a:rPr>
              <a:t>	</a:t>
            </a:r>
            <a:r>
              <a:rPr lang="en-GB" sz="1200" b="1" i="1">
                <a:effectLst/>
                <a:ea typeface="Times New Roman" panose="02020603050405020304" pitchFamily="18" charset="0"/>
              </a:rPr>
              <a:t>frequency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49350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siempre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i="1">
                <a:effectLst/>
                <a:ea typeface="Times New Roman" panose="02020603050405020304" pitchFamily="18" charset="0"/>
              </a:rPr>
              <a:t>always</a:t>
            </a:r>
          </a:p>
          <a:p>
            <a:pPr>
              <a:tabLst>
                <a:tab pos="1149350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a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veces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sometimes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4935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a menudo	</a:t>
            </a:r>
            <a:r>
              <a:rPr lang="es-ES" sz="1200" i="1" err="1">
                <a:ea typeface="Times New Roman" panose="02020603050405020304" pitchFamily="18" charset="0"/>
              </a:rPr>
              <a:t>often</a:t>
            </a:r>
            <a:endParaRPr lang="en-GB" sz="120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114935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nunca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never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49350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todos los días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every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day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97464" y="553998"/>
            <a:ext cx="3599091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665288" algn="l"/>
                <a:tab pos="3197225" algn="l"/>
              </a:tabLst>
            </a:pPr>
            <a:r>
              <a:rPr lang="en-GB" sz="1200" b="1">
                <a:effectLst/>
                <a:ea typeface="Times New Roman" panose="02020603050405020304" pitchFamily="18" charset="0"/>
              </a:rPr>
              <a:t>¿</a:t>
            </a:r>
            <a:r>
              <a:rPr lang="en-GB" sz="1200" b="1" err="1">
                <a:effectLst/>
                <a:ea typeface="Times New Roman" panose="02020603050405020304" pitchFamily="18" charset="0"/>
              </a:rPr>
              <a:t>Qué</a:t>
            </a:r>
            <a:r>
              <a:rPr lang="en-GB" sz="1200" b="1">
                <a:effectLst/>
                <a:ea typeface="Times New Roman" panose="02020603050405020304" pitchFamily="18" charset="0"/>
              </a:rPr>
              <a:t> </a:t>
            </a:r>
            <a:r>
              <a:rPr lang="en-GB" sz="1200" b="1" err="1">
                <a:effectLst/>
                <a:ea typeface="Times New Roman" panose="02020603050405020304" pitchFamily="18" charset="0"/>
              </a:rPr>
              <a:t>tiempo</a:t>
            </a:r>
            <a:r>
              <a:rPr lang="en-GB" sz="1200" b="1">
                <a:effectLst/>
                <a:ea typeface="Times New Roman" panose="02020603050405020304" pitchFamily="18" charset="0"/>
              </a:rPr>
              <a:t> </a:t>
            </a:r>
            <a:r>
              <a:rPr lang="en-GB" sz="1200" b="1" err="1">
                <a:effectLst/>
                <a:ea typeface="Times New Roman" panose="02020603050405020304" pitchFamily="18" charset="0"/>
              </a:rPr>
              <a:t>hace</a:t>
            </a:r>
            <a:r>
              <a:rPr lang="en-GB" sz="1200" b="1">
                <a:effectLst/>
                <a:ea typeface="Times New Roman" panose="02020603050405020304" pitchFamily="18" charset="0"/>
              </a:rPr>
              <a:t>?	</a:t>
            </a:r>
            <a:r>
              <a:rPr lang="en-GB" sz="1200" b="1" i="1">
                <a:effectLst/>
                <a:ea typeface="Times New Roman" panose="02020603050405020304" pitchFamily="18" charset="0"/>
              </a:rPr>
              <a:t>What’s the weather like?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hace calor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it’s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hot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hace frío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it’s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cold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hace</a:t>
            </a:r>
            <a:r>
              <a:rPr lang="en-GB" sz="1200">
                <a:effectLst/>
                <a:ea typeface="Times New Roman" panose="02020603050405020304" pitchFamily="18" charset="0"/>
              </a:rPr>
              <a:t> sol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it’s sunny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hace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buen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tiempo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it’s nice weather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llueve</a:t>
            </a:r>
            <a:r>
              <a:rPr lang="en-GB" sz="1200">
                <a:effectLst/>
                <a:ea typeface="Times New Roman" panose="02020603050405020304" pitchFamily="18" charset="0"/>
              </a:rPr>
              <a:t>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it’s raining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nieva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it’s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snowing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¿Qué haces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cuando</a:t>
            </a:r>
            <a:r>
              <a:rPr lang="en-GB" sz="1200">
                <a:effectLst/>
                <a:ea typeface="Times New Roman" panose="02020603050405020304" pitchFamily="18" charset="0"/>
              </a:rPr>
              <a:t>…?	What do you do when it…?</a:t>
            </a:r>
          </a:p>
          <a:p>
            <a:pPr>
              <a:tabLst>
                <a:tab pos="1665288" algn="l"/>
                <a:tab pos="3197225" algn="l"/>
              </a:tabLst>
            </a:pPr>
            <a:r>
              <a:rPr lang="en-GB" sz="1200" b="0" i="0">
                <a:effectLst/>
                <a:ea typeface="Times New Roman" panose="02020603050405020304" pitchFamily="18" charset="0"/>
              </a:rPr>
              <a:t> </a:t>
            </a:r>
            <a:r>
              <a:rPr lang="es-ES" sz="1200">
                <a:effectLst/>
                <a:ea typeface="Times New Roman" panose="02020603050405020304" pitchFamily="18" charset="0"/>
              </a:rPr>
              <a:t>la primavera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spring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el verano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summer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el otoño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autumn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66528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el invierno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winter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97463" y="3000822"/>
            <a:ext cx="3599091" cy="32316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716088" algn="l"/>
                <a:tab pos="3197225" algn="l"/>
              </a:tabLst>
            </a:pPr>
            <a:r>
              <a:rPr lang="es-ES" sz="1200" b="1">
                <a:effectLst/>
                <a:ea typeface="Times New Roman" panose="02020603050405020304" pitchFamily="18" charset="0"/>
              </a:rPr>
              <a:t>¿Qué deportes haces?	</a:t>
            </a:r>
            <a:r>
              <a:rPr lang="en-GB" sz="1200" b="1" i="1">
                <a:effectLst/>
                <a:ea typeface="Times New Roman" panose="02020603050405020304" pitchFamily="18" charset="0"/>
              </a:rPr>
              <a:t>What sports do you do?</a:t>
            </a:r>
          </a:p>
          <a:p>
            <a:pPr>
              <a:tabLst>
                <a:tab pos="1716088" algn="l"/>
                <a:tab pos="3197225" algn="l"/>
              </a:tabLst>
            </a:pP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artes marciales.	</a:t>
            </a:r>
            <a:r>
              <a:rPr lang="pt-BR" sz="1200" b="0" i="1">
                <a:effectLst/>
                <a:ea typeface="Times New Roman" panose="02020603050405020304" pitchFamily="18" charset="0"/>
              </a:rPr>
              <a:t>I do martial arts.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atletismo.	</a:t>
            </a:r>
            <a:r>
              <a:rPr lang="pt-BR" sz="1200" i="1">
                <a:effectLst/>
                <a:ea typeface="Times New Roman" panose="02020603050405020304" pitchFamily="18" charset="0"/>
              </a:rPr>
              <a:t>I do athletics.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equitación.	</a:t>
            </a:r>
            <a:r>
              <a:rPr lang="pt-BR" sz="1200" b="0" i="1">
                <a:effectLst/>
                <a:ea typeface="Times New Roman" panose="02020603050405020304" pitchFamily="18" charset="0"/>
              </a:rPr>
              <a:t>I do/go horseriding.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gimnasia.	</a:t>
            </a:r>
            <a:r>
              <a:rPr lang="pt-BR" sz="1200" b="0" i="1">
                <a:effectLst/>
                <a:ea typeface="Times New Roman" panose="02020603050405020304" pitchFamily="18" charset="0"/>
              </a:rPr>
              <a:t>I do gymnastics.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natación.	I do/go swimming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a typeface="Times New Roman" panose="02020603050405020304" pitchFamily="18" charset="0"/>
              </a:rPr>
              <a:t>Hago patinaje	I do/go skating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Hago patinaje sobre hielo	</a:t>
            </a:r>
            <a:r>
              <a:rPr lang="pt-BR" sz="1200" b="0" i="1">
                <a:effectLst/>
                <a:ea typeface="Times New Roman" panose="02020603050405020304" pitchFamily="18" charset="0"/>
              </a:rPr>
              <a:t>I do/go ice skating.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pt-BR" sz="1200">
                <a:effectLst/>
                <a:ea typeface="Times New Roman" panose="02020603050405020304" pitchFamily="18" charset="0"/>
              </a:rPr>
              <a:t>Juego al baloncesto.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I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play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basketball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Juego al fútbol.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play football.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Juego</a:t>
            </a:r>
            <a:r>
              <a:rPr lang="en-GB" sz="1200">
                <a:effectLst/>
                <a:ea typeface="Times New Roman" panose="02020603050405020304" pitchFamily="18" charset="0"/>
              </a:rPr>
              <a:t> al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tenis</a:t>
            </a:r>
            <a:r>
              <a:rPr lang="en-GB" sz="1200">
                <a:effectLst/>
                <a:ea typeface="Times New Roman" panose="02020603050405020304" pitchFamily="18" charset="0"/>
              </a:rPr>
              <a:t>.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play tennis.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Juego</a:t>
            </a:r>
            <a:r>
              <a:rPr lang="en-GB" sz="1200">
                <a:effectLst/>
                <a:ea typeface="Times New Roman" panose="02020603050405020304" pitchFamily="18" charset="0"/>
              </a:rPr>
              <a:t> al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voleibol</a:t>
            </a:r>
            <a:r>
              <a:rPr lang="en-GB" sz="1200">
                <a:effectLst/>
                <a:ea typeface="Times New Roman" panose="02020603050405020304" pitchFamily="18" charset="0"/>
              </a:rPr>
              <a:t>.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I play volleyball.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a typeface="Times New Roman" panose="02020603050405020304" pitchFamily="18" charset="0"/>
              </a:rPr>
              <a:t>Juego</a:t>
            </a:r>
            <a:r>
              <a:rPr lang="en-GB" sz="1200">
                <a:ea typeface="Times New Roman" panose="02020603050405020304" pitchFamily="18" charset="0"/>
              </a:rPr>
              <a:t> al hockey</a:t>
            </a:r>
            <a:r>
              <a:rPr lang="en-GB" sz="1200" i="1">
                <a:ea typeface="Times New Roman" panose="02020603050405020304" pitchFamily="18" charset="0"/>
              </a:rPr>
              <a:t>	I play hockey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Juego</a:t>
            </a:r>
            <a:r>
              <a:rPr lang="en-GB" sz="1200">
                <a:effectLst/>
                <a:ea typeface="Times New Roman" panose="02020603050405020304" pitchFamily="18" charset="0"/>
              </a:rPr>
              <a:t> al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ajedrez</a:t>
            </a:r>
            <a:r>
              <a:rPr lang="en-GB" sz="1200" i="1">
                <a:effectLst/>
                <a:ea typeface="Times New Roman" panose="02020603050405020304" pitchFamily="18" charset="0"/>
              </a:rPr>
              <a:t>	I play chess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a typeface="Times New Roman" panose="02020603050405020304" pitchFamily="18" charset="0"/>
              </a:rPr>
              <a:t>Juego</a:t>
            </a:r>
            <a:r>
              <a:rPr lang="en-GB" sz="1200">
                <a:ea typeface="Times New Roman" panose="02020603050405020304" pitchFamily="18" charset="0"/>
              </a:rPr>
              <a:t> al badminton</a:t>
            </a:r>
            <a:r>
              <a:rPr lang="en-GB" sz="1200" i="1">
                <a:ea typeface="Times New Roman" panose="02020603050405020304" pitchFamily="18" charset="0"/>
              </a:rPr>
              <a:t>	I play badminton</a:t>
            </a:r>
          </a:p>
          <a:p>
            <a:pPr>
              <a:tabLst>
                <a:tab pos="1730375" algn="l"/>
                <a:tab pos="3197225" algn="l"/>
              </a:tabLst>
            </a:pPr>
            <a:r>
              <a:rPr lang="en-GB" sz="1200" err="1">
                <a:effectLst/>
                <a:ea typeface="Times New Roman" panose="02020603050405020304" pitchFamily="18" charset="0"/>
              </a:rPr>
              <a:t>Juego</a:t>
            </a:r>
            <a:r>
              <a:rPr lang="en-GB" sz="1200">
                <a:effectLst/>
                <a:ea typeface="Times New Roman" panose="02020603050405020304" pitchFamily="18" charset="0"/>
              </a:rPr>
              <a:t> al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balón</a:t>
            </a:r>
            <a:r>
              <a:rPr lang="en-GB" sz="1200">
                <a:effectLst/>
                <a:ea typeface="Times New Roman" panose="02020603050405020304" pitchFamily="18" charset="0"/>
              </a:rPr>
              <a:t>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prisionero</a:t>
            </a:r>
            <a:r>
              <a:rPr lang="en-GB" sz="1200" i="1">
                <a:effectLst/>
                <a:ea typeface="Times New Roman" panose="02020603050405020304" pitchFamily="18" charset="0"/>
              </a:rPr>
              <a:t>	I play dodgeball. 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01183" y="553998"/>
            <a:ext cx="2316438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250950" algn="l"/>
                <a:tab pos="3197225" algn="l"/>
              </a:tabLst>
            </a:pPr>
            <a:r>
              <a:rPr lang="es-ES" sz="1200" b="1">
                <a:effectLst/>
                <a:ea typeface="Times New Roman" panose="02020603050405020304" pitchFamily="18" charset="0"/>
              </a:rPr>
              <a:t>Algunas preguntas	</a:t>
            </a:r>
            <a:br>
              <a:rPr lang="es-ES" sz="1200" b="1">
                <a:effectLst/>
                <a:ea typeface="Times New Roman" panose="02020603050405020304" pitchFamily="18" charset="0"/>
              </a:rPr>
            </a:br>
            <a:r>
              <a:rPr lang="es-ES" sz="1200" b="1" i="1" err="1">
                <a:effectLst/>
                <a:ea typeface="Times New Roman" panose="02020603050405020304" pitchFamily="18" charset="0"/>
              </a:rPr>
              <a:t>Some</a:t>
            </a:r>
            <a:r>
              <a:rPr lang="es-ES" sz="1200" b="1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1" i="1" err="1">
                <a:effectLst/>
                <a:ea typeface="Times New Roman" panose="02020603050405020304" pitchFamily="18" charset="0"/>
              </a:rPr>
              <a:t>questions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38238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¿Qué…?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What/Which…?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38238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¿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Cuándo</a:t>
            </a:r>
            <a:r>
              <a:rPr lang="en-GB" sz="1200">
                <a:effectLst/>
                <a:ea typeface="Times New Roman" panose="02020603050405020304" pitchFamily="18" charset="0"/>
              </a:rPr>
              <a:t>…?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When…?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38238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¿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Dónde</a:t>
            </a:r>
            <a:r>
              <a:rPr lang="en-GB" sz="1200">
                <a:effectLst/>
                <a:ea typeface="Times New Roman" panose="02020603050405020304" pitchFamily="18" charset="0"/>
              </a:rPr>
              <a:t>…?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Where…?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38238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¿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200">
                <a:effectLst/>
                <a:ea typeface="Times New Roman" panose="02020603050405020304" pitchFamily="18" charset="0"/>
              </a:rPr>
              <a:t>…?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How/What…?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138238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¿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Cuántos</a:t>
            </a:r>
            <a:r>
              <a:rPr lang="en-GB" sz="1200">
                <a:effectLst/>
                <a:ea typeface="Times New Roman" panose="02020603050405020304" pitchFamily="18" charset="0"/>
              </a:rPr>
              <a:t>…?	</a:t>
            </a:r>
            <a:r>
              <a:rPr lang="en-GB" sz="1200" b="0" i="1">
                <a:effectLst/>
                <a:ea typeface="Times New Roman" panose="02020603050405020304" pitchFamily="18" charset="0"/>
              </a:rPr>
              <a:t>How many…?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01183" y="3370154"/>
            <a:ext cx="2316438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 b="1">
                <a:ea typeface="Times New Roman" panose="02020603050405020304" pitchFamily="18" charset="0"/>
              </a:rPr>
              <a:t>Palabras frecuentes</a:t>
            </a: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 b="1" i="1">
                <a:effectLst/>
                <a:ea typeface="Times New Roman" panose="02020603050405020304" pitchFamily="18" charset="0"/>
              </a:rPr>
              <a:t>High </a:t>
            </a:r>
            <a:r>
              <a:rPr lang="es-ES" sz="1200" b="1" i="1" err="1">
                <a:effectLst/>
                <a:ea typeface="Times New Roman" panose="02020603050405020304" pitchFamily="18" charset="0"/>
              </a:rPr>
              <a:t>frequency</a:t>
            </a:r>
            <a:r>
              <a:rPr lang="es-ES" sz="1200" b="1" i="1">
                <a:effectLst/>
                <a:ea typeface="Times New Roman" panose="02020603050405020304" pitchFamily="18" charset="0"/>
              </a:rPr>
              <a:t> </a:t>
            </a:r>
            <a:r>
              <a:rPr lang="es-ES" sz="1200" b="1" i="1" err="1">
                <a:effectLst/>
                <a:ea typeface="Times New Roman" panose="02020603050405020304" pitchFamily="18" charset="0"/>
              </a:rPr>
              <a:t>words</a:t>
            </a:r>
            <a:endParaRPr lang="es-ES" sz="1200" b="1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endParaRPr lang="es-ES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con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with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cuando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when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generalmente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generally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mucho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lot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no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no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o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or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pero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but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porque	</a:t>
            </a:r>
            <a:r>
              <a:rPr lang="es-ES" sz="1200" b="0" i="1" err="1">
                <a:effectLst/>
                <a:ea typeface="Times New Roman" panose="02020603050405020304" pitchFamily="18" charset="0"/>
              </a:rPr>
              <a:t>because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sí	</a:t>
            </a:r>
            <a:r>
              <a:rPr lang="es-ES" sz="1200" b="0" i="1">
                <a:effectLst/>
                <a:ea typeface="Times New Roman" panose="02020603050405020304" pitchFamily="18" charset="0"/>
              </a:rPr>
              <a:t>yes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s-ES" sz="1200">
                <a:effectLst/>
                <a:ea typeface="Times New Roman" panose="02020603050405020304" pitchFamily="18" charset="0"/>
              </a:rPr>
              <a:t>también	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also</a:t>
            </a:r>
            <a:r>
              <a:rPr lang="es-ES" sz="1200" i="1">
                <a:effectLst/>
                <a:ea typeface="Times New Roman" panose="02020603050405020304" pitchFamily="18" charset="0"/>
              </a:rPr>
              <a:t>, </a:t>
            </a:r>
            <a:r>
              <a:rPr lang="es-ES" sz="1200" i="1" err="1">
                <a:effectLst/>
                <a:ea typeface="Times New Roman" panose="02020603050405020304" pitchFamily="18" charset="0"/>
              </a:rPr>
              <a:t>too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y	</a:t>
            </a:r>
            <a:r>
              <a:rPr lang="en-GB" sz="1200" i="1">
                <a:effectLst/>
                <a:ea typeface="Times New Roman" panose="02020603050405020304" pitchFamily="18" charset="0"/>
              </a:rPr>
              <a:t>and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tabLst>
                <a:tab pos="1316038" algn="l"/>
                <a:tab pos="1539875" algn="l"/>
                <a:tab pos="3197225" algn="l"/>
              </a:tabLst>
            </a:pPr>
            <a:r>
              <a:rPr lang="en-GB" sz="1200">
                <a:effectLst/>
                <a:ea typeface="Times New Roman" panose="02020603050405020304" pitchFamily="18" charset="0"/>
              </a:rPr>
              <a:t>¿Y </a:t>
            </a:r>
            <a:r>
              <a:rPr lang="en-GB" sz="1200" err="1">
                <a:effectLst/>
                <a:ea typeface="Times New Roman" panose="02020603050405020304" pitchFamily="18" charset="0"/>
              </a:rPr>
              <a:t>tú</a:t>
            </a:r>
            <a:r>
              <a:rPr lang="en-GB" sz="1200">
                <a:effectLst/>
                <a:ea typeface="Times New Roman" panose="02020603050405020304" pitchFamily="18" charset="0"/>
              </a:rPr>
              <a:t>?	</a:t>
            </a:r>
            <a:r>
              <a:rPr lang="en-GB" sz="1200" i="1">
                <a:effectLst/>
                <a:ea typeface="Times New Roman" panose="02020603050405020304" pitchFamily="18" charset="0"/>
              </a:rPr>
              <a:t>And you?</a:t>
            </a:r>
            <a:endParaRPr lang="en-GB" sz="120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984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8" ma:contentTypeDescription="Create a new document." ma:contentTypeScope="" ma:versionID="fc2e473e99f800b653dab071b9d6fe22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00ab6e01a98f913f8009e6ace56ba74d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854d057-d798-4cb1-9bcd-ada7f61cbbbd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A98CBAE-6515-4290-9C7A-9F11E75D815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89acabf-49b9-4aac-9cc1-96780c22ec8e"/>
    <ds:schemaRef ds:uri="8e7f4680-ba74-400e-9986-f9541bd51691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ABB2383-3576-48FF-BD37-C2DED1B49C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7208C4-114D-486C-8F3F-BFAD8CF1D5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1288</Words>
  <Application>Microsoft Office PowerPoint</Application>
  <PresentationFormat>A4 Paper (210x297 mm)</PresentationFormat>
  <Paragraphs>253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Mourelle</dc:creator>
  <cp:lastModifiedBy>L Magee</cp:lastModifiedBy>
  <cp:revision>1</cp:revision>
  <cp:lastPrinted>2024-09-03T11:08:59Z</cp:lastPrinted>
  <dcterms:created xsi:type="dcterms:W3CDTF">2019-03-21T11:19:22Z</dcterms:created>
  <dcterms:modified xsi:type="dcterms:W3CDTF">2026-05-22T10:57:43Z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MediaServiceImageTags">
    <vt:lpwstr/>
  </property>
  <property fmtid="{D5CDD505-2E9C-101B-9397-08002B2CF9AE}" pid="4" name="MSIP_Label_b3e3b5ea-4b98-4e48-b5c9-b587d8d98a9b_Enabled">
    <vt:lpwstr>true</vt:lpwstr>
  </property>
  <property fmtid="{D5CDD505-2E9C-101B-9397-08002B2CF9AE}" pid="5" name="MSIP_Label_b3e3b5ea-4b98-4e48-b5c9-b587d8d98a9b_SetDate">
    <vt:lpwstr>2026-05-22T10:57:41Z</vt:lpwstr>
  </property>
  <property fmtid="{D5CDD505-2E9C-101B-9397-08002B2CF9AE}" pid="6" name="MSIP_Label_b3e3b5ea-4b98-4e48-b5c9-b587d8d98a9b_Method">
    <vt:lpwstr>Privileged</vt:lpwstr>
  </property>
  <property fmtid="{D5CDD505-2E9C-101B-9397-08002B2CF9AE}" pid="7" name="MSIP_Label_b3e3b5ea-4b98-4e48-b5c9-b587d8d98a9b_Name">
    <vt:lpwstr>b3e3b5ea-4b98-4e48-b5c9-b587d8d98a9b</vt:lpwstr>
  </property>
  <property fmtid="{D5CDD505-2E9C-101B-9397-08002B2CF9AE}" pid="8" name="MSIP_Label_b3e3b5ea-4b98-4e48-b5c9-b587d8d98a9b_SiteId">
    <vt:lpwstr>a091745a-b7d8-4d7a-b2a6-1359053d4510</vt:lpwstr>
  </property>
  <property fmtid="{D5CDD505-2E9C-101B-9397-08002B2CF9AE}" pid="9" name="MSIP_Label_b3e3b5ea-4b98-4e48-b5c9-b587d8d98a9b_ActionId">
    <vt:lpwstr>d3294de4-a179-4a3d-8676-923bdd8f173e</vt:lpwstr>
  </property>
  <property fmtid="{D5CDD505-2E9C-101B-9397-08002B2CF9AE}" pid="10" name="MSIP_Label_b3e3b5ea-4b98-4e48-b5c9-b587d8d98a9b_ContentBits">
    <vt:lpwstr>3</vt:lpwstr>
  </property>
  <property fmtid="{D5CDD505-2E9C-101B-9397-08002B2CF9AE}" pid="11" name="MSIP_Label_b3e3b5ea-4b98-4e48-b5c9-b587d8d98a9b_Tag">
    <vt:lpwstr>10, 0, 1, 1</vt:lpwstr>
  </property>
  <property fmtid="{D5CDD505-2E9C-101B-9397-08002B2CF9AE}" pid="12" name="ClassificationContentMarkingFooterLocations">
    <vt:lpwstr>Office Theme:10</vt:lpwstr>
  </property>
  <property fmtid="{D5CDD505-2E9C-101B-9397-08002B2CF9AE}" pid="13" name="ClassificationContentMarkingFooterText">
    <vt:lpwstr>Public</vt:lpwstr>
  </property>
  <property fmtid="{D5CDD505-2E9C-101B-9397-08002B2CF9AE}" pid="14" name="ClassificationContentMarkingHeaderLocations">
    <vt:lpwstr>Office Theme:9</vt:lpwstr>
  </property>
  <property fmtid="{D5CDD505-2E9C-101B-9397-08002B2CF9AE}" pid="15" name="ClassificationContentMarkingHeaderText">
    <vt:lpwstr>Public</vt:lpwstr>
  </property>
</Properties>
</file>