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6" r:id="rId5"/>
  </p:sldIdLst>
  <p:sldSz cx="9720263" cy="17640300"/>
  <p:notesSz cx="6889750" cy="10018713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FF00"/>
    <a:srgbClr val="FE5E00"/>
    <a:srgbClr val="00CC00"/>
    <a:srgbClr val="F8B308"/>
    <a:srgbClr val="FF99FF"/>
    <a:srgbClr val="FFCCFF"/>
    <a:srgbClr val="144856"/>
    <a:srgbClr val="175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CD5B70-0791-AEF7-D3BC-DF651B158676}" v="2" dt="2021-10-04T08:38:55.075"/>
    <p1510:client id="{44834BD3-3736-4C44-D66A-165C1025C408}" v="411" dt="2021-10-03T19:04:29.578"/>
    <p1510:client id="{4C669DD7-597A-5656-B8FC-490A1793E2D0}" v="24" dt="2022-10-11T20:40:38.811"/>
    <p1510:client id="{5022BEDB-3C8A-E888-24FE-84F89E113AFB}" v="105" dt="2022-09-04T10:38:09.325"/>
    <p1510:client id="{5F1A8C13-7808-4799-8A18-2FC1893CCD74}" v="80" dt="2021-09-29T17:17:27.090"/>
    <p1510:client id="{795C3D23-30CE-046D-4971-265C10CA789B}" v="145" dt="2022-01-18T10:38:37.159"/>
    <p1510:client id="{BA1F04FB-0680-B04D-C56B-18C8EF689CEC}" v="355" dt="2021-10-17T19:43:43.870"/>
    <p1510:client id="{CB274F3A-4CC1-5C20-0870-7AE3BF297C84}" v="408" dt="2021-11-07T20:58:36.030"/>
    <p1510:client id="{DA0A97E3-0FDF-7C1A-07F4-A3DCB2E0420A}" v="670" dt="2021-11-01T09:54:39.071"/>
    <p1510:client id="{EA99F42E-7FF1-41C3-D94F-8CFFB8FCBA52}" v="39" dt="2022-01-04T20:49:08.240"/>
    <p1510:client id="{FABBEE65-8A99-7706-B620-4FEAE2E818DE}" v="168" dt="2021-09-29T12:12:58.5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 autoAdjust="0"/>
    <p:restoredTop sz="95833" autoAdjust="0"/>
  </p:normalViewPr>
  <p:slideViewPr>
    <p:cSldViewPr snapToGrid="0">
      <p:cViewPr>
        <p:scale>
          <a:sx n="20" d="100"/>
          <a:sy n="20" d="100"/>
        </p:scale>
        <p:origin x="2972" y="4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6309" cy="501497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832" y="0"/>
            <a:ext cx="2986309" cy="501497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3013" y="1252538"/>
            <a:ext cx="1863725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654" y="4821096"/>
            <a:ext cx="5512444" cy="3944678"/>
          </a:xfrm>
          <a:prstGeom prst="rect">
            <a:avLst/>
          </a:prstGeom>
        </p:spPr>
        <p:txBody>
          <a:bodyPr vert="horz" lIns="92446" tIns="46223" rIns="92446" bIns="46223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7216"/>
            <a:ext cx="2986309" cy="501497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832" y="9517216"/>
            <a:ext cx="2986309" cy="501497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513013" y="1252538"/>
            <a:ext cx="1863725" cy="3381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D22698-89FE-45B2-8D28-F57DB69F0D42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0" y="0"/>
            <a:ext cx="50958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GAT Staff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E09F13-6364-4CB7-9380-52AF6FD7F282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0" y="17487900"/>
            <a:ext cx="50958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GAT Staff</a:t>
            </a:r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2" name="Picture 18" descr="Some Like It Hip Hop – ZooNation Dance Company - Dance Informa Magazine">
            <a:extLst>
              <a:ext uri="{FF2B5EF4-FFF2-40B4-BE49-F238E27FC236}">
                <a16:creationId xmlns:a16="http://schemas.microsoft.com/office/drawing/2014/main" id="{91A28571-B7C6-480F-B526-4EF9E6CF4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510" y="2647129"/>
            <a:ext cx="2020405" cy="1254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553080">
            <a:off x="1261938" y="13009055"/>
            <a:ext cx="3250323" cy="3577364"/>
          </a:xfrm>
          <a:prstGeom prst="blockArc">
            <a:avLst>
              <a:gd name="adj1" fmla="val 10879163"/>
              <a:gd name="adj2" fmla="val 20170414"/>
              <a:gd name="adj3" fmla="val 30549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650565" y="15426890"/>
            <a:ext cx="5888701" cy="101212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150" dirty="0"/>
              <a:t>                                 </a:t>
            </a:r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324134" y="10976906"/>
            <a:ext cx="3169937" cy="3250885"/>
          </a:xfrm>
          <a:prstGeom prst="blockArc">
            <a:avLst>
              <a:gd name="adj1" fmla="val 10692523"/>
              <a:gd name="adj2" fmla="val 33583"/>
              <a:gd name="adj3" fmla="val 29479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404969" y="13256703"/>
            <a:ext cx="5522817" cy="95077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552820" y="11013696"/>
            <a:ext cx="5360924" cy="9216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1160260" y="8331136"/>
            <a:ext cx="3205917" cy="4017074"/>
          </a:xfrm>
          <a:prstGeom prst="blockArc">
            <a:avLst>
              <a:gd name="adj1" fmla="val 10180899"/>
              <a:gd name="adj2" fmla="val 21197177"/>
              <a:gd name="adj3" fmla="val 28508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167562" y="6344160"/>
            <a:ext cx="3303852" cy="3287757"/>
          </a:xfrm>
          <a:prstGeom prst="blockArc">
            <a:avLst>
              <a:gd name="adj1" fmla="val 10800000"/>
              <a:gd name="adj2" fmla="val 21541939"/>
              <a:gd name="adj3" fmla="val 27644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494887" y="8742520"/>
            <a:ext cx="5511093" cy="928555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368750" y="6336446"/>
            <a:ext cx="5549856" cy="93511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896948" y="3814773"/>
            <a:ext cx="3345855" cy="3571663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5859589" y="1563664"/>
            <a:ext cx="3171592" cy="3523481"/>
          </a:xfrm>
          <a:prstGeom prst="blockArc">
            <a:avLst>
              <a:gd name="adj1" fmla="val 11091293"/>
              <a:gd name="adj2" fmla="val 569901"/>
              <a:gd name="adj3" fmla="val 27181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343697" y="3938819"/>
            <a:ext cx="5571838" cy="93814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93022D3B-34E7-7A4B-A8E5-560DEA516668}"/>
              </a:ext>
            </a:extLst>
          </p:cNvPr>
          <p:cNvSpPr/>
          <p:nvPr/>
        </p:nvSpPr>
        <p:spPr>
          <a:xfrm>
            <a:off x="1019464" y="10412176"/>
            <a:ext cx="1214980" cy="1304869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84983B9C-0FBB-A043-AF69-BE33CCD6172D}"/>
              </a:ext>
            </a:extLst>
          </p:cNvPr>
          <p:cNvSpPr/>
          <p:nvPr/>
        </p:nvSpPr>
        <p:spPr>
          <a:xfrm>
            <a:off x="1207052" y="10609375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8349357" y="11713075"/>
            <a:ext cx="1214980" cy="1304869"/>
          </a:xfrm>
          <a:prstGeom prst="ellipse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8582181" y="11906833"/>
            <a:ext cx="7803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A716D0B4-6237-2645-A384-C1B927AF0552}"/>
              </a:ext>
            </a:extLst>
          </p:cNvPr>
          <p:cNvSpPr/>
          <p:nvPr/>
        </p:nvSpPr>
        <p:spPr>
          <a:xfrm>
            <a:off x="1438181" y="12770435"/>
            <a:ext cx="1214980" cy="1304869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7112001F-C49E-A041-A930-D9070852FCB6}"/>
              </a:ext>
            </a:extLst>
          </p:cNvPr>
          <p:cNvSpPr/>
          <p:nvPr/>
        </p:nvSpPr>
        <p:spPr>
          <a:xfrm>
            <a:off x="1600870" y="1297042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355840" y="1755875"/>
            <a:ext cx="6023138" cy="85269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3AE9E14-E10F-B948-9B98-448B424F5230}"/>
              </a:ext>
            </a:extLst>
          </p:cNvPr>
          <p:cNvSpPr/>
          <p:nvPr/>
        </p:nvSpPr>
        <p:spPr>
          <a:xfrm>
            <a:off x="4222061" y="6071180"/>
            <a:ext cx="1214980" cy="130486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4399863" y="6248560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371486" y="1787600"/>
            <a:ext cx="1231914" cy="806932"/>
          </a:xfrm>
          <a:prstGeom prst="triangl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1578678" y="12969342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8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8530850" y="11900931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9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5ED9127-A30D-104E-8EB4-510CC7FB4FC3}"/>
              </a:ext>
            </a:extLst>
          </p:cNvPr>
          <p:cNvSpPr txBox="1"/>
          <p:nvPr/>
        </p:nvSpPr>
        <p:spPr>
          <a:xfrm>
            <a:off x="1213062" y="10643836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10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EF93840-4D42-2E4E-BB42-2F6115088283}"/>
              </a:ext>
            </a:extLst>
          </p:cNvPr>
          <p:cNvSpPr txBox="1"/>
          <p:nvPr/>
        </p:nvSpPr>
        <p:spPr>
          <a:xfrm>
            <a:off x="4451721" y="6246549"/>
            <a:ext cx="81966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11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8237755" y="15318542"/>
            <a:ext cx="1214980" cy="1304869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8441836" y="15517880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A47D14-6621-B142-8EB1-01BD03E6B204}"/>
              </a:ext>
            </a:extLst>
          </p:cNvPr>
          <p:cNvSpPr txBox="1"/>
          <p:nvPr/>
        </p:nvSpPr>
        <p:spPr>
          <a:xfrm>
            <a:off x="8464596" y="15387090"/>
            <a:ext cx="8410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  </a:t>
            </a:r>
          </a:p>
          <a:p>
            <a:pPr algn="ctr"/>
            <a:r>
              <a:rPr lang="en-US" sz="4800" b="1" dirty="0"/>
              <a:t>7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22FB2BE7-6F69-4C59-9048-24DAEF90EF97}"/>
              </a:ext>
            </a:extLst>
          </p:cNvPr>
          <p:cNvCxnSpPr>
            <a:cxnSpLocks/>
          </p:cNvCxnSpPr>
          <p:nvPr/>
        </p:nvCxnSpPr>
        <p:spPr>
          <a:xfrm>
            <a:off x="4997069" y="15522198"/>
            <a:ext cx="0" cy="5764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0" name="Straight Connector 279">
            <a:extLst>
              <a:ext uri="{FF2B5EF4-FFF2-40B4-BE49-F238E27FC236}">
                <a16:creationId xmlns:a16="http://schemas.microsoft.com/office/drawing/2014/main" id="{0AF55C32-4F4F-430B-A782-5DC4E7D18DA8}"/>
              </a:ext>
            </a:extLst>
          </p:cNvPr>
          <p:cNvCxnSpPr>
            <a:cxnSpLocks/>
          </p:cNvCxnSpPr>
          <p:nvPr/>
        </p:nvCxnSpPr>
        <p:spPr>
          <a:xfrm>
            <a:off x="4481449" y="11211833"/>
            <a:ext cx="0" cy="6150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1" name="TextBox 370">
            <a:extLst>
              <a:ext uri="{FF2B5EF4-FFF2-40B4-BE49-F238E27FC236}">
                <a16:creationId xmlns:a16="http://schemas.microsoft.com/office/drawing/2014/main" id="{3F0276F6-94E0-4DAD-BA12-6B739B52848B}"/>
              </a:ext>
            </a:extLst>
          </p:cNvPr>
          <p:cNvSpPr txBox="1"/>
          <p:nvPr/>
        </p:nvSpPr>
        <p:spPr>
          <a:xfrm>
            <a:off x="1956905" y="15454028"/>
            <a:ext cx="3480136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</a:rPr>
              <a:t>  </a:t>
            </a:r>
            <a:r>
              <a:rPr lang="en-GB" sz="2000" dirty="0">
                <a:solidFill>
                  <a:schemeClr val="bg1"/>
                </a:solidFill>
              </a:rPr>
              <a:t>Ernie's Incredible </a:t>
            </a:r>
            <a:r>
              <a:rPr lang="en-GB" sz="2000" dirty="0" err="1">
                <a:solidFill>
                  <a:schemeClr val="bg1"/>
                </a:solidFill>
              </a:rPr>
              <a:t>Illucinations</a:t>
            </a:r>
            <a:endParaRPr lang="en-GB" sz="2000" dirty="0">
              <a:solidFill>
                <a:schemeClr val="bg1"/>
              </a:solidFill>
            </a:endParaRPr>
          </a:p>
          <a:p>
            <a:pPr algn="ctr"/>
            <a:r>
              <a:rPr lang="en-GB" sz="2000" dirty="0">
                <a:solidFill>
                  <a:schemeClr val="bg1"/>
                </a:solidFill>
                <a:cs typeface="Calibri" panose="020F0502020204030204"/>
              </a:rPr>
              <a:t>By Alan </a:t>
            </a:r>
            <a:r>
              <a:rPr lang="en-GB" sz="2000" dirty="0" err="1">
                <a:solidFill>
                  <a:schemeClr val="bg1"/>
                </a:solidFill>
                <a:cs typeface="Calibri" panose="020F0502020204030204"/>
              </a:rPr>
              <a:t>Ayckbourn</a:t>
            </a:r>
            <a:endParaRPr lang="en-GB" sz="2000" dirty="0">
              <a:solidFill>
                <a:schemeClr val="bg1"/>
              </a:solidFill>
              <a:cs typeface="Calibri" panose="020F0502020204030204"/>
            </a:endParaRPr>
          </a:p>
        </p:txBody>
      </p:sp>
      <p:sp>
        <p:nvSpPr>
          <p:cNvPr id="501" name="TextBox 500">
            <a:extLst>
              <a:ext uri="{FF2B5EF4-FFF2-40B4-BE49-F238E27FC236}">
                <a16:creationId xmlns:a16="http://schemas.microsoft.com/office/drawing/2014/main" id="{03F80F07-1CDA-4559-A758-6E26CAA7F659}"/>
              </a:ext>
            </a:extLst>
          </p:cNvPr>
          <p:cNvSpPr txBox="1"/>
          <p:nvPr/>
        </p:nvSpPr>
        <p:spPr>
          <a:xfrm>
            <a:off x="5893238" y="601579"/>
            <a:ext cx="184731" cy="4239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502" name="TextBox 501">
            <a:extLst>
              <a:ext uri="{FF2B5EF4-FFF2-40B4-BE49-F238E27FC236}">
                <a16:creationId xmlns:a16="http://schemas.microsoft.com/office/drawing/2014/main" id="{F395B8D6-CD7D-4FDD-956F-C8D035D5A1A6}"/>
              </a:ext>
            </a:extLst>
          </p:cNvPr>
          <p:cNvSpPr txBox="1"/>
          <p:nvPr/>
        </p:nvSpPr>
        <p:spPr>
          <a:xfrm>
            <a:off x="1956906" y="313474"/>
            <a:ext cx="5974516" cy="58477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 b="1" i="1" dirty="0">
                <a:solidFill>
                  <a:srgbClr val="7030A0"/>
                </a:solidFill>
              </a:rPr>
              <a:t>Drama Learning Journey</a:t>
            </a:r>
          </a:p>
        </p:txBody>
      </p:sp>
      <p:cxnSp>
        <p:nvCxnSpPr>
          <p:cNvPr id="1040" name="Straight Arrow Connector 1039">
            <a:extLst>
              <a:ext uri="{FF2B5EF4-FFF2-40B4-BE49-F238E27FC236}">
                <a16:creationId xmlns:a16="http://schemas.microsoft.com/office/drawing/2014/main" id="{C01303CA-E869-4995-B284-FBDC498685A3}"/>
              </a:ext>
            </a:extLst>
          </p:cNvPr>
          <p:cNvCxnSpPr>
            <a:cxnSpLocks/>
          </p:cNvCxnSpPr>
          <p:nvPr/>
        </p:nvCxnSpPr>
        <p:spPr>
          <a:xfrm flipH="1" flipV="1">
            <a:off x="6766777" y="16468323"/>
            <a:ext cx="5362" cy="3589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9" name="Straight Arrow Connector 1048">
            <a:extLst>
              <a:ext uri="{FF2B5EF4-FFF2-40B4-BE49-F238E27FC236}">
                <a16:creationId xmlns:a16="http://schemas.microsoft.com/office/drawing/2014/main" id="{852F255D-011F-49FA-9676-8D6A80C00376}"/>
              </a:ext>
            </a:extLst>
          </p:cNvPr>
          <p:cNvCxnSpPr>
            <a:cxnSpLocks/>
          </p:cNvCxnSpPr>
          <p:nvPr/>
        </p:nvCxnSpPr>
        <p:spPr>
          <a:xfrm flipH="1" flipV="1">
            <a:off x="8636534" y="14068717"/>
            <a:ext cx="10043" cy="2291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3" name="Straight Arrow Connector 1052">
            <a:extLst>
              <a:ext uri="{FF2B5EF4-FFF2-40B4-BE49-F238E27FC236}">
                <a16:creationId xmlns:a16="http://schemas.microsoft.com/office/drawing/2014/main" id="{7EC25523-B1FE-480A-9B21-84506628D768}"/>
              </a:ext>
            </a:extLst>
          </p:cNvPr>
          <p:cNvCxnSpPr>
            <a:cxnSpLocks/>
          </p:cNvCxnSpPr>
          <p:nvPr/>
        </p:nvCxnSpPr>
        <p:spPr>
          <a:xfrm>
            <a:off x="5999259" y="10868658"/>
            <a:ext cx="190864" cy="714409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4" name="Straight Arrow Connector 513">
            <a:extLst>
              <a:ext uri="{FF2B5EF4-FFF2-40B4-BE49-F238E27FC236}">
                <a16:creationId xmlns:a16="http://schemas.microsoft.com/office/drawing/2014/main" id="{03E6E23F-7A34-4DD7-B7DF-0818ECE902E3}"/>
              </a:ext>
            </a:extLst>
          </p:cNvPr>
          <p:cNvCxnSpPr>
            <a:cxnSpLocks/>
          </p:cNvCxnSpPr>
          <p:nvPr/>
        </p:nvCxnSpPr>
        <p:spPr>
          <a:xfrm flipV="1">
            <a:off x="1286317" y="6884989"/>
            <a:ext cx="0" cy="3927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9" name="Straight Arrow Connector 528">
            <a:extLst>
              <a:ext uri="{FF2B5EF4-FFF2-40B4-BE49-F238E27FC236}">
                <a16:creationId xmlns:a16="http://schemas.microsoft.com/office/drawing/2014/main" id="{8ADEB0BF-E409-4F79-8E77-E6D9E0C97BF1}"/>
              </a:ext>
            </a:extLst>
          </p:cNvPr>
          <p:cNvCxnSpPr>
            <a:cxnSpLocks/>
          </p:cNvCxnSpPr>
          <p:nvPr/>
        </p:nvCxnSpPr>
        <p:spPr>
          <a:xfrm flipV="1">
            <a:off x="7601891" y="3289729"/>
            <a:ext cx="692440" cy="1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4" name="Straight Arrow Connector 533">
            <a:extLst>
              <a:ext uri="{FF2B5EF4-FFF2-40B4-BE49-F238E27FC236}">
                <a16:creationId xmlns:a16="http://schemas.microsoft.com/office/drawing/2014/main" id="{BF542A36-3A26-4FA5-8081-E1754A7B31B1}"/>
              </a:ext>
            </a:extLst>
          </p:cNvPr>
          <p:cNvCxnSpPr>
            <a:cxnSpLocks/>
          </p:cNvCxnSpPr>
          <p:nvPr/>
        </p:nvCxnSpPr>
        <p:spPr>
          <a:xfrm flipH="1">
            <a:off x="4642536" y="1576400"/>
            <a:ext cx="229530" cy="1572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7" name="Straight Arrow Connector 1056">
            <a:extLst>
              <a:ext uri="{FF2B5EF4-FFF2-40B4-BE49-F238E27FC236}">
                <a16:creationId xmlns:a16="http://schemas.microsoft.com/office/drawing/2014/main" id="{6BBE0AE5-6688-4384-A028-31BC8AA7D213}"/>
              </a:ext>
            </a:extLst>
          </p:cNvPr>
          <p:cNvCxnSpPr>
            <a:cxnSpLocks/>
          </p:cNvCxnSpPr>
          <p:nvPr/>
        </p:nvCxnSpPr>
        <p:spPr>
          <a:xfrm flipH="1">
            <a:off x="2313008" y="14776479"/>
            <a:ext cx="267745" cy="2545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2" name="Straight Arrow Connector 1071">
            <a:extLst>
              <a:ext uri="{FF2B5EF4-FFF2-40B4-BE49-F238E27FC236}">
                <a16:creationId xmlns:a16="http://schemas.microsoft.com/office/drawing/2014/main" id="{714C8350-2ED2-4304-8840-B9CCF4A2DA56}"/>
              </a:ext>
            </a:extLst>
          </p:cNvPr>
          <p:cNvCxnSpPr>
            <a:cxnSpLocks/>
          </p:cNvCxnSpPr>
          <p:nvPr/>
        </p:nvCxnSpPr>
        <p:spPr>
          <a:xfrm flipV="1">
            <a:off x="6772139" y="12100883"/>
            <a:ext cx="416075" cy="354444"/>
          </a:xfrm>
          <a:prstGeom prst="straightConnector1">
            <a:avLst/>
          </a:prstGeom>
          <a:ln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7" name="Straight Arrow Connector 1076">
            <a:extLst>
              <a:ext uri="{FF2B5EF4-FFF2-40B4-BE49-F238E27FC236}">
                <a16:creationId xmlns:a16="http://schemas.microsoft.com/office/drawing/2014/main" id="{99A6C5F9-A462-4D72-B97E-67F9C748112B}"/>
              </a:ext>
            </a:extLst>
          </p:cNvPr>
          <p:cNvCxnSpPr>
            <a:cxnSpLocks/>
          </p:cNvCxnSpPr>
          <p:nvPr/>
        </p:nvCxnSpPr>
        <p:spPr>
          <a:xfrm flipV="1">
            <a:off x="5194096" y="16520242"/>
            <a:ext cx="0" cy="659426"/>
          </a:xfrm>
          <a:prstGeom prst="straightConnector1">
            <a:avLst/>
          </a:prstGeom>
          <a:ln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8" name="Straight Arrow Connector 1087">
            <a:extLst>
              <a:ext uri="{FF2B5EF4-FFF2-40B4-BE49-F238E27FC236}">
                <a16:creationId xmlns:a16="http://schemas.microsoft.com/office/drawing/2014/main" id="{115FA980-1A7C-4A56-8474-AA7AB8988144}"/>
              </a:ext>
            </a:extLst>
          </p:cNvPr>
          <p:cNvCxnSpPr>
            <a:cxnSpLocks/>
          </p:cNvCxnSpPr>
          <p:nvPr/>
        </p:nvCxnSpPr>
        <p:spPr>
          <a:xfrm>
            <a:off x="3468303" y="15138036"/>
            <a:ext cx="0" cy="230909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4" name="Straight Arrow Connector 1093">
            <a:extLst>
              <a:ext uri="{FF2B5EF4-FFF2-40B4-BE49-F238E27FC236}">
                <a16:creationId xmlns:a16="http://schemas.microsoft.com/office/drawing/2014/main" id="{0835F729-B7A9-4C6B-B0ED-C11658C984D4}"/>
              </a:ext>
            </a:extLst>
          </p:cNvPr>
          <p:cNvCxnSpPr>
            <a:cxnSpLocks/>
          </p:cNvCxnSpPr>
          <p:nvPr/>
        </p:nvCxnSpPr>
        <p:spPr>
          <a:xfrm flipV="1">
            <a:off x="7326151" y="15082801"/>
            <a:ext cx="360694" cy="46492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0" name="Straight Arrow Connector 1099">
            <a:extLst>
              <a:ext uri="{FF2B5EF4-FFF2-40B4-BE49-F238E27FC236}">
                <a16:creationId xmlns:a16="http://schemas.microsoft.com/office/drawing/2014/main" id="{AA2E832C-900F-4DEF-B94B-758225B8B961}"/>
              </a:ext>
            </a:extLst>
          </p:cNvPr>
          <p:cNvCxnSpPr>
            <a:cxnSpLocks/>
          </p:cNvCxnSpPr>
          <p:nvPr/>
        </p:nvCxnSpPr>
        <p:spPr>
          <a:xfrm>
            <a:off x="8424708" y="12455327"/>
            <a:ext cx="91066" cy="1332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7" name="Straight Arrow Connector 1126">
            <a:extLst>
              <a:ext uri="{FF2B5EF4-FFF2-40B4-BE49-F238E27FC236}">
                <a16:creationId xmlns:a16="http://schemas.microsoft.com/office/drawing/2014/main" id="{24A99C8E-1D60-46CB-98A5-30F2B90F15AA}"/>
              </a:ext>
            </a:extLst>
          </p:cNvPr>
          <p:cNvCxnSpPr>
            <a:cxnSpLocks/>
          </p:cNvCxnSpPr>
          <p:nvPr/>
        </p:nvCxnSpPr>
        <p:spPr>
          <a:xfrm flipH="1">
            <a:off x="2560016" y="15128473"/>
            <a:ext cx="136792" cy="17450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0" name="Straight Arrow Connector 1139">
            <a:extLst>
              <a:ext uri="{FF2B5EF4-FFF2-40B4-BE49-F238E27FC236}">
                <a16:creationId xmlns:a16="http://schemas.microsoft.com/office/drawing/2014/main" id="{DB4569CC-7D59-4E68-8F77-091AD0BA9BD3}"/>
              </a:ext>
            </a:extLst>
          </p:cNvPr>
          <p:cNvCxnSpPr>
            <a:cxnSpLocks/>
          </p:cNvCxnSpPr>
          <p:nvPr/>
        </p:nvCxnSpPr>
        <p:spPr>
          <a:xfrm flipV="1">
            <a:off x="654754" y="15056171"/>
            <a:ext cx="399966" cy="68078"/>
          </a:xfrm>
          <a:prstGeom prst="straightConnector1">
            <a:avLst/>
          </a:prstGeom>
          <a:ln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2" name="Straight Arrow Connector 1151">
            <a:extLst>
              <a:ext uri="{FF2B5EF4-FFF2-40B4-BE49-F238E27FC236}">
                <a16:creationId xmlns:a16="http://schemas.microsoft.com/office/drawing/2014/main" id="{825B3BEB-55DC-4B16-9148-1D2992C15838}"/>
              </a:ext>
            </a:extLst>
          </p:cNvPr>
          <p:cNvCxnSpPr>
            <a:cxnSpLocks/>
          </p:cNvCxnSpPr>
          <p:nvPr/>
        </p:nvCxnSpPr>
        <p:spPr>
          <a:xfrm>
            <a:off x="4408301" y="12762530"/>
            <a:ext cx="0" cy="3378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0" name="Straight Arrow Connector 1209">
            <a:extLst>
              <a:ext uri="{FF2B5EF4-FFF2-40B4-BE49-F238E27FC236}">
                <a16:creationId xmlns:a16="http://schemas.microsoft.com/office/drawing/2014/main" id="{8F3E0B54-B456-41B3-8233-D2AEFA7B2AA4}"/>
              </a:ext>
            </a:extLst>
          </p:cNvPr>
          <p:cNvCxnSpPr>
            <a:cxnSpLocks/>
          </p:cNvCxnSpPr>
          <p:nvPr/>
        </p:nvCxnSpPr>
        <p:spPr>
          <a:xfrm flipH="1" flipV="1">
            <a:off x="8785117" y="14028554"/>
            <a:ext cx="187252" cy="241694"/>
          </a:xfrm>
          <a:prstGeom prst="straightConnector1">
            <a:avLst/>
          </a:prstGeom>
          <a:ln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1" name="Straight Arrow Connector 720">
            <a:extLst>
              <a:ext uri="{FF2B5EF4-FFF2-40B4-BE49-F238E27FC236}">
                <a16:creationId xmlns:a16="http://schemas.microsoft.com/office/drawing/2014/main" id="{662FFF91-9E9D-4D01-BF3C-8519F7B98D75}"/>
              </a:ext>
            </a:extLst>
          </p:cNvPr>
          <p:cNvCxnSpPr>
            <a:cxnSpLocks/>
          </p:cNvCxnSpPr>
          <p:nvPr/>
        </p:nvCxnSpPr>
        <p:spPr>
          <a:xfrm>
            <a:off x="5336420" y="10351361"/>
            <a:ext cx="665898" cy="41992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26" name="Straight Arrow Connector 725">
            <a:extLst>
              <a:ext uri="{FF2B5EF4-FFF2-40B4-BE49-F238E27FC236}">
                <a16:creationId xmlns:a16="http://schemas.microsoft.com/office/drawing/2014/main" id="{EA843880-F27D-4B47-8F67-F6DB7A806BC8}"/>
              </a:ext>
            </a:extLst>
          </p:cNvPr>
          <p:cNvCxnSpPr>
            <a:cxnSpLocks/>
          </p:cNvCxnSpPr>
          <p:nvPr/>
        </p:nvCxnSpPr>
        <p:spPr>
          <a:xfrm flipV="1">
            <a:off x="1017746" y="12584522"/>
            <a:ext cx="1342184" cy="20823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2" name="Straight Arrow Connector 731">
            <a:extLst>
              <a:ext uri="{FF2B5EF4-FFF2-40B4-BE49-F238E27FC236}">
                <a16:creationId xmlns:a16="http://schemas.microsoft.com/office/drawing/2014/main" id="{F8B3853A-FACF-4A54-90C8-BCAEFABFA234}"/>
              </a:ext>
            </a:extLst>
          </p:cNvPr>
          <p:cNvCxnSpPr>
            <a:cxnSpLocks/>
          </p:cNvCxnSpPr>
          <p:nvPr/>
        </p:nvCxnSpPr>
        <p:spPr>
          <a:xfrm flipH="1">
            <a:off x="3922874" y="10757043"/>
            <a:ext cx="786130" cy="743982"/>
          </a:xfrm>
          <a:prstGeom prst="straightConnector1">
            <a:avLst/>
          </a:prstGeom>
          <a:ln w="28575"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766E33DE-FEDE-4819-8907-D593CCD43458}"/>
              </a:ext>
            </a:extLst>
          </p:cNvPr>
          <p:cNvCxnSpPr>
            <a:cxnSpLocks/>
          </p:cNvCxnSpPr>
          <p:nvPr/>
        </p:nvCxnSpPr>
        <p:spPr>
          <a:xfrm flipH="1">
            <a:off x="1805637" y="10507993"/>
            <a:ext cx="431810" cy="12587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378C5954-DE87-40A1-9012-5900E33E64F5}"/>
              </a:ext>
            </a:extLst>
          </p:cNvPr>
          <p:cNvCxnSpPr>
            <a:cxnSpLocks/>
          </p:cNvCxnSpPr>
          <p:nvPr/>
        </p:nvCxnSpPr>
        <p:spPr>
          <a:xfrm flipH="1">
            <a:off x="6708426" y="8382726"/>
            <a:ext cx="342197" cy="54795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2FB1EB9F-4D30-4CB8-A042-09EDF1C29562}"/>
              </a:ext>
            </a:extLst>
          </p:cNvPr>
          <p:cNvCxnSpPr>
            <a:cxnSpLocks/>
          </p:cNvCxnSpPr>
          <p:nvPr/>
        </p:nvCxnSpPr>
        <p:spPr>
          <a:xfrm flipH="1">
            <a:off x="8550586" y="10993266"/>
            <a:ext cx="391384" cy="130790"/>
          </a:xfrm>
          <a:prstGeom prst="straightConnector1">
            <a:avLst/>
          </a:prstGeom>
          <a:ln>
            <a:solidFill>
              <a:srgbClr val="FE5E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5" name="Straight Arrow Connector 224">
            <a:extLst>
              <a:ext uri="{FF2B5EF4-FFF2-40B4-BE49-F238E27FC236}">
                <a16:creationId xmlns:a16="http://schemas.microsoft.com/office/drawing/2014/main" id="{5365DF2E-D9C3-42CB-952E-F69341DB84DB}"/>
              </a:ext>
            </a:extLst>
          </p:cNvPr>
          <p:cNvCxnSpPr>
            <a:cxnSpLocks/>
          </p:cNvCxnSpPr>
          <p:nvPr/>
        </p:nvCxnSpPr>
        <p:spPr>
          <a:xfrm flipV="1">
            <a:off x="5028009" y="7266945"/>
            <a:ext cx="0" cy="23073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Straight Arrow Connector 241">
            <a:extLst>
              <a:ext uri="{FF2B5EF4-FFF2-40B4-BE49-F238E27FC236}">
                <a16:creationId xmlns:a16="http://schemas.microsoft.com/office/drawing/2014/main" id="{945DB5D5-55F4-487A-9F97-73AA5B8F4282}"/>
              </a:ext>
            </a:extLst>
          </p:cNvPr>
          <p:cNvCxnSpPr>
            <a:cxnSpLocks/>
          </p:cNvCxnSpPr>
          <p:nvPr/>
        </p:nvCxnSpPr>
        <p:spPr>
          <a:xfrm flipH="1">
            <a:off x="2081463" y="5851837"/>
            <a:ext cx="2930" cy="32181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0" name="Straight Arrow Connector 269">
            <a:extLst>
              <a:ext uri="{FF2B5EF4-FFF2-40B4-BE49-F238E27FC236}">
                <a16:creationId xmlns:a16="http://schemas.microsoft.com/office/drawing/2014/main" id="{8D368976-DA70-40D5-9FA7-9029DAEC77C7}"/>
              </a:ext>
            </a:extLst>
          </p:cNvPr>
          <p:cNvCxnSpPr>
            <a:cxnSpLocks/>
          </p:cNvCxnSpPr>
          <p:nvPr/>
        </p:nvCxnSpPr>
        <p:spPr>
          <a:xfrm>
            <a:off x="1747204" y="3750890"/>
            <a:ext cx="0" cy="26581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4" name="Straight Arrow Connector 283">
            <a:extLst>
              <a:ext uri="{FF2B5EF4-FFF2-40B4-BE49-F238E27FC236}">
                <a16:creationId xmlns:a16="http://schemas.microsoft.com/office/drawing/2014/main" id="{87E133C7-4948-4FFE-BC90-844D48363456}"/>
              </a:ext>
            </a:extLst>
          </p:cNvPr>
          <p:cNvCxnSpPr>
            <a:cxnSpLocks/>
          </p:cNvCxnSpPr>
          <p:nvPr/>
        </p:nvCxnSpPr>
        <p:spPr>
          <a:xfrm flipH="1" flipV="1">
            <a:off x="982129" y="1669680"/>
            <a:ext cx="501079" cy="588274"/>
          </a:xfrm>
          <a:prstGeom prst="straightConnector1">
            <a:avLst/>
          </a:prstGeom>
          <a:ln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Straight Arrow Connector 298">
            <a:extLst>
              <a:ext uri="{FF2B5EF4-FFF2-40B4-BE49-F238E27FC236}">
                <a16:creationId xmlns:a16="http://schemas.microsoft.com/office/drawing/2014/main" id="{B979516C-8A46-43CF-AC6C-F6B5E5768605}"/>
              </a:ext>
            </a:extLst>
          </p:cNvPr>
          <p:cNvCxnSpPr>
            <a:cxnSpLocks/>
          </p:cNvCxnSpPr>
          <p:nvPr/>
        </p:nvCxnSpPr>
        <p:spPr>
          <a:xfrm>
            <a:off x="6544555" y="3446540"/>
            <a:ext cx="844403" cy="284527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13" name="Straight Arrow Connector 312">
            <a:extLst>
              <a:ext uri="{FF2B5EF4-FFF2-40B4-BE49-F238E27FC236}">
                <a16:creationId xmlns:a16="http://schemas.microsoft.com/office/drawing/2014/main" id="{DB1CF35A-950D-46A7-A2E5-A312E5B4370E}"/>
              </a:ext>
            </a:extLst>
          </p:cNvPr>
          <p:cNvCxnSpPr>
            <a:cxnSpLocks/>
          </p:cNvCxnSpPr>
          <p:nvPr/>
        </p:nvCxnSpPr>
        <p:spPr>
          <a:xfrm flipV="1">
            <a:off x="7773375" y="3534027"/>
            <a:ext cx="420443" cy="60409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7" name="Straight Arrow Connector 316">
            <a:extLst>
              <a:ext uri="{FF2B5EF4-FFF2-40B4-BE49-F238E27FC236}">
                <a16:creationId xmlns:a16="http://schemas.microsoft.com/office/drawing/2014/main" id="{5F74A51D-D741-4FB2-8797-CF5C542E04C3}"/>
              </a:ext>
            </a:extLst>
          </p:cNvPr>
          <p:cNvCxnSpPr>
            <a:cxnSpLocks/>
          </p:cNvCxnSpPr>
          <p:nvPr/>
        </p:nvCxnSpPr>
        <p:spPr>
          <a:xfrm flipH="1">
            <a:off x="8478719" y="2022780"/>
            <a:ext cx="252522" cy="0"/>
          </a:xfrm>
          <a:prstGeom prst="straightConnector1">
            <a:avLst/>
          </a:prstGeom>
          <a:ln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3" name="Straight Arrow Connector 352">
            <a:extLst>
              <a:ext uri="{FF2B5EF4-FFF2-40B4-BE49-F238E27FC236}">
                <a16:creationId xmlns:a16="http://schemas.microsoft.com/office/drawing/2014/main" id="{B015ADED-BB64-4AFA-96ED-32325A3DA210}"/>
              </a:ext>
            </a:extLst>
          </p:cNvPr>
          <p:cNvCxnSpPr>
            <a:cxnSpLocks/>
          </p:cNvCxnSpPr>
          <p:nvPr/>
        </p:nvCxnSpPr>
        <p:spPr>
          <a:xfrm flipH="1">
            <a:off x="9240187" y="3059807"/>
            <a:ext cx="222261" cy="886"/>
          </a:xfrm>
          <a:prstGeom prst="straightConnector1">
            <a:avLst/>
          </a:prstGeom>
          <a:ln>
            <a:solidFill>
              <a:srgbClr val="FE5E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0" name="Rectangle 359">
            <a:extLst>
              <a:ext uri="{FF2B5EF4-FFF2-40B4-BE49-F238E27FC236}">
                <a16:creationId xmlns:a16="http://schemas.microsoft.com/office/drawing/2014/main" id="{6D7999CA-CDEC-4A0C-B941-BC22D50FC41E}"/>
              </a:ext>
            </a:extLst>
          </p:cNvPr>
          <p:cNvSpPr/>
          <p:nvPr/>
        </p:nvSpPr>
        <p:spPr>
          <a:xfrm>
            <a:off x="189938" y="229664"/>
            <a:ext cx="162219" cy="129584"/>
          </a:xfrm>
          <a:prstGeom prst="rec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5" name="Rectangle 424">
            <a:extLst>
              <a:ext uri="{FF2B5EF4-FFF2-40B4-BE49-F238E27FC236}">
                <a16:creationId xmlns:a16="http://schemas.microsoft.com/office/drawing/2014/main" id="{24745E33-9C6C-40C3-813E-A130B2900E0B}"/>
              </a:ext>
            </a:extLst>
          </p:cNvPr>
          <p:cNvSpPr/>
          <p:nvPr/>
        </p:nvSpPr>
        <p:spPr>
          <a:xfrm>
            <a:off x="192972" y="582087"/>
            <a:ext cx="162219" cy="129584"/>
          </a:xfrm>
          <a:prstGeom prst="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6" name="Rectangle 425">
            <a:extLst>
              <a:ext uri="{FF2B5EF4-FFF2-40B4-BE49-F238E27FC236}">
                <a16:creationId xmlns:a16="http://schemas.microsoft.com/office/drawing/2014/main" id="{669F0230-AE50-4B73-AAE1-5C758E4157D3}"/>
              </a:ext>
            </a:extLst>
          </p:cNvPr>
          <p:cNvSpPr/>
          <p:nvPr/>
        </p:nvSpPr>
        <p:spPr>
          <a:xfrm>
            <a:off x="197022" y="401398"/>
            <a:ext cx="162219" cy="12958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7" name="Rectangle 426">
            <a:extLst>
              <a:ext uri="{FF2B5EF4-FFF2-40B4-BE49-F238E27FC236}">
                <a16:creationId xmlns:a16="http://schemas.microsoft.com/office/drawing/2014/main" id="{AACACC18-B5AB-49EB-8506-E49723F0254F}"/>
              </a:ext>
            </a:extLst>
          </p:cNvPr>
          <p:cNvSpPr/>
          <p:nvPr/>
        </p:nvSpPr>
        <p:spPr>
          <a:xfrm>
            <a:off x="189937" y="764089"/>
            <a:ext cx="162219" cy="1295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1" name="TextBox 360">
            <a:extLst>
              <a:ext uri="{FF2B5EF4-FFF2-40B4-BE49-F238E27FC236}">
                <a16:creationId xmlns:a16="http://schemas.microsoft.com/office/drawing/2014/main" id="{46EE8B24-5129-494F-91FA-9EECFEDB73E9}"/>
              </a:ext>
            </a:extLst>
          </p:cNvPr>
          <p:cNvSpPr txBox="1"/>
          <p:nvPr/>
        </p:nvSpPr>
        <p:spPr>
          <a:xfrm>
            <a:off x="366324" y="182108"/>
            <a:ext cx="2603727" cy="9387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dirty="0">
                <a:cs typeface="Calibri"/>
              </a:rPr>
              <a:t>Curriculum Intent </a:t>
            </a:r>
            <a:endParaRPr lang="en-GB" sz="1100" dirty="0"/>
          </a:p>
          <a:p>
            <a:r>
              <a:rPr lang="en-GB" sz="1100" dirty="0"/>
              <a:t>Course content</a:t>
            </a:r>
            <a:endParaRPr lang="en-GB" sz="1100" dirty="0">
              <a:cs typeface="Calibri"/>
            </a:endParaRPr>
          </a:p>
          <a:p>
            <a:r>
              <a:rPr lang="en-GB" sz="1100" dirty="0">
                <a:cs typeface="Calibri"/>
              </a:rPr>
              <a:t>Ambitious content</a:t>
            </a:r>
          </a:p>
          <a:p>
            <a:r>
              <a:rPr lang="en-GB" sz="1100" dirty="0"/>
              <a:t>Subject Specific Skills</a:t>
            </a:r>
          </a:p>
          <a:p>
            <a:endParaRPr lang="en-GB" sz="11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5B8B05-FEDC-4A2B-84A3-E6E0BD2ED965}"/>
              </a:ext>
            </a:extLst>
          </p:cNvPr>
          <p:cNvSpPr txBox="1"/>
          <p:nvPr/>
        </p:nvSpPr>
        <p:spPr>
          <a:xfrm>
            <a:off x="40705" y="14143692"/>
            <a:ext cx="1900832" cy="175972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World War One</a:t>
            </a: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The Muddy Choir by Jesse Briton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414CC8-09AD-431A-B05A-A968FA427A61}"/>
              </a:ext>
            </a:extLst>
          </p:cNvPr>
          <p:cNvSpPr txBox="1"/>
          <p:nvPr/>
        </p:nvSpPr>
        <p:spPr>
          <a:xfrm>
            <a:off x="5240848" y="15508704"/>
            <a:ext cx="3274926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The Tell-Tale Heart 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by Edgar Allen Poe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747ECE-55D1-458D-9E20-295968057E96}"/>
              </a:ext>
            </a:extLst>
          </p:cNvPr>
          <p:cNvSpPr txBox="1"/>
          <p:nvPr/>
        </p:nvSpPr>
        <p:spPr>
          <a:xfrm>
            <a:off x="5541896" y="13329902"/>
            <a:ext cx="3567547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‘Virtual World’</a:t>
            </a: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Helmet by Douglas Maxwell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29A6AF-9A48-4259-BC30-EBA40F38A9ED}"/>
              </a:ext>
            </a:extLst>
          </p:cNvPr>
          <p:cNvSpPr txBox="1"/>
          <p:nvPr/>
        </p:nvSpPr>
        <p:spPr>
          <a:xfrm>
            <a:off x="6007878" y="11081217"/>
            <a:ext cx="2328961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Blood Brothers </a:t>
            </a: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by Willy Russell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1FF676-5A83-4117-80BC-E331A37D28C6}"/>
              </a:ext>
            </a:extLst>
          </p:cNvPr>
          <p:cNvSpPr txBox="1"/>
          <p:nvPr/>
        </p:nvSpPr>
        <p:spPr>
          <a:xfrm>
            <a:off x="3443466" y="11057428"/>
            <a:ext cx="23662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err="1">
                <a:solidFill>
                  <a:schemeClr val="bg1"/>
                </a:solidFill>
              </a:rPr>
              <a:t>Teechers</a:t>
            </a:r>
            <a:endParaRPr lang="en-GB" sz="2400" b="1" dirty="0">
              <a:solidFill>
                <a:schemeClr val="bg1"/>
              </a:solidFill>
            </a:endParaRP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By John </a:t>
            </a:r>
            <a:r>
              <a:rPr lang="en-GB" sz="2400" b="1" dirty="0" err="1">
                <a:solidFill>
                  <a:schemeClr val="bg1"/>
                </a:solidFill>
              </a:rPr>
              <a:t>Godar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1EA4433-5418-444E-856E-1C5D6FD78291}"/>
              </a:ext>
            </a:extLst>
          </p:cNvPr>
          <p:cNvSpPr txBox="1"/>
          <p:nvPr/>
        </p:nvSpPr>
        <p:spPr>
          <a:xfrm>
            <a:off x="1820966" y="8860810"/>
            <a:ext cx="2582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‘Everyone’s Talking about Jamie’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207DB4F-C875-49AE-B591-DE1E7A9E9ED0}"/>
              </a:ext>
            </a:extLst>
          </p:cNvPr>
          <p:cNvSpPr txBox="1"/>
          <p:nvPr/>
        </p:nvSpPr>
        <p:spPr>
          <a:xfrm>
            <a:off x="4341357" y="8917018"/>
            <a:ext cx="90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</a:rPr>
              <a:t>C1</a:t>
            </a: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71A15A41-E9DD-4C3E-A788-1FF45817A959}"/>
              </a:ext>
            </a:extLst>
          </p:cNvPr>
          <p:cNvSpPr txBox="1"/>
          <p:nvPr/>
        </p:nvSpPr>
        <p:spPr>
          <a:xfrm>
            <a:off x="8087882" y="8390590"/>
            <a:ext cx="90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</a:rPr>
              <a:t>C2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5E86D1E-3835-4866-B9D4-C0E549FBB377}"/>
              </a:ext>
            </a:extLst>
          </p:cNvPr>
          <p:cNvSpPr txBox="1"/>
          <p:nvPr/>
        </p:nvSpPr>
        <p:spPr>
          <a:xfrm>
            <a:off x="5042015" y="8789043"/>
            <a:ext cx="29403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‘Broke’ 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by The Paper Birds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F9F47AB-B8C2-48EA-9329-8D2A8D5D6BDA}"/>
              </a:ext>
            </a:extLst>
          </p:cNvPr>
          <p:cNvSpPr txBox="1"/>
          <p:nvPr/>
        </p:nvSpPr>
        <p:spPr>
          <a:xfrm>
            <a:off x="7996580" y="7501764"/>
            <a:ext cx="1758216" cy="83099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Script 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exploration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466A957-3D3B-42C4-BAB1-92ED1CBBFBD1}"/>
              </a:ext>
            </a:extLst>
          </p:cNvPr>
          <p:cNvSpPr txBox="1"/>
          <p:nvPr/>
        </p:nvSpPr>
        <p:spPr>
          <a:xfrm>
            <a:off x="5759115" y="6689668"/>
            <a:ext cx="3237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Performing Repertoire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94377B9-6C95-4817-9D96-FF8B8034C0CB}"/>
              </a:ext>
            </a:extLst>
          </p:cNvPr>
          <p:cNvSpPr txBox="1"/>
          <p:nvPr/>
        </p:nvSpPr>
        <p:spPr>
          <a:xfrm>
            <a:off x="3261961" y="6394640"/>
            <a:ext cx="7743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C3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C041AAF-B1BA-47F0-BBE8-F5D21E9CFB6F}"/>
              </a:ext>
            </a:extLst>
          </p:cNvPr>
          <p:cNvSpPr txBox="1"/>
          <p:nvPr/>
        </p:nvSpPr>
        <p:spPr>
          <a:xfrm>
            <a:off x="1174536" y="5759719"/>
            <a:ext cx="1946684" cy="1418850"/>
          </a:xfrm>
          <a:prstGeom prst="rect">
            <a:avLst/>
          </a:prstGeom>
          <a:solidFill>
            <a:srgbClr val="FFC00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150" b="1" dirty="0">
                <a:solidFill>
                  <a:schemeClr val="bg1"/>
                </a:solidFill>
              </a:rPr>
              <a:t>Responding to a brief;</a:t>
            </a:r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Devising original drama</a:t>
            </a:r>
          </a:p>
        </p:txBody>
      </p:sp>
      <p:sp>
        <p:nvSpPr>
          <p:cNvPr id="247" name="Oval 246">
            <a:extLst>
              <a:ext uri="{FF2B5EF4-FFF2-40B4-BE49-F238E27FC236}">
                <a16:creationId xmlns:a16="http://schemas.microsoft.com/office/drawing/2014/main" id="{DCB9CC54-3220-4514-9E9B-659C69A813A6}"/>
              </a:ext>
            </a:extLst>
          </p:cNvPr>
          <p:cNvSpPr/>
          <p:nvPr/>
        </p:nvSpPr>
        <p:spPr>
          <a:xfrm>
            <a:off x="1210473" y="3840705"/>
            <a:ext cx="1196483" cy="1286378"/>
          </a:xfrm>
          <a:prstGeom prst="ellipse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0" name="Oval 249">
            <a:extLst>
              <a:ext uri="{FF2B5EF4-FFF2-40B4-BE49-F238E27FC236}">
                <a16:creationId xmlns:a16="http://schemas.microsoft.com/office/drawing/2014/main" id="{C1D71A09-C274-4B2D-A385-8C7D540714B3}"/>
              </a:ext>
            </a:extLst>
          </p:cNvPr>
          <p:cNvSpPr/>
          <p:nvPr/>
        </p:nvSpPr>
        <p:spPr>
          <a:xfrm>
            <a:off x="1373687" y="4039325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9" name="TextBox 248">
            <a:extLst>
              <a:ext uri="{FF2B5EF4-FFF2-40B4-BE49-F238E27FC236}">
                <a16:creationId xmlns:a16="http://schemas.microsoft.com/office/drawing/2014/main" id="{DBA509F7-30D7-428C-8EA1-3AC44B390748}"/>
              </a:ext>
            </a:extLst>
          </p:cNvPr>
          <p:cNvSpPr txBox="1"/>
          <p:nvPr/>
        </p:nvSpPr>
        <p:spPr>
          <a:xfrm>
            <a:off x="1370797" y="4036828"/>
            <a:ext cx="8318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12</a:t>
            </a:r>
          </a:p>
        </p:txBody>
      </p:sp>
      <p:sp>
        <p:nvSpPr>
          <p:cNvPr id="251" name="Oval 250">
            <a:extLst>
              <a:ext uri="{FF2B5EF4-FFF2-40B4-BE49-F238E27FC236}">
                <a16:creationId xmlns:a16="http://schemas.microsoft.com/office/drawing/2014/main" id="{69D10960-5C74-44E5-ACC4-FC37E1037A1F}"/>
              </a:ext>
            </a:extLst>
          </p:cNvPr>
          <p:cNvSpPr/>
          <p:nvPr/>
        </p:nvSpPr>
        <p:spPr>
          <a:xfrm>
            <a:off x="7615355" y="1586780"/>
            <a:ext cx="1214980" cy="1304869"/>
          </a:xfrm>
          <a:prstGeom prst="ellipse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54" name="Oval 253">
            <a:extLst>
              <a:ext uri="{FF2B5EF4-FFF2-40B4-BE49-F238E27FC236}">
                <a16:creationId xmlns:a16="http://schemas.microsoft.com/office/drawing/2014/main" id="{0A1FB8CE-AFC7-4D77-AABF-51A91CA97983}"/>
              </a:ext>
            </a:extLst>
          </p:cNvPr>
          <p:cNvSpPr/>
          <p:nvPr/>
        </p:nvSpPr>
        <p:spPr>
          <a:xfrm>
            <a:off x="7795459" y="1737638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3" name="TextBox 252">
            <a:extLst>
              <a:ext uri="{FF2B5EF4-FFF2-40B4-BE49-F238E27FC236}">
                <a16:creationId xmlns:a16="http://schemas.microsoft.com/office/drawing/2014/main" id="{241A3193-123E-42C3-BB07-94BF5C9DE64B}"/>
              </a:ext>
            </a:extLst>
          </p:cNvPr>
          <p:cNvSpPr txBox="1"/>
          <p:nvPr/>
        </p:nvSpPr>
        <p:spPr>
          <a:xfrm>
            <a:off x="7795404" y="1778354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13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E84C915-27BC-41CA-BD5C-2EC8F97C2401}"/>
              </a:ext>
            </a:extLst>
          </p:cNvPr>
          <p:cNvSpPr txBox="1"/>
          <p:nvPr/>
        </p:nvSpPr>
        <p:spPr>
          <a:xfrm>
            <a:off x="2545466" y="3881803"/>
            <a:ext cx="26690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Unit 4 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Combined Arts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8AD1A2-536E-4A7A-9A4D-E1CCF12676B7}"/>
              </a:ext>
            </a:extLst>
          </p:cNvPr>
          <p:cNvSpPr txBox="1"/>
          <p:nvPr/>
        </p:nvSpPr>
        <p:spPr>
          <a:xfrm>
            <a:off x="5120604" y="4078441"/>
            <a:ext cx="29360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Unit 8</a:t>
            </a:r>
          </a:p>
          <a:p>
            <a:pPr algn="ctr"/>
            <a:r>
              <a:rPr lang="en-GB" sz="2000" b="1" dirty="0">
                <a:solidFill>
                  <a:schemeClr val="bg1"/>
                </a:solidFill>
              </a:rPr>
              <a:t>Performing Repertoire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1C0F927-CE60-4356-B924-C889FCEFAD03}"/>
              </a:ext>
            </a:extLst>
          </p:cNvPr>
          <p:cNvSpPr txBox="1"/>
          <p:nvPr/>
        </p:nvSpPr>
        <p:spPr>
          <a:xfrm>
            <a:off x="7446783" y="3015845"/>
            <a:ext cx="2220390" cy="132343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Unit 2</a:t>
            </a:r>
          </a:p>
          <a:p>
            <a:pPr algn="ctr"/>
            <a:r>
              <a:rPr lang="en-GB" sz="2000" b="1" dirty="0">
                <a:solidFill>
                  <a:schemeClr val="bg1"/>
                </a:solidFill>
              </a:rPr>
              <a:t>Proposal for a commissioning brief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5D44DF3-B661-4A71-B8C5-4468EB31B910}"/>
              </a:ext>
            </a:extLst>
          </p:cNvPr>
          <p:cNvSpPr txBox="1"/>
          <p:nvPr/>
        </p:nvSpPr>
        <p:spPr>
          <a:xfrm>
            <a:off x="1102272" y="1756387"/>
            <a:ext cx="31197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Unit 1 </a:t>
            </a:r>
            <a:r>
              <a:rPr lang="en-GB" sz="2000" b="1" dirty="0">
                <a:solidFill>
                  <a:schemeClr val="bg1"/>
                </a:solidFill>
              </a:rPr>
              <a:t>Prepare to work in the performing arts sector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214008B-8381-49DF-9BBF-F82DD1A7B660}"/>
              </a:ext>
            </a:extLst>
          </p:cNvPr>
          <p:cNvSpPr txBox="1"/>
          <p:nvPr/>
        </p:nvSpPr>
        <p:spPr>
          <a:xfrm>
            <a:off x="4115574" y="1769191"/>
            <a:ext cx="35721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Unit 3 </a:t>
            </a:r>
            <a:r>
              <a:rPr lang="en-GB" sz="2000" b="1" dirty="0">
                <a:solidFill>
                  <a:schemeClr val="bg1"/>
                </a:solidFill>
              </a:rPr>
              <a:t>Influential Performance practice. </a:t>
            </a:r>
          </a:p>
        </p:txBody>
      </p:sp>
      <p:pic>
        <p:nvPicPr>
          <p:cNvPr id="1026" name="Picture 2" descr="Helmet by Douglas Maxwell | Waterstones">
            <a:extLst>
              <a:ext uri="{FF2B5EF4-FFF2-40B4-BE49-F238E27FC236}">
                <a16:creationId xmlns:a16="http://schemas.microsoft.com/office/drawing/2014/main" id="{1BB0FEEC-BE81-42A5-9799-5AC4652497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245" y="11950040"/>
            <a:ext cx="1028363" cy="1671090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lood Brothers: Willy Russell (Modern Classics): Amazon.co.uk: Willy Russell:  9780413767707: Books">
            <a:extLst>
              <a:ext uri="{FF2B5EF4-FFF2-40B4-BE49-F238E27FC236}">
                <a16:creationId xmlns:a16="http://schemas.microsoft.com/office/drawing/2014/main" id="{D414EE25-1CAD-4082-BB71-1B444918F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8624" y="9617046"/>
            <a:ext cx="1221015" cy="1875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atre Review: Teechers: A Hilarious, Timeless Production">
            <a:extLst>
              <a:ext uri="{FF2B5EF4-FFF2-40B4-BE49-F238E27FC236}">
                <a16:creationId xmlns:a16="http://schemas.microsoft.com/office/drawing/2014/main" id="{F751B6EA-9FC7-434C-BC07-F709338FF6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144" y="10925973"/>
            <a:ext cx="1217113" cy="961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verybody's Talking About Jamie (Original West End Cast Recording) [CD] —  Broadway Records">
            <a:extLst>
              <a:ext uri="{FF2B5EF4-FFF2-40B4-BE49-F238E27FC236}">
                <a16:creationId xmlns:a16="http://schemas.microsoft.com/office/drawing/2014/main" id="{993B96F5-085C-497B-8A5D-7061B40B4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25" y="7127766"/>
            <a:ext cx="1697161" cy="169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0" descr="Teacher Resource Pack">
            <a:extLst>
              <a:ext uri="{FF2B5EF4-FFF2-40B4-BE49-F238E27FC236}">
                <a16:creationId xmlns:a16="http://schemas.microsoft.com/office/drawing/2014/main" id="{C2C9C6D3-A904-4C61-A98B-95BD4C7CE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208" y="7330171"/>
            <a:ext cx="1270705" cy="1778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2" descr="Theatre Centre | The Muddy Choir - Theatre Centre">
            <a:extLst>
              <a:ext uri="{FF2B5EF4-FFF2-40B4-BE49-F238E27FC236}">
                <a16:creationId xmlns:a16="http://schemas.microsoft.com/office/drawing/2014/main" id="{0471FFC6-80A2-4505-855A-835EE9E2E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55" y="13259259"/>
            <a:ext cx="1387359" cy="888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5C37938A-4ED6-40D7-AA6E-69D1D27618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27631" y="14140778"/>
            <a:ext cx="2019300" cy="1318696"/>
          </a:xfrm>
          <a:prstGeom prst="rect">
            <a:avLst/>
          </a:prstGeom>
        </p:spPr>
      </p:pic>
      <p:pic>
        <p:nvPicPr>
          <p:cNvPr id="38" name="Picture 16" descr="The Tell-Tale Heart | National Theatre">
            <a:extLst>
              <a:ext uri="{FF2B5EF4-FFF2-40B4-BE49-F238E27FC236}">
                <a16:creationId xmlns:a16="http://schemas.microsoft.com/office/drawing/2014/main" id="{CFFFC81C-0ED8-4528-93D0-6FCA4D22A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028" y="16318579"/>
            <a:ext cx="2857500" cy="102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About | Frantic Assembly">
            <a:extLst>
              <a:ext uri="{FF2B5EF4-FFF2-40B4-BE49-F238E27FC236}">
                <a16:creationId xmlns:a16="http://schemas.microsoft.com/office/drawing/2014/main" id="{9EAE24C7-F1A8-4265-8657-CB5E9422A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83" y="4338482"/>
            <a:ext cx="1686261" cy="1034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F0EB2D6-FDB6-49F7-BF45-DB5132F449EA}"/>
              </a:ext>
            </a:extLst>
          </p:cNvPr>
          <p:cNvSpPr txBox="1"/>
          <p:nvPr/>
        </p:nvSpPr>
        <p:spPr>
          <a:xfrm>
            <a:off x="6280081" y="12768222"/>
            <a:ext cx="1670365" cy="400110"/>
          </a:xfrm>
          <a:prstGeom prst="rect">
            <a:avLst/>
          </a:prstGeom>
          <a:solidFill>
            <a:srgbClr val="00FF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000">
                <a:cs typeface="Calibri"/>
              </a:rPr>
              <a:t>Meta-Theatre</a:t>
            </a:r>
            <a:endParaRPr lang="en-US" sz="2000" dirty="0">
              <a:cs typeface="Calibri"/>
            </a:endParaRP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10DE6EBD-3957-4557-A3C6-61E22D6288DA}"/>
              </a:ext>
            </a:extLst>
          </p:cNvPr>
          <p:cNvSpPr txBox="1"/>
          <p:nvPr/>
        </p:nvSpPr>
        <p:spPr>
          <a:xfrm>
            <a:off x="7430313" y="14510735"/>
            <a:ext cx="2220588" cy="584775"/>
          </a:xfrm>
          <a:prstGeom prst="rect">
            <a:avLst/>
          </a:prstGeom>
          <a:solidFill>
            <a:srgbClr val="00FF0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cs typeface="Calibri"/>
              </a:rPr>
              <a:t>Contemporary theatre</a:t>
            </a:r>
            <a:endParaRPr lang="en-GB" sz="1600">
              <a:cs typeface="Calibri"/>
            </a:endParaRPr>
          </a:p>
          <a:p>
            <a:pPr algn="ctr"/>
            <a:r>
              <a:rPr lang="en-GB" sz="1600" dirty="0">
                <a:cs typeface="Calibri"/>
              </a:rPr>
              <a:t>Surrealism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4721BC2A-32E3-4027-9D6D-EAF636F8C207}"/>
              </a:ext>
            </a:extLst>
          </p:cNvPr>
          <p:cNvSpPr txBox="1"/>
          <p:nvPr/>
        </p:nvSpPr>
        <p:spPr>
          <a:xfrm>
            <a:off x="2685984" y="16793125"/>
            <a:ext cx="2220588" cy="584775"/>
          </a:xfrm>
          <a:prstGeom prst="rect">
            <a:avLst/>
          </a:prstGeom>
          <a:solidFill>
            <a:srgbClr val="00FF0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cs typeface="Calibri"/>
              </a:rPr>
              <a:t>Episodic structure</a:t>
            </a:r>
            <a:endParaRPr lang="en-US" dirty="0">
              <a:cs typeface="Calibri"/>
            </a:endParaRPr>
          </a:p>
          <a:p>
            <a:pPr algn="ctr"/>
            <a:r>
              <a:rPr lang="en-GB" sz="1600" b="1" dirty="0">
                <a:solidFill>
                  <a:srgbClr val="FF0000"/>
                </a:solidFill>
                <a:cs typeface="Calibri"/>
              </a:rPr>
              <a:t>Multi-role play</a:t>
            </a:r>
          </a:p>
        </p:txBody>
      </p:sp>
      <p:cxnSp>
        <p:nvCxnSpPr>
          <p:cNvPr id="1046" name="Straight Arrow Connector 1045">
            <a:extLst>
              <a:ext uri="{FF2B5EF4-FFF2-40B4-BE49-F238E27FC236}">
                <a16:creationId xmlns:a16="http://schemas.microsoft.com/office/drawing/2014/main" id="{C4D3E15E-07DE-47E5-88E2-5BC82E63BD05}"/>
              </a:ext>
            </a:extLst>
          </p:cNvPr>
          <p:cNvCxnSpPr>
            <a:cxnSpLocks/>
          </p:cNvCxnSpPr>
          <p:nvPr/>
        </p:nvCxnSpPr>
        <p:spPr>
          <a:xfrm flipH="1">
            <a:off x="2774986" y="16346267"/>
            <a:ext cx="210170" cy="722618"/>
          </a:xfrm>
          <a:prstGeom prst="straightConnector1">
            <a:avLst/>
          </a:prstGeom>
          <a:ln w="28575">
            <a:solidFill>
              <a:srgbClr val="4472C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TextBox 146">
            <a:extLst>
              <a:ext uri="{FF2B5EF4-FFF2-40B4-BE49-F238E27FC236}">
                <a16:creationId xmlns:a16="http://schemas.microsoft.com/office/drawing/2014/main" id="{3C7D81BB-74DA-448D-AF4E-8AD84C5F1D4D}"/>
              </a:ext>
            </a:extLst>
          </p:cNvPr>
          <p:cNvSpPr txBox="1"/>
          <p:nvPr/>
        </p:nvSpPr>
        <p:spPr>
          <a:xfrm>
            <a:off x="133788" y="16026166"/>
            <a:ext cx="1896887" cy="584775"/>
          </a:xfrm>
          <a:prstGeom prst="rect">
            <a:avLst/>
          </a:prstGeom>
          <a:solidFill>
            <a:srgbClr val="00FF0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cs typeface="Calibri"/>
              </a:rPr>
              <a:t>Inference skills</a:t>
            </a:r>
          </a:p>
          <a:p>
            <a:pPr algn="ctr"/>
            <a:r>
              <a:rPr lang="en-GB" sz="1600" dirty="0">
                <a:cs typeface="Calibri"/>
              </a:rPr>
              <a:t>Combined-arts</a:t>
            </a:r>
          </a:p>
        </p:txBody>
      </p:sp>
      <p:cxnSp>
        <p:nvCxnSpPr>
          <p:cNvPr id="1134" name="Straight Arrow Connector 1133">
            <a:extLst>
              <a:ext uri="{FF2B5EF4-FFF2-40B4-BE49-F238E27FC236}">
                <a16:creationId xmlns:a16="http://schemas.microsoft.com/office/drawing/2014/main" id="{041CD269-49BD-4AFA-908B-74871115BDF5}"/>
              </a:ext>
            </a:extLst>
          </p:cNvPr>
          <p:cNvCxnSpPr>
            <a:cxnSpLocks/>
          </p:cNvCxnSpPr>
          <p:nvPr/>
        </p:nvCxnSpPr>
        <p:spPr>
          <a:xfrm>
            <a:off x="201556" y="15577518"/>
            <a:ext cx="398790" cy="496910"/>
          </a:xfrm>
          <a:prstGeom prst="straightConnector1">
            <a:avLst/>
          </a:prstGeom>
          <a:ln w="28575">
            <a:solidFill>
              <a:srgbClr val="4472C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TextBox 148">
            <a:extLst>
              <a:ext uri="{FF2B5EF4-FFF2-40B4-BE49-F238E27FC236}">
                <a16:creationId xmlns:a16="http://schemas.microsoft.com/office/drawing/2014/main" id="{D405AA7F-916E-431A-AB5D-D8C8C05B2063}"/>
              </a:ext>
            </a:extLst>
          </p:cNvPr>
          <p:cNvSpPr txBox="1"/>
          <p:nvPr/>
        </p:nvSpPr>
        <p:spPr>
          <a:xfrm>
            <a:off x="2408509" y="12182141"/>
            <a:ext cx="2220588" cy="830997"/>
          </a:xfrm>
          <a:prstGeom prst="rect">
            <a:avLst/>
          </a:prstGeom>
          <a:solidFill>
            <a:srgbClr val="00FF0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cs typeface="Calibri"/>
              </a:rPr>
              <a:t>Gothic theatre</a:t>
            </a:r>
          </a:p>
          <a:p>
            <a:pPr algn="ctr"/>
            <a:r>
              <a:rPr lang="en-GB" sz="1600" dirty="0">
                <a:cs typeface="Calibri"/>
              </a:rPr>
              <a:t>Documentary drama</a:t>
            </a:r>
          </a:p>
          <a:p>
            <a:pPr algn="ctr"/>
            <a:r>
              <a:rPr lang="en-GB" sz="1600" b="1" dirty="0">
                <a:solidFill>
                  <a:srgbClr val="FF0000"/>
                </a:solidFill>
                <a:cs typeface="Calibri"/>
              </a:rPr>
              <a:t>Teacher-in-role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CC6760-2F29-45A8-9DC5-5EDFB61A7C04}"/>
              </a:ext>
            </a:extLst>
          </p:cNvPr>
          <p:cNvSpPr txBox="1"/>
          <p:nvPr/>
        </p:nvSpPr>
        <p:spPr>
          <a:xfrm>
            <a:off x="2706219" y="13316593"/>
            <a:ext cx="20540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err="1">
                <a:solidFill>
                  <a:schemeClr val="bg1"/>
                </a:solidFill>
              </a:rPr>
              <a:t>Darkwood</a:t>
            </a:r>
            <a:r>
              <a:rPr lang="en-GB" sz="2400" b="1" dirty="0">
                <a:solidFill>
                  <a:schemeClr val="bg1"/>
                </a:solidFill>
              </a:rPr>
              <a:t> Manor</a:t>
            </a:r>
          </a:p>
        </p:txBody>
      </p:sp>
      <p:cxnSp>
        <p:nvCxnSpPr>
          <p:cNvPr id="1171" name="Straight Arrow Connector 1170">
            <a:extLst>
              <a:ext uri="{FF2B5EF4-FFF2-40B4-BE49-F238E27FC236}">
                <a16:creationId xmlns:a16="http://schemas.microsoft.com/office/drawing/2014/main" id="{5E9BB975-EC3D-4566-8EE2-262424801E89}"/>
              </a:ext>
            </a:extLst>
          </p:cNvPr>
          <p:cNvCxnSpPr>
            <a:cxnSpLocks/>
          </p:cNvCxnSpPr>
          <p:nvPr/>
        </p:nvCxnSpPr>
        <p:spPr>
          <a:xfrm>
            <a:off x="2749297" y="12918997"/>
            <a:ext cx="221949" cy="682100"/>
          </a:xfrm>
          <a:prstGeom prst="straightConnector1">
            <a:avLst/>
          </a:prstGeom>
          <a:ln w="28575"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2" name="Straight Arrow Connector 711">
            <a:extLst>
              <a:ext uri="{FF2B5EF4-FFF2-40B4-BE49-F238E27FC236}">
                <a16:creationId xmlns:a16="http://schemas.microsoft.com/office/drawing/2014/main" id="{0B14708B-4A9B-4E27-AE63-E827BB75771E}"/>
              </a:ext>
            </a:extLst>
          </p:cNvPr>
          <p:cNvCxnSpPr>
            <a:cxnSpLocks/>
          </p:cNvCxnSpPr>
          <p:nvPr/>
        </p:nvCxnSpPr>
        <p:spPr>
          <a:xfrm>
            <a:off x="6173317" y="13116238"/>
            <a:ext cx="110983" cy="633787"/>
          </a:xfrm>
          <a:prstGeom prst="straightConnector1">
            <a:avLst/>
          </a:prstGeom>
          <a:ln w="28575"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TextBox 149">
            <a:extLst>
              <a:ext uri="{FF2B5EF4-FFF2-40B4-BE49-F238E27FC236}">
                <a16:creationId xmlns:a16="http://schemas.microsoft.com/office/drawing/2014/main" id="{5EEB11F9-CD6E-471D-8502-5083E7EC2DBF}"/>
              </a:ext>
            </a:extLst>
          </p:cNvPr>
          <p:cNvSpPr txBox="1"/>
          <p:nvPr/>
        </p:nvSpPr>
        <p:spPr>
          <a:xfrm>
            <a:off x="6065046" y="10337979"/>
            <a:ext cx="2142042" cy="646331"/>
          </a:xfrm>
          <a:prstGeom prst="rect">
            <a:avLst/>
          </a:prstGeom>
          <a:solidFill>
            <a:srgbClr val="00FF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>
                <a:cs typeface="Calibri"/>
              </a:rPr>
              <a:t>1980s Politics</a:t>
            </a:r>
          </a:p>
          <a:p>
            <a:pPr algn="ctr"/>
            <a:r>
              <a:rPr lang="en-US" sz="1800">
                <a:cs typeface="Calibri"/>
              </a:rPr>
              <a:t>Brecht's Epic Theatre</a:t>
            </a:r>
            <a:endParaRPr lang="en-US" sz="1800" dirty="0">
              <a:cs typeface="Calibri"/>
            </a:endParaRP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1D965588-9DB8-413E-BBD1-3B0D47F04308}"/>
              </a:ext>
            </a:extLst>
          </p:cNvPr>
          <p:cNvSpPr txBox="1"/>
          <p:nvPr/>
        </p:nvSpPr>
        <p:spPr>
          <a:xfrm>
            <a:off x="2430204" y="10319498"/>
            <a:ext cx="2142042" cy="646331"/>
          </a:xfrm>
          <a:prstGeom prst="rect">
            <a:avLst/>
          </a:prstGeom>
          <a:solidFill>
            <a:srgbClr val="00FF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>
                <a:cs typeface="Calibri"/>
              </a:rPr>
              <a:t>Melodrama</a:t>
            </a:r>
            <a:endParaRPr lang="en-US" sz="1800" dirty="0">
              <a:cs typeface="Calibri"/>
            </a:endParaRPr>
          </a:p>
          <a:p>
            <a:pPr algn="ctr"/>
            <a:r>
              <a:rPr lang="en-US" sz="1800">
                <a:cs typeface="Calibri"/>
              </a:rPr>
              <a:t>Brecht's Epic Theatre</a:t>
            </a:r>
            <a:endParaRPr lang="en-US" sz="1800" dirty="0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E538417-9260-4230-9496-9D3FB0B24414}"/>
              </a:ext>
            </a:extLst>
          </p:cNvPr>
          <p:cNvSpPr txBox="1"/>
          <p:nvPr/>
        </p:nvSpPr>
        <p:spPr>
          <a:xfrm>
            <a:off x="5845647" y="8046363"/>
            <a:ext cx="1735105" cy="338554"/>
          </a:xfrm>
          <a:prstGeom prst="rect">
            <a:avLst/>
          </a:prstGeom>
          <a:solidFill>
            <a:srgbClr val="00FF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dirty="0">
                <a:cs typeface="Calibri"/>
              </a:rPr>
              <a:t>Verbatim Theatre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E1C0B7C0-3806-4DC0-A68B-2E81087579F0}"/>
              </a:ext>
            </a:extLst>
          </p:cNvPr>
          <p:cNvSpPr txBox="1"/>
          <p:nvPr/>
        </p:nvSpPr>
        <p:spPr>
          <a:xfrm>
            <a:off x="2040981" y="8046950"/>
            <a:ext cx="2285384" cy="830997"/>
          </a:xfrm>
          <a:prstGeom prst="rect">
            <a:avLst/>
          </a:prstGeom>
          <a:solidFill>
            <a:srgbClr val="FFC00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Exploring the Performing Arts 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892F3D5A-87DB-4126-BB91-C5EAF1EBCDEF}"/>
              </a:ext>
            </a:extLst>
          </p:cNvPr>
          <p:cNvSpPr txBox="1"/>
          <p:nvPr/>
        </p:nvSpPr>
        <p:spPr>
          <a:xfrm>
            <a:off x="84855" y="8739396"/>
            <a:ext cx="1735105" cy="338554"/>
          </a:xfrm>
          <a:prstGeom prst="rect">
            <a:avLst/>
          </a:prstGeom>
          <a:solidFill>
            <a:srgbClr val="00FF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dirty="0">
                <a:cs typeface="Calibri"/>
              </a:rPr>
              <a:t>Musical Theatre</a:t>
            </a: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16993C44-9F27-4509-9ED1-DCD57809496F}"/>
              </a:ext>
            </a:extLst>
          </p:cNvPr>
          <p:cNvSpPr txBox="1"/>
          <p:nvPr/>
        </p:nvSpPr>
        <p:spPr>
          <a:xfrm>
            <a:off x="2451167" y="4719801"/>
            <a:ext cx="1735105" cy="584775"/>
          </a:xfrm>
          <a:prstGeom prst="rect">
            <a:avLst/>
          </a:prstGeom>
          <a:solidFill>
            <a:srgbClr val="00FF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dirty="0">
                <a:cs typeface="Calibri"/>
              </a:rPr>
              <a:t>Artaud's Theatre of the Absurd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5CD19959-7F8E-4110-B8C9-B23A39AFC7D0}"/>
              </a:ext>
            </a:extLst>
          </p:cNvPr>
          <p:cNvSpPr txBox="1"/>
          <p:nvPr/>
        </p:nvSpPr>
        <p:spPr>
          <a:xfrm>
            <a:off x="3187662" y="5375872"/>
            <a:ext cx="2030346" cy="584775"/>
          </a:xfrm>
          <a:prstGeom prst="rect">
            <a:avLst/>
          </a:prstGeom>
          <a:solidFill>
            <a:srgbClr val="00FF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dirty="0">
                <a:cs typeface="Calibri"/>
              </a:rPr>
              <a:t>Katie Mitchell</a:t>
            </a:r>
          </a:p>
          <a:p>
            <a:pPr algn="ctr"/>
            <a:r>
              <a:rPr lang="en-US" sz="1600" b="1" dirty="0">
                <a:cs typeface="Calibri"/>
              </a:rPr>
              <a:t>Live Cinema Theatre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24DB735-E232-4DEA-9EAE-EC966EA6D285}"/>
              </a:ext>
            </a:extLst>
          </p:cNvPr>
          <p:cNvCxnSpPr/>
          <p:nvPr/>
        </p:nvCxnSpPr>
        <p:spPr>
          <a:xfrm flipH="1">
            <a:off x="4221320" y="4782068"/>
            <a:ext cx="398898" cy="46137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D5A7A41D-18C9-47E8-9058-B3662ACBD372}"/>
              </a:ext>
            </a:extLst>
          </p:cNvPr>
          <p:cNvSpPr txBox="1"/>
          <p:nvPr/>
        </p:nvSpPr>
        <p:spPr>
          <a:xfrm>
            <a:off x="141549" y="16703959"/>
            <a:ext cx="2743200" cy="7540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150" b="1" dirty="0">
                <a:solidFill>
                  <a:srgbClr val="FF0000"/>
                </a:solidFill>
              </a:rPr>
              <a:t>Physical Theatre</a:t>
            </a:r>
            <a:endParaRPr lang="en-US" sz="2150" b="1" dirty="0">
              <a:solidFill>
                <a:srgbClr val="FF0000"/>
              </a:solidFill>
              <a:cs typeface="Calibri"/>
            </a:endParaRPr>
          </a:p>
          <a:p>
            <a:r>
              <a:rPr lang="en-US" sz="2150" b="1" dirty="0">
                <a:solidFill>
                  <a:srgbClr val="FF0000"/>
                </a:solidFill>
                <a:cs typeface="Calibri"/>
              </a:rPr>
              <a:t>Thought tracking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41E3A567-DC81-41C8-8203-C18B65E612B8}"/>
              </a:ext>
            </a:extLst>
          </p:cNvPr>
          <p:cNvSpPr txBox="1"/>
          <p:nvPr/>
        </p:nvSpPr>
        <p:spPr>
          <a:xfrm>
            <a:off x="4680057" y="14144354"/>
            <a:ext cx="2743200" cy="141577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150" b="1" dirty="0">
                <a:solidFill>
                  <a:srgbClr val="FF0000"/>
                </a:solidFill>
              </a:rPr>
              <a:t>Direct address</a:t>
            </a:r>
            <a:endParaRPr lang="en-US" dirty="0">
              <a:solidFill>
                <a:srgbClr val="000000"/>
              </a:solidFill>
            </a:endParaRPr>
          </a:p>
          <a:p>
            <a:r>
              <a:rPr lang="en-US" sz="2150" b="1" dirty="0">
                <a:solidFill>
                  <a:srgbClr val="FF0000"/>
                </a:solidFill>
              </a:rPr>
              <a:t>Narration</a:t>
            </a:r>
          </a:p>
          <a:p>
            <a:pPr algn="r"/>
            <a:r>
              <a:rPr lang="en-US" sz="2150" b="1" dirty="0">
                <a:solidFill>
                  <a:srgbClr val="FF0000"/>
                </a:solidFill>
                <a:cs typeface="Calibri"/>
              </a:rPr>
              <a:t>Sound Collage</a:t>
            </a:r>
          </a:p>
          <a:p>
            <a:pPr algn="r"/>
            <a:r>
              <a:rPr lang="en-US" sz="2150" b="1" dirty="0">
                <a:solidFill>
                  <a:srgbClr val="FF0000"/>
                </a:solidFill>
                <a:cs typeface="Calibri"/>
              </a:rPr>
              <a:t>Freeze Frames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5AE0FD79-93D3-453B-9D51-6F50B86E63B3}"/>
              </a:ext>
            </a:extLst>
          </p:cNvPr>
          <p:cNvSpPr txBox="1"/>
          <p:nvPr/>
        </p:nvSpPr>
        <p:spPr>
          <a:xfrm>
            <a:off x="84353" y="12185378"/>
            <a:ext cx="1735106" cy="107566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150" b="1" dirty="0">
                <a:solidFill>
                  <a:srgbClr val="FF0000"/>
                </a:solidFill>
                <a:cs typeface="Calibri"/>
              </a:rPr>
              <a:t>Hot-seating</a:t>
            </a:r>
          </a:p>
          <a:p>
            <a:r>
              <a:rPr lang="en-US" sz="2150" b="1" dirty="0">
                <a:solidFill>
                  <a:srgbClr val="FF0000"/>
                </a:solidFill>
                <a:cs typeface="Calibri"/>
              </a:rPr>
              <a:t>Mime</a:t>
            </a:r>
          </a:p>
          <a:p>
            <a:r>
              <a:rPr lang="en-US" sz="2150" b="1" dirty="0">
                <a:solidFill>
                  <a:srgbClr val="FF0000"/>
                </a:solidFill>
                <a:cs typeface="Calibri"/>
              </a:rPr>
              <a:t>Flashback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976412-5D94-45BB-B8B5-856862FA48D7}"/>
              </a:ext>
            </a:extLst>
          </p:cNvPr>
          <p:cNvSpPr txBox="1"/>
          <p:nvPr/>
        </p:nvSpPr>
        <p:spPr>
          <a:xfrm>
            <a:off x="1869671" y="9663426"/>
            <a:ext cx="635014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</a:rPr>
              <a:t>Direct Address * Multi-role play *  Narration </a:t>
            </a:r>
            <a:endParaRPr lang="en-US" sz="2000" b="1" dirty="0">
              <a:solidFill>
                <a:srgbClr val="FF0000"/>
              </a:solidFill>
              <a:cs typeface="Calibri"/>
            </a:endParaRPr>
          </a:p>
          <a:p>
            <a:pPr algn="ctr"/>
            <a:r>
              <a:rPr lang="en-US" sz="2000" b="1" dirty="0">
                <a:solidFill>
                  <a:srgbClr val="FF0000"/>
                </a:solidFill>
              </a:rPr>
              <a:t>Thought tracking * Mime *  Hot-seating * Split Scene</a:t>
            </a:r>
            <a:endParaRPr lang="en-US" sz="2000" b="1" dirty="0">
              <a:solidFill>
                <a:srgbClr val="FF0000"/>
              </a:solidFill>
              <a:cs typeface="Calibri"/>
            </a:endParaRPr>
          </a:p>
        </p:txBody>
      </p:sp>
      <p:cxnSp>
        <p:nvCxnSpPr>
          <p:cNvPr id="138" name="Straight Arrow Connector 137">
            <a:extLst>
              <a:ext uri="{FF2B5EF4-FFF2-40B4-BE49-F238E27FC236}">
                <a16:creationId xmlns:a16="http://schemas.microsoft.com/office/drawing/2014/main" id="{B166C614-95A6-4E77-91E9-2E017342F641}"/>
              </a:ext>
            </a:extLst>
          </p:cNvPr>
          <p:cNvCxnSpPr>
            <a:cxnSpLocks/>
          </p:cNvCxnSpPr>
          <p:nvPr/>
        </p:nvCxnSpPr>
        <p:spPr>
          <a:xfrm flipH="1">
            <a:off x="4705694" y="10332843"/>
            <a:ext cx="480928" cy="5771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4AFECBB8-DF7F-46F0-9E1F-345990D028FE}"/>
              </a:ext>
            </a:extLst>
          </p:cNvPr>
          <p:cNvSpPr txBox="1"/>
          <p:nvPr/>
        </p:nvSpPr>
        <p:spPr>
          <a:xfrm>
            <a:off x="1986047" y="7339117"/>
            <a:ext cx="238250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 b="1" dirty="0">
                <a:solidFill>
                  <a:srgbClr val="0070C0"/>
                </a:solidFill>
                <a:cs typeface="Calibri"/>
              </a:rPr>
              <a:t>Role of the Director, Actor and Technician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9C34BC1A-207A-4A00-A4DF-E6E88E0D303F}"/>
              </a:ext>
            </a:extLst>
          </p:cNvPr>
          <p:cNvSpPr txBox="1"/>
          <p:nvPr/>
        </p:nvSpPr>
        <p:spPr>
          <a:xfrm>
            <a:off x="5608738" y="7329876"/>
            <a:ext cx="2530481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 b="1" dirty="0">
                <a:solidFill>
                  <a:srgbClr val="0070C0"/>
                </a:solidFill>
                <a:cs typeface="Calibri"/>
              </a:rPr>
              <a:t>Script Inference skills and Acting Skill analysis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BDF3A6A-9492-4C72-93AB-6B600A80E339}"/>
              </a:ext>
            </a:extLst>
          </p:cNvPr>
          <p:cNvSpPr txBox="1"/>
          <p:nvPr/>
        </p:nvSpPr>
        <p:spPr>
          <a:xfrm>
            <a:off x="5482531" y="5028903"/>
            <a:ext cx="2179037" cy="433207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150" b="1" dirty="0">
                <a:solidFill>
                  <a:srgbClr val="0070C0"/>
                </a:solidFill>
              </a:rPr>
              <a:t>Original devising</a:t>
            </a:r>
            <a:r>
              <a:rPr lang="en-US" sz="2150" dirty="0"/>
              <a:t> </a:t>
            </a:r>
            <a:endParaRPr lang="en-US" dirty="0">
              <a:cs typeface="Calibri" panose="020F0502020204030204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2AC2B82-0CCF-43D0-B14F-B17898E74297}"/>
              </a:ext>
            </a:extLst>
          </p:cNvPr>
          <p:cNvSpPr txBox="1"/>
          <p:nvPr/>
        </p:nvSpPr>
        <p:spPr>
          <a:xfrm>
            <a:off x="5044870" y="5481083"/>
            <a:ext cx="4324707" cy="7540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150" b="1" dirty="0">
                <a:solidFill>
                  <a:srgbClr val="FF0000"/>
                </a:solidFill>
                <a:cs typeface="Calibri"/>
              </a:rPr>
              <a:t>Verbatim and Political theatre</a:t>
            </a:r>
            <a:endParaRPr lang="en-US"/>
          </a:p>
          <a:p>
            <a:pPr algn="ctr"/>
            <a:r>
              <a:rPr lang="en-US" sz="2150" b="1" dirty="0">
                <a:solidFill>
                  <a:srgbClr val="FF0000"/>
                </a:solidFill>
                <a:cs typeface="Calibri"/>
              </a:rPr>
              <a:t>Multi-Media combined Arts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C25CAF5-E75D-4F6B-9EC6-1F1F9DC24186}"/>
              </a:ext>
            </a:extLst>
          </p:cNvPr>
          <p:cNvSpPr txBox="1"/>
          <p:nvPr/>
        </p:nvSpPr>
        <p:spPr>
          <a:xfrm>
            <a:off x="5701246" y="2724543"/>
            <a:ext cx="1772098" cy="7540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150" b="1" dirty="0">
                <a:solidFill>
                  <a:srgbClr val="0070C0"/>
                </a:solidFill>
              </a:rPr>
              <a:t>Arts Event </a:t>
            </a:r>
            <a:endParaRPr lang="en-US" sz="2150" b="1">
              <a:solidFill>
                <a:srgbClr val="0070C0"/>
              </a:solidFill>
              <a:cs typeface="Calibri" panose="020F0502020204030204"/>
            </a:endParaRPr>
          </a:p>
          <a:p>
            <a:pPr algn="ctr"/>
            <a:r>
              <a:rPr lang="en-US" sz="2150" b="1" dirty="0">
                <a:solidFill>
                  <a:srgbClr val="0070C0"/>
                </a:solidFill>
              </a:rPr>
              <a:t>Management</a:t>
            </a:r>
            <a:endParaRPr lang="en-US" sz="2150" b="1" dirty="0">
              <a:solidFill>
                <a:srgbClr val="0070C0"/>
              </a:solidFill>
              <a:cs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D578AB3-2C99-459E-8F16-C5214B17B74F}"/>
              </a:ext>
            </a:extLst>
          </p:cNvPr>
          <p:cNvSpPr txBox="1"/>
          <p:nvPr/>
        </p:nvSpPr>
        <p:spPr>
          <a:xfrm>
            <a:off x="1423872" y="975963"/>
            <a:ext cx="4592916" cy="7540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150" b="1" dirty="0">
                <a:solidFill>
                  <a:srgbClr val="FF0000"/>
                </a:solidFill>
                <a:cs typeface="Calibri"/>
              </a:rPr>
              <a:t>*Agent * Showreel * Audition * Research * Pitch * Career Progression</a:t>
            </a:r>
            <a:endParaRPr lang="en-US">
              <a:solidFill>
                <a:srgbClr val="000000"/>
              </a:solidFill>
              <a:cs typeface="Calibri" panose="020F0502020204030204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EA671C6-A793-4077-A285-A8AEC46488E4}"/>
              </a:ext>
            </a:extLst>
          </p:cNvPr>
          <p:cNvSpPr txBox="1"/>
          <p:nvPr/>
        </p:nvSpPr>
        <p:spPr>
          <a:xfrm>
            <a:off x="73127" y="9236384"/>
            <a:ext cx="1818341" cy="1084912"/>
          </a:xfrm>
          <a:prstGeom prst="rect">
            <a:avLst/>
          </a:prstGeom>
          <a:solidFill>
            <a:srgbClr val="FFFF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150" b="1" dirty="0">
                <a:cs typeface="Calibri"/>
              </a:rPr>
              <a:t>BTEC </a:t>
            </a:r>
            <a:endParaRPr lang="en-US" dirty="0">
              <a:cs typeface="Calibri"/>
            </a:endParaRPr>
          </a:p>
          <a:p>
            <a:pPr algn="ctr"/>
            <a:r>
              <a:rPr lang="en-US" sz="2150" b="1" dirty="0">
                <a:cs typeface="Calibri"/>
              </a:rPr>
              <a:t>PERFORMING </a:t>
            </a:r>
          </a:p>
          <a:p>
            <a:pPr algn="ctr"/>
            <a:r>
              <a:rPr lang="en-US" sz="2150" b="1" dirty="0">
                <a:cs typeface="Calibri"/>
              </a:rPr>
              <a:t>ARTS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C165473B-1BE2-4B83-A044-7C6B17280BF8}"/>
              </a:ext>
            </a:extLst>
          </p:cNvPr>
          <p:cNvSpPr txBox="1"/>
          <p:nvPr/>
        </p:nvSpPr>
        <p:spPr>
          <a:xfrm>
            <a:off x="169379" y="2796014"/>
            <a:ext cx="1818341" cy="1084912"/>
          </a:xfrm>
          <a:prstGeom prst="rect">
            <a:avLst/>
          </a:prstGeom>
          <a:solidFill>
            <a:srgbClr val="FFFF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150" b="1" dirty="0">
                <a:cs typeface="Calibri"/>
              </a:rPr>
              <a:t>CTECH </a:t>
            </a:r>
          </a:p>
          <a:p>
            <a:pPr algn="ctr"/>
            <a:r>
              <a:rPr lang="en-US" sz="2150" b="1" dirty="0">
                <a:cs typeface="Calibri"/>
              </a:rPr>
              <a:t>PERFORMING </a:t>
            </a:r>
          </a:p>
          <a:p>
            <a:pPr algn="ctr"/>
            <a:r>
              <a:rPr lang="en-US" sz="2150" b="1" dirty="0">
                <a:cs typeface="Calibri"/>
              </a:rPr>
              <a:t>ARTS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A176DAAA-3B86-4665-A1A8-47A469E6B783}"/>
              </a:ext>
            </a:extLst>
          </p:cNvPr>
          <p:cNvSpPr txBox="1"/>
          <p:nvPr/>
        </p:nvSpPr>
        <p:spPr>
          <a:xfrm>
            <a:off x="-1397" y="3930051"/>
            <a:ext cx="1180124" cy="280076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Universal </a:t>
            </a:r>
            <a:r>
              <a:rPr lang="en-GB" sz="2000" b="1">
                <a:solidFill>
                  <a:srgbClr val="FF0000"/>
                </a:solidFill>
              </a:rPr>
              <a:t>language</a:t>
            </a:r>
          </a:p>
          <a:p>
            <a:pPr algn="ctr"/>
            <a:r>
              <a:rPr lang="en-GB" sz="2000" b="1">
                <a:solidFill>
                  <a:srgbClr val="FF0000"/>
                </a:solidFill>
                <a:cs typeface="Calibri"/>
              </a:rPr>
              <a:t>*</a:t>
            </a:r>
            <a:endParaRPr lang="en-GB" sz="2000" b="1" dirty="0">
              <a:solidFill>
                <a:srgbClr val="FF0000"/>
              </a:solidFill>
              <a:cs typeface="Calibri"/>
            </a:endParaRPr>
          </a:p>
          <a:p>
            <a:pPr algn="ctr"/>
            <a:r>
              <a:rPr lang="en-GB" sz="2000" b="1">
                <a:solidFill>
                  <a:srgbClr val="FF0000"/>
                </a:solidFill>
                <a:cs typeface="Calibri"/>
              </a:rPr>
              <a:t>Mime</a:t>
            </a:r>
            <a:endParaRPr lang="en-GB" sz="2000" b="1" dirty="0">
              <a:solidFill>
                <a:srgbClr val="FF0000"/>
              </a:solidFill>
              <a:cs typeface="Calibri"/>
            </a:endParaRPr>
          </a:p>
          <a:p>
            <a:pPr algn="ctr"/>
            <a:r>
              <a:rPr lang="en-GB" sz="2000" b="1">
                <a:solidFill>
                  <a:srgbClr val="FF0000"/>
                </a:solidFill>
                <a:cs typeface="Calibri"/>
              </a:rPr>
              <a:t>*</a:t>
            </a:r>
            <a:endParaRPr lang="en-GB" sz="2000" b="1" dirty="0">
              <a:solidFill>
                <a:srgbClr val="FF0000"/>
              </a:solidFill>
              <a:cs typeface="Calibri"/>
            </a:endParaRPr>
          </a:p>
          <a:p>
            <a:pPr algn="ctr"/>
            <a:r>
              <a:rPr lang="en-GB" sz="2000" b="1">
                <a:solidFill>
                  <a:srgbClr val="FF0000"/>
                </a:solidFill>
                <a:cs typeface="Calibri"/>
              </a:rPr>
              <a:t>Physical Theatre</a:t>
            </a:r>
            <a:endParaRPr lang="en-GB" sz="2000" b="1" dirty="0">
              <a:solidFill>
                <a:srgbClr val="FF0000"/>
              </a:solidFill>
              <a:cs typeface="Calibri"/>
            </a:endParaRPr>
          </a:p>
          <a:p>
            <a:pPr algn="ctr"/>
            <a:r>
              <a:rPr lang="en-GB" sz="2000" b="1">
                <a:solidFill>
                  <a:srgbClr val="FF0000"/>
                </a:solidFill>
                <a:cs typeface="Calibri"/>
              </a:rPr>
              <a:t>*</a:t>
            </a:r>
            <a:endParaRPr lang="en-GB" sz="2000" b="1" dirty="0">
              <a:solidFill>
                <a:srgbClr val="FF0000"/>
              </a:solidFill>
              <a:cs typeface="Calibri"/>
            </a:endParaRPr>
          </a:p>
          <a:p>
            <a:pPr algn="ctr"/>
            <a:r>
              <a:rPr lang="en-GB" sz="1600" b="1">
                <a:solidFill>
                  <a:srgbClr val="FF0000"/>
                </a:solidFill>
                <a:cs typeface="Calibri"/>
              </a:rPr>
              <a:t>Storytelling</a:t>
            </a:r>
            <a:endParaRPr lang="en-GB" sz="1600" b="1" dirty="0">
              <a:solidFill>
                <a:srgbClr val="FF0000"/>
              </a:solidFill>
              <a:cs typeface="Calibri"/>
            </a:endParaRP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AFD7CD2D-E0BB-4CAB-A7D5-E88F214A093C}"/>
              </a:ext>
            </a:extLst>
          </p:cNvPr>
          <p:cNvCxnSpPr/>
          <p:nvPr/>
        </p:nvCxnSpPr>
        <p:spPr>
          <a:xfrm flipV="1">
            <a:off x="1059778" y="4522880"/>
            <a:ext cx="1846867" cy="1105266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48" name="TextBox 147">
            <a:extLst>
              <a:ext uri="{FF2B5EF4-FFF2-40B4-BE49-F238E27FC236}">
                <a16:creationId xmlns:a16="http://schemas.microsoft.com/office/drawing/2014/main" id="{39733DE7-B398-41B5-949A-7C22BA5F52C6}"/>
              </a:ext>
            </a:extLst>
          </p:cNvPr>
          <p:cNvSpPr txBox="1"/>
          <p:nvPr/>
        </p:nvSpPr>
        <p:spPr>
          <a:xfrm>
            <a:off x="3997159" y="2645711"/>
            <a:ext cx="2003654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000" b="1">
                <a:solidFill>
                  <a:srgbClr val="FF0000"/>
                </a:solidFill>
              </a:rPr>
              <a:t>Client Brief</a:t>
            </a:r>
            <a:endParaRPr lang="en-GB" sz="2000" b="1" dirty="0">
              <a:solidFill>
                <a:srgbClr val="FFFFFF"/>
              </a:solidFill>
            </a:endParaRPr>
          </a:p>
          <a:p>
            <a:pPr algn="ctr"/>
            <a:r>
              <a:rPr lang="en-GB" sz="2000" b="1">
                <a:solidFill>
                  <a:srgbClr val="FF0000"/>
                </a:solidFill>
              </a:rPr>
              <a:t>Forecasting</a:t>
            </a:r>
            <a:endParaRPr lang="en-GB" sz="2000" b="1">
              <a:solidFill>
                <a:srgbClr val="FFFFFF"/>
              </a:solidFill>
            </a:endParaRPr>
          </a:p>
          <a:p>
            <a:pPr algn="ctr"/>
            <a:r>
              <a:rPr lang="en-GB" sz="2000" b="1">
                <a:solidFill>
                  <a:srgbClr val="FF0000"/>
                </a:solidFill>
              </a:rPr>
              <a:t>Budgeting</a:t>
            </a:r>
            <a:endParaRPr lang="en-GB" sz="2000" b="1">
              <a:solidFill>
                <a:srgbClr val="FFFFFF"/>
              </a:solidFill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</a:rPr>
              <a:t>Health &amp; </a:t>
            </a:r>
            <a:r>
              <a:rPr lang="en-GB" sz="2000" b="1">
                <a:solidFill>
                  <a:srgbClr val="FF0000"/>
                </a:solidFill>
              </a:rPr>
              <a:t>Safety</a:t>
            </a:r>
            <a:endParaRPr lang="en-GB" sz="2000" b="1">
              <a:solidFill>
                <a:schemeClr val="bg1"/>
              </a:solidFill>
              <a:cs typeface="Calibri"/>
            </a:endParaRPr>
          </a:p>
        </p:txBody>
      </p:sp>
      <p:sp>
        <p:nvSpPr>
          <p:cNvPr id="40" name="Star: 5 Points 39">
            <a:extLst>
              <a:ext uri="{FF2B5EF4-FFF2-40B4-BE49-F238E27FC236}">
                <a16:creationId xmlns:a16="http://schemas.microsoft.com/office/drawing/2014/main" id="{8132522A-F416-4D70-94CB-6DA6A9DE89FE}"/>
              </a:ext>
            </a:extLst>
          </p:cNvPr>
          <p:cNvSpPr/>
          <p:nvPr/>
        </p:nvSpPr>
        <p:spPr>
          <a:xfrm rot="1260000">
            <a:off x="7209651" y="41313"/>
            <a:ext cx="2514806" cy="1811610"/>
          </a:xfrm>
          <a:prstGeom prst="star5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200" b="1" dirty="0">
              <a:solidFill>
                <a:schemeClr val="tx1"/>
              </a:solidFill>
              <a:cs typeface="Calibri" panose="020F0502020204030204"/>
            </a:endParaRPr>
          </a:p>
        </p:txBody>
      </p:sp>
      <p:sp>
        <p:nvSpPr>
          <p:cNvPr id="154" name="Star: 5 Points 153">
            <a:extLst>
              <a:ext uri="{FF2B5EF4-FFF2-40B4-BE49-F238E27FC236}">
                <a16:creationId xmlns:a16="http://schemas.microsoft.com/office/drawing/2014/main" id="{CCC32B59-8362-49E2-8083-FF2C5D60ADCE}"/>
              </a:ext>
            </a:extLst>
          </p:cNvPr>
          <p:cNvSpPr/>
          <p:nvPr/>
        </p:nvSpPr>
        <p:spPr>
          <a:xfrm rot="1260000">
            <a:off x="-25844" y="10775527"/>
            <a:ext cx="1506711" cy="1432548"/>
          </a:xfrm>
          <a:prstGeom prst="star5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9" name="Star: 5 Points 158">
            <a:extLst>
              <a:ext uri="{FF2B5EF4-FFF2-40B4-BE49-F238E27FC236}">
                <a16:creationId xmlns:a16="http://schemas.microsoft.com/office/drawing/2014/main" id="{85F2DA7E-FB8A-460E-95EF-D1C7AE10D8E2}"/>
              </a:ext>
            </a:extLst>
          </p:cNvPr>
          <p:cNvSpPr/>
          <p:nvPr/>
        </p:nvSpPr>
        <p:spPr>
          <a:xfrm rot="1260000">
            <a:off x="7800585" y="16103404"/>
            <a:ext cx="1904401" cy="1441793"/>
          </a:xfrm>
          <a:prstGeom prst="star5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58F0AB9-63B3-4837-BFA9-67F5516911E8}"/>
              </a:ext>
            </a:extLst>
          </p:cNvPr>
          <p:cNvSpPr txBox="1"/>
          <p:nvPr/>
        </p:nvSpPr>
        <p:spPr>
          <a:xfrm rot="1320000">
            <a:off x="7772535" y="732196"/>
            <a:ext cx="1476144" cy="4239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150" b="1" dirty="0">
                <a:cs typeface="Calibri"/>
              </a:rPr>
              <a:t>Aspiration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5C6CF11-21EA-442A-8620-160CD237A590}"/>
              </a:ext>
            </a:extLst>
          </p:cNvPr>
          <p:cNvSpPr txBox="1"/>
          <p:nvPr/>
        </p:nvSpPr>
        <p:spPr>
          <a:xfrm rot="1260000">
            <a:off x="242861" y="11421336"/>
            <a:ext cx="1400861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b="1" dirty="0">
                <a:cs typeface="Calibri"/>
              </a:rPr>
              <a:t>Academic Excellence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335994BC-7F94-497E-8182-E65B53B56689}"/>
              </a:ext>
            </a:extLst>
          </p:cNvPr>
          <p:cNvSpPr txBox="1"/>
          <p:nvPr/>
        </p:nvSpPr>
        <p:spPr>
          <a:xfrm rot="1260000">
            <a:off x="8125661" y="16560459"/>
            <a:ext cx="1235681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b="1" dirty="0">
                <a:cs typeface="Calibri"/>
              </a:rPr>
              <a:t>Social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5C397B0DBDDF4EB7540FEC25494737" ma:contentTypeVersion="17" ma:contentTypeDescription="Create a new document." ma:contentTypeScope="" ma:versionID="46c5c062bbdab2382abe4f7a00d2a4e1">
  <xsd:schema xmlns:xsd="http://www.w3.org/2001/XMLSchema" xmlns:xs="http://www.w3.org/2001/XMLSchema" xmlns:p="http://schemas.microsoft.com/office/2006/metadata/properties" xmlns:ns2="8e7f4680-ba74-400e-9986-f9541bd51691" xmlns:ns3="189acabf-49b9-4aac-9cc1-96780c22ec8e" targetNamespace="http://schemas.microsoft.com/office/2006/metadata/properties" ma:root="true" ma:fieldsID="78910c7e3dba2b3daa56aaaaf41cf36e" ns2:_="" ns3:_="">
    <xsd:import namespace="8e7f4680-ba74-400e-9986-f9541bd51691"/>
    <xsd:import namespace="189acabf-49b9-4aac-9cc1-96780c22ec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f4680-ba74-400e-9986-f9541bd516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acabf-49b9-4aac-9cc1-96780c22ec8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0f5a2eb3-aa35-4d02-9503-ad325e70baee}" ma:internalName="TaxCatchAll" ma:showField="CatchAllData" ma:web="189acabf-49b9-4aac-9cc1-96780c22ec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7f4680-ba74-400e-9986-f9541bd51691">
      <Terms xmlns="http://schemas.microsoft.com/office/infopath/2007/PartnerControls"/>
    </lcf76f155ced4ddcb4097134ff3c332f>
    <TaxCatchAll xmlns="189acabf-49b9-4aac-9cc1-96780c22ec8e" xsi:nil="true"/>
  </documentManagement>
</p:properties>
</file>

<file path=customXml/itemProps1.xml><?xml version="1.0" encoding="utf-8"?>
<ds:datastoreItem xmlns:ds="http://schemas.openxmlformats.org/officeDocument/2006/customXml" ds:itemID="{EE46C73F-23C6-44F7-9C6A-79B907D9257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78ACCAC-C5C1-471E-BFB1-F91E2C7834D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7f4680-ba74-400e-9986-f9541bd51691"/>
    <ds:schemaRef ds:uri="189acabf-49b9-4aac-9cc1-96780c22ec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5AB3127-E1AB-42D1-BFFE-AE9AE1DF0189}">
  <ds:schemaRefs>
    <ds:schemaRef ds:uri="http://schemas.microsoft.com/office/2006/metadata/properties"/>
    <ds:schemaRef ds:uri="http://schemas.microsoft.com/office/infopath/2007/PartnerControls"/>
    <ds:schemaRef ds:uri="8e7f4680-ba74-400e-9986-f9541bd51691"/>
    <ds:schemaRef ds:uri="189acabf-49b9-4aac-9cc1-96780c22ec8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8395</TotalTime>
  <Words>166</Words>
  <Application>Microsoft Office PowerPoint</Application>
  <PresentationFormat>Custom</PresentationFormat>
  <Paragraphs>49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A Copland</cp:lastModifiedBy>
  <cp:revision>779</cp:revision>
  <cp:lastPrinted>2019-10-28T14:05:20Z</cp:lastPrinted>
  <dcterms:created xsi:type="dcterms:W3CDTF">2018-02-08T08:28:53Z</dcterms:created>
  <dcterms:modified xsi:type="dcterms:W3CDTF">2024-10-04T14:18:07Z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2021-10-03T17:37:27Z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201ac60b-a2ec-493d-b0bf-792f304fef7b</vt:lpwstr>
  </property>
  <property fmtid="{D5CDD505-2E9C-101B-9397-08002B2CF9AE}" pid="8" name="MSIP_Label_f9d133d5-5401-4903-95cd-de83b334d2cb_ContentBits">
    <vt:lpwstr>3</vt:lpwstr>
  </property>
  <property fmtid="{D5CDD505-2E9C-101B-9397-08002B2CF9AE}" pid="9" name="ClassificationContentMarkingFooterLocations">
    <vt:lpwstr>Office Theme:10</vt:lpwstr>
  </property>
  <property fmtid="{D5CDD505-2E9C-101B-9397-08002B2CF9AE}" pid="10" name="ClassificationContentMarkingFooterText">
    <vt:lpwstr>GAT Staff</vt:lpwstr>
  </property>
  <property fmtid="{D5CDD505-2E9C-101B-9397-08002B2CF9AE}" pid="11" name="ClassificationContentMarkingHeaderLocations">
    <vt:lpwstr>Office Theme:9</vt:lpwstr>
  </property>
  <property fmtid="{D5CDD505-2E9C-101B-9397-08002B2CF9AE}" pid="12" name="ClassificationContentMarkingHeaderText">
    <vt:lpwstr>GAT Staff</vt:lpwstr>
  </property>
  <property fmtid="{D5CDD505-2E9C-101B-9397-08002B2CF9AE}" pid="13" name="ContentTypeId">
    <vt:lpwstr>0x010100505C397B0DBDDF4EB7540FEC25494737</vt:lpwstr>
  </property>
</Properties>
</file>