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1" r:id="rId5"/>
  </p:sldIdLst>
  <p:sldSz cx="12801600" cy="9601200" type="A3"/>
  <p:notesSz cx="6858000" cy="9144000"/>
  <p:defaultTextStyle>
    <a:defPPr>
      <a:defRPr lang="en-US"/>
    </a:defPPr>
    <a:lvl1pPr marL="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17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5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52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7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87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05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22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4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FF"/>
    <a:srgbClr val="FF33CC"/>
    <a:srgbClr val="FF79D2"/>
    <a:srgbClr val="FF9BDE"/>
    <a:srgbClr val="FFB3E6"/>
    <a:srgbClr val="FF0066"/>
    <a:srgbClr val="FF00FF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BC3685-900B-441B-B9D7-CB7F5AC3F0C2}" v="1" dt="2026-06-16T13:20:47.4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45" d="100"/>
          <a:sy n="45" d="100"/>
        </p:scale>
        <p:origin x="134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117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17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10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0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767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152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22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8" y="1382399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209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8" y="1382399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516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820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8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3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379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4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AB4EE-305B-4099-8839-B9D14F5D5466}" type="datetimeFigureOut">
              <a:rPr lang="en-GB" smtClean="0"/>
              <a:t>26/06/2026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4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4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753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 descr="Logo&#10;&#10;Description automatically generated">
            <a:extLst>
              <a:ext uri="{FF2B5EF4-FFF2-40B4-BE49-F238E27FC236}">
                <a16:creationId xmlns:a16="http://schemas.microsoft.com/office/drawing/2014/main" id="{4391CD04-D586-4BA1-8AE1-EBC6ED8F3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39639" y="-5587245"/>
            <a:ext cx="17806710" cy="17897098"/>
          </a:xfrm>
          <a:prstGeom prst="rect">
            <a:avLst/>
          </a:prstGeom>
        </p:spPr>
      </p:pic>
      <p:sp>
        <p:nvSpPr>
          <p:cNvPr id="33" name="Block Arc 32">
            <a:extLst>
              <a:ext uri="{FF2B5EF4-FFF2-40B4-BE49-F238E27FC236}">
                <a16:creationId xmlns:a16="http://schemas.microsoft.com/office/drawing/2014/main" id="{783DE92C-E10F-454B-923D-6A256CF2FA11}"/>
              </a:ext>
            </a:extLst>
          </p:cNvPr>
          <p:cNvSpPr/>
          <p:nvPr/>
        </p:nvSpPr>
        <p:spPr>
          <a:xfrm rot="10800000">
            <a:off x="4715263" y="5197672"/>
            <a:ext cx="3996000" cy="396000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rgbClr val="FFFF00"/>
              </a:gs>
              <a:gs pos="100000">
                <a:srgbClr val="FF0000"/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Block Arc 1">
            <a:extLst>
              <a:ext uri="{FF2B5EF4-FFF2-40B4-BE49-F238E27FC236}">
                <a16:creationId xmlns:a16="http://schemas.microsoft.com/office/drawing/2014/main" id="{43DE3365-9E40-4DDD-8C2D-D9030CDEC910}"/>
              </a:ext>
            </a:extLst>
          </p:cNvPr>
          <p:cNvSpPr/>
          <p:nvPr/>
        </p:nvSpPr>
        <p:spPr>
          <a:xfrm>
            <a:off x="2519839" y="440120"/>
            <a:ext cx="3996000" cy="396000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rgbClr val="FF0000"/>
              </a:gs>
              <a:gs pos="100000">
                <a:srgbClr val="FFFF00"/>
              </a:gs>
            </a:gsLst>
            <a:lin ang="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Block Arc 33">
            <a:extLst>
              <a:ext uri="{FF2B5EF4-FFF2-40B4-BE49-F238E27FC236}">
                <a16:creationId xmlns:a16="http://schemas.microsoft.com/office/drawing/2014/main" id="{67A61489-D558-43FC-A29E-4D489C9805E5}"/>
              </a:ext>
            </a:extLst>
          </p:cNvPr>
          <p:cNvSpPr/>
          <p:nvPr/>
        </p:nvSpPr>
        <p:spPr>
          <a:xfrm rot="10800000">
            <a:off x="352263" y="5201080"/>
            <a:ext cx="3960000" cy="396000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F14BE5B-D0FD-7E3C-E375-2D145FF35154}"/>
              </a:ext>
            </a:extLst>
          </p:cNvPr>
          <p:cNvSpPr/>
          <p:nvPr/>
        </p:nvSpPr>
        <p:spPr>
          <a:xfrm>
            <a:off x="332937" y="2412169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Impact" panose="020B0806030902050204" pitchFamily="34" charset="0"/>
              </a:rPr>
              <a:t>7</a:t>
            </a:r>
            <a:endParaRPr lang="en-GB" sz="6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E1E5FAE-E619-198B-6023-C9DEAFF02459}"/>
              </a:ext>
            </a:extLst>
          </p:cNvPr>
          <p:cNvSpPr/>
          <p:nvPr/>
        </p:nvSpPr>
        <p:spPr>
          <a:xfrm>
            <a:off x="333240" y="3174168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/>
              </a:rPr>
              <a:t>Introduction to Spanish</a:t>
            </a:r>
            <a:endParaRPr lang="en-GB" sz="16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2FB8236-3D88-3FEA-B52C-6E394E3AC883}"/>
              </a:ext>
            </a:extLst>
          </p:cNvPr>
          <p:cNvSpPr/>
          <p:nvPr/>
        </p:nvSpPr>
        <p:spPr>
          <a:xfrm>
            <a:off x="2518875" y="6412706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Impact" panose="020B0806030902050204" pitchFamily="34" charset="0"/>
              </a:rPr>
              <a:t>8</a:t>
            </a:r>
            <a:endParaRPr lang="en-GB" sz="6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4716689" y="2412171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FF00"/>
                </a:solidFill>
                <a:latin typeface="Impact" panose="020B0806030902050204" pitchFamily="34" charset="0"/>
              </a:rPr>
              <a:t>9</a:t>
            </a:r>
            <a:endParaRPr lang="en-GB" sz="600" dirty="0">
              <a:solidFill>
                <a:srgbClr val="FFFF00"/>
              </a:solidFill>
              <a:latin typeface="Impact" panose="020B080603090205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4716992" y="3174168"/>
            <a:ext cx="1800000" cy="1337286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All about my life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5BC152-1433-4E75-A653-0E77A5D4EBE1}"/>
              </a:ext>
            </a:extLst>
          </p:cNvPr>
          <p:cNvSpPr/>
          <p:nvPr/>
        </p:nvSpPr>
        <p:spPr>
          <a:xfrm>
            <a:off x="9124825" y="2412171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Impact" panose="020B0806030902050204" pitchFamily="34" charset="0"/>
              </a:rPr>
              <a:t>11</a:t>
            </a:r>
            <a:endParaRPr lang="en-GB" sz="6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9125128" y="3174168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Healthy living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6914864" y="6410155"/>
            <a:ext cx="1800000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Impact" panose="020B0806030902050204" pitchFamily="34" charset="0"/>
              </a:rPr>
              <a:t>10</a:t>
            </a:r>
            <a:endParaRPr lang="en-GB" sz="600" dirty="0">
              <a:solidFill>
                <a:srgbClr val="FF0000"/>
              </a:solidFill>
              <a:latin typeface="Impact" panose="020B080603090205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900806E-B251-40DE-9D41-525AAD203E55}"/>
              </a:ext>
            </a:extLst>
          </p:cNvPr>
          <p:cNvSpPr/>
          <p:nvPr/>
        </p:nvSpPr>
        <p:spPr>
          <a:xfrm>
            <a:off x="336551" y="4509327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Free time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E8E165-E621-45F1-9BE7-6DBEC1902AD8}"/>
              </a:ext>
            </a:extLst>
          </p:cNvPr>
          <p:cNvSpPr/>
          <p:nvPr/>
        </p:nvSpPr>
        <p:spPr>
          <a:xfrm>
            <a:off x="2517491" y="3747230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Town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AF1A0B4-8202-4EAC-BBE1-F0184F7AF743}"/>
              </a:ext>
            </a:extLst>
          </p:cNvPr>
          <p:cNvSpPr/>
          <p:nvPr/>
        </p:nvSpPr>
        <p:spPr>
          <a:xfrm>
            <a:off x="4720303" y="4509327"/>
            <a:ext cx="1800000" cy="1337286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Free time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38D0CED-800E-42C0-BC78-2D7D90F94848}"/>
              </a:ext>
            </a:extLst>
          </p:cNvPr>
          <p:cNvSpPr/>
          <p:nvPr/>
        </p:nvSpPr>
        <p:spPr>
          <a:xfrm>
            <a:off x="9128439" y="4509327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Social and global issues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7BEC04D-5E5E-40A8-ADE6-628854FA9411}"/>
              </a:ext>
            </a:extLst>
          </p:cNvPr>
          <p:cNvSpPr/>
          <p:nvPr/>
        </p:nvSpPr>
        <p:spPr>
          <a:xfrm>
            <a:off x="339862" y="5844486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School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796825-36AC-4722-9D61-B8E697EB491A}"/>
              </a:ext>
            </a:extLst>
          </p:cNvPr>
          <p:cNvSpPr/>
          <p:nvPr/>
        </p:nvSpPr>
        <p:spPr>
          <a:xfrm>
            <a:off x="4723614" y="5844486"/>
            <a:ext cx="1800000" cy="1337286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Food and healthy lifestyle 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9131750" y="5844486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The environment </a:t>
            </a:r>
          </a:p>
        </p:txBody>
      </p:sp>
      <p:sp>
        <p:nvSpPr>
          <p:cNvPr id="30" name="Block Arc 29">
            <a:extLst>
              <a:ext uri="{FF2B5EF4-FFF2-40B4-BE49-F238E27FC236}">
                <a16:creationId xmlns:a16="http://schemas.microsoft.com/office/drawing/2014/main" id="{1042D0A4-2F2E-441F-9675-19D79B1EEFA8}"/>
              </a:ext>
            </a:extLst>
          </p:cNvPr>
          <p:cNvSpPr/>
          <p:nvPr/>
        </p:nvSpPr>
        <p:spPr>
          <a:xfrm>
            <a:off x="6925335" y="428085"/>
            <a:ext cx="3996000" cy="396000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0" name="Block Arc 39">
            <a:extLst>
              <a:ext uri="{FF2B5EF4-FFF2-40B4-BE49-F238E27FC236}">
                <a16:creationId xmlns:a16="http://schemas.microsoft.com/office/drawing/2014/main" id="{619F1742-939A-40F3-9DEF-014ABC5BF7D7}"/>
              </a:ext>
            </a:extLst>
          </p:cNvPr>
          <p:cNvSpPr/>
          <p:nvPr/>
        </p:nvSpPr>
        <p:spPr>
          <a:xfrm rot="10800000">
            <a:off x="9144447" y="5213115"/>
            <a:ext cx="3960000" cy="3960000"/>
          </a:xfrm>
          <a:prstGeom prst="blockArc">
            <a:avLst>
              <a:gd name="adj1" fmla="val 16204031"/>
              <a:gd name="adj2" fmla="val 0"/>
              <a:gd name="adj3" fmla="val 45306"/>
            </a:avLst>
          </a:prstGeom>
          <a:gradFill flip="none" rotWithShape="1">
            <a:gsLst>
              <a:gs pos="0">
                <a:srgbClr val="FF0000"/>
              </a:gs>
              <a:gs pos="60000">
                <a:srgbClr val="C00000"/>
              </a:gs>
            </a:gsLst>
            <a:lin ang="135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57DD7A0-31FA-498D-9A68-25A13EB5D85C}"/>
              </a:ext>
            </a:extLst>
          </p:cNvPr>
          <p:cNvSpPr/>
          <p:nvPr/>
        </p:nvSpPr>
        <p:spPr>
          <a:xfrm>
            <a:off x="11119144" y="7217466"/>
            <a:ext cx="1296000" cy="2124000"/>
          </a:xfrm>
          <a:prstGeom prst="rightArrow">
            <a:avLst>
              <a:gd name="adj1" fmla="val 84344"/>
              <a:gd name="adj2" fmla="val 83630"/>
            </a:avLst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A98E5B-ECE3-4F4B-A18B-D63C92458D09}"/>
              </a:ext>
            </a:extLst>
          </p:cNvPr>
          <p:cNvSpPr/>
          <p:nvPr/>
        </p:nvSpPr>
        <p:spPr>
          <a:xfrm>
            <a:off x="11057379" y="7415562"/>
            <a:ext cx="205716" cy="1728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B5A39-9503-0992-AF2E-BC082DFBC652}"/>
              </a:ext>
            </a:extLst>
          </p:cNvPr>
          <p:cNvSpPr/>
          <p:nvPr/>
        </p:nvSpPr>
        <p:spPr>
          <a:xfrm>
            <a:off x="2513483" y="2413375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Holidays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0B56BD-DC09-0D9A-B4FB-67F8E0709433}"/>
              </a:ext>
            </a:extLst>
          </p:cNvPr>
          <p:cNvSpPr/>
          <p:nvPr/>
        </p:nvSpPr>
        <p:spPr>
          <a:xfrm>
            <a:off x="2518938" y="5081083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Family and friends 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A3B49B7-B521-4071-A807-923A0B863336}"/>
              </a:ext>
            </a:extLst>
          </p:cNvPr>
          <p:cNvSpPr/>
          <p:nvPr/>
        </p:nvSpPr>
        <p:spPr>
          <a:xfrm>
            <a:off x="6914864" y="3735685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Town and holidays 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649C6ED-A7AC-471D-8497-008316AB4D90}"/>
              </a:ext>
            </a:extLst>
          </p:cNvPr>
          <p:cNvSpPr/>
          <p:nvPr/>
        </p:nvSpPr>
        <p:spPr>
          <a:xfrm>
            <a:off x="6910856" y="2401830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School and future plans 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7FF0CD6-5A1D-4D31-B061-089FA190586B}"/>
              </a:ext>
            </a:extLst>
          </p:cNvPr>
          <p:cNvSpPr/>
          <p:nvPr/>
        </p:nvSpPr>
        <p:spPr>
          <a:xfrm>
            <a:off x="6916311" y="5069538"/>
            <a:ext cx="1800000" cy="1337286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Free time, technology and family, friends and idols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EC8CB5-F293-654D-3754-14F02509444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8782" y="548615"/>
            <a:ext cx="1807500" cy="180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5710E61-451A-9F27-0A0F-CBB7717D5E08}"/>
              </a:ext>
            </a:extLst>
          </p:cNvPr>
          <p:cNvSpPr txBox="1"/>
          <p:nvPr/>
        </p:nvSpPr>
        <p:spPr>
          <a:xfrm>
            <a:off x="1106164" y="7415562"/>
            <a:ext cx="281463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*Students in year 9 that changed from French to Spanish will be following the year 8 journey</a:t>
            </a:r>
          </a:p>
        </p:txBody>
      </p:sp>
    </p:spTree>
    <p:extLst>
      <p:ext uri="{BB962C8B-B14F-4D97-AF65-F5344CB8AC3E}">
        <p14:creationId xmlns:p14="http://schemas.microsoft.com/office/powerpoint/2010/main" val="33784173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9" ma:contentTypeDescription="Create a new document." ma:contentTypeScope="" ma:versionID="c81df3453d0f398a8253c7a3432c20a2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7058cc16ace62541efb55e597b25ede5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1703a40-7225-4dc3-aeaa-129a5d02c302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4C6AE3B-B767-452B-B3AA-7A0D5B5CE8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DEA2BA2-288D-4144-96B7-8BFB95B59831}">
  <ds:schemaRefs>
    <ds:schemaRef ds:uri="http://purl.org/dc/elements/1.1/"/>
    <ds:schemaRef ds:uri="189acabf-49b9-4aac-9cc1-96780c22ec8e"/>
    <ds:schemaRef ds:uri="8e7f4680-ba74-400e-9986-f9541bd51691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9680F48-077D-443C-BAF4-F4CDD567BC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7f4680-ba74-400e-9986-f9541bd51691"/>
    <ds:schemaRef ds:uri="189acabf-49b9-4aac-9cc1-96780c22ec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1060</TotalTime>
  <Words>69</Words>
  <Application>Microsoft Office PowerPoint</Application>
  <PresentationFormat>A3 Paper (297x420 mm)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Impact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Paul</dc:creator>
  <cp:lastModifiedBy>Z Paul</cp:lastModifiedBy>
  <cp:revision>41</cp:revision>
  <dcterms:created xsi:type="dcterms:W3CDTF">2022-06-17T14:30:45Z</dcterms:created>
  <dcterms:modified xsi:type="dcterms:W3CDTF">2026-06-26T12:05:40Z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2022-06-17T14:46:18Z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7404e286-9d6e-49a6-97b5-01f531af2b81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0x010100505C397B0DBDDF4EB7540FEC25494737</vt:lpwstr>
  </property>
  <property fmtid="{D5CDD505-2E9C-101B-9397-08002B2CF9AE}" pid="10" name="MediaServiceImageTags">
    <vt:lpwstr/>
  </property>
</Properties>
</file>