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8" r:id="rId5"/>
  </p:sldIdLst>
  <p:sldSz cx="12801600" cy="9601200" type="A3"/>
  <p:notesSz cx="6858000" cy="9144000"/>
  <p:defaultTextStyle>
    <a:defPPr>
      <a:defRPr lang="en-US"/>
    </a:defPPr>
    <a:lvl1pPr marL="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8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0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2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4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5050"/>
    <a:srgbClr val="FF33CC"/>
    <a:srgbClr val="FF3399"/>
    <a:srgbClr val="660066"/>
    <a:srgbClr val="FF66FF"/>
    <a:srgbClr val="993366"/>
    <a:srgbClr val="FFCC66"/>
    <a:srgbClr val="FF9966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3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Hodgkins" userId="98c5e678-f309-44d4-bc3f-4c61b1ca4a5e" providerId="ADAL" clId="{C965EAB9-A6F5-4057-BC22-0B7A4E212A45}"/>
    <pc:docChg chg="modSld">
      <pc:chgData name="M Hodgkins" userId="98c5e678-f309-44d4-bc3f-4c61b1ca4a5e" providerId="ADAL" clId="{C965EAB9-A6F5-4057-BC22-0B7A4E212A45}" dt="2025-07-09T09:17:53.673" v="3" actId="20577"/>
      <pc:docMkLst>
        <pc:docMk/>
      </pc:docMkLst>
      <pc:sldChg chg="modSp mod">
        <pc:chgData name="M Hodgkins" userId="98c5e678-f309-44d4-bc3f-4c61b1ca4a5e" providerId="ADAL" clId="{C965EAB9-A6F5-4057-BC22-0B7A4E212A45}" dt="2025-07-09T09:17:53.673" v="3" actId="20577"/>
        <pc:sldMkLst>
          <pc:docMk/>
          <pc:sldMk cId="3139200459" sldId="268"/>
        </pc:sldMkLst>
        <pc:spChg chg="mod">
          <ac:chgData name="M Hodgkins" userId="98c5e678-f309-44d4-bc3f-4c61b1ca4a5e" providerId="ADAL" clId="{C965EAB9-A6F5-4057-BC22-0B7A4E212A45}" dt="2025-07-09T09:17:53.673" v="3" actId="20577"/>
          <ac:spMkLst>
            <pc:docMk/>
            <pc:sldMk cId="3139200459" sldId="268"/>
            <ac:spMk id="4" creationId="{C53A98CE-B623-D775-49BE-4ECCE3C9B9A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1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7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10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67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5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8" y="1382399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09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8" y="1382399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51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2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8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3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37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AB4EE-305B-4099-8839-B9D14F5D546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4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5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0" y="-1"/>
            <a:ext cx="12801600" cy="9601201"/>
          </a:xfrm>
          <a:prstGeom prst="rect">
            <a:avLst/>
          </a:prstGeom>
        </p:spPr>
      </p:pic>
      <p:sp>
        <p:nvSpPr>
          <p:cNvPr id="34" name="Block Arc 33">
            <a:extLst>
              <a:ext uri="{FF2B5EF4-FFF2-40B4-BE49-F238E27FC236}">
                <a16:creationId xmlns:a16="http://schemas.microsoft.com/office/drawing/2014/main" id="{67A61489-D558-43FC-A29E-4D489C9805E5}"/>
              </a:ext>
            </a:extLst>
          </p:cNvPr>
          <p:cNvSpPr/>
          <p:nvPr/>
        </p:nvSpPr>
        <p:spPr>
          <a:xfrm rot="10800000">
            <a:off x="287306" y="5592656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CC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287947" y="241216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Impact" panose="020B0806030902050204" pitchFamily="34" charset="0"/>
              </a:rPr>
              <a:t>7</a:t>
            </a:r>
            <a:endParaRPr lang="en-GB" sz="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288250" y="3174168"/>
            <a:ext cx="1417022" cy="1337286"/>
          </a:xfrm>
          <a:prstGeom prst="rect">
            <a:avLst/>
          </a:prstGeom>
          <a:solidFill>
            <a:srgbClr val="FFCC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1-2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World Religions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002055" y="6393656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Impact" panose="020B0806030902050204" pitchFamily="34" charset="0"/>
              </a:rPr>
              <a:t>8</a:t>
            </a:r>
            <a:endParaRPr lang="en-GB" sz="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3714888" y="241217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Impact" panose="020B0806030902050204" pitchFamily="34" charset="0"/>
              </a:rPr>
              <a:t>9</a:t>
            </a:r>
            <a:endParaRPr lang="en-GB" sz="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3715191" y="3174168"/>
            <a:ext cx="1417022" cy="1337286"/>
          </a:xfrm>
          <a:prstGeom prst="rect">
            <a:avLst/>
          </a:prstGeom>
          <a:solidFill>
            <a:srgbClr val="FF7C8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1-2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Marriage and the family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7142203" y="241217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Impact" panose="020B0806030902050204" pitchFamily="34" charset="0"/>
              </a:rPr>
              <a:t>11 GCSE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7140125" y="3174168"/>
            <a:ext cx="1417022" cy="1337286"/>
          </a:xfrm>
          <a:prstGeom prst="rect">
            <a:avLst/>
          </a:prstGeom>
          <a:solidFill>
            <a:srgbClr val="FF5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1-2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Crime and Punishment (Islam)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Matters of life and death (Christianity)</a:t>
            </a:r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5425675" y="64006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Impact" panose="020B0806030902050204" pitchFamily="34" charset="0"/>
              </a:rPr>
              <a:t>10 GCSE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289180" y="4509327"/>
            <a:ext cx="1417022" cy="1337286"/>
          </a:xfrm>
          <a:prstGeom prst="rect">
            <a:avLst/>
          </a:prstGeom>
          <a:solidFill>
            <a:srgbClr val="FFCC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3-4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World Religions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003052" y="3728180"/>
            <a:ext cx="1417022" cy="1337286"/>
          </a:xfrm>
          <a:prstGeom prst="rect">
            <a:avLst/>
          </a:prstGeom>
          <a:solidFill>
            <a:srgbClr val="FF99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3-4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Evil and Suffering 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Moral Issues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3713739" y="4509327"/>
            <a:ext cx="1417022" cy="1337286"/>
          </a:xfrm>
          <a:prstGeom prst="rect">
            <a:avLst/>
          </a:prstGeom>
          <a:solidFill>
            <a:srgbClr val="FF7C8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3-4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Responses to Conflict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7138674" y="4509327"/>
            <a:ext cx="1420551" cy="1337286"/>
          </a:xfrm>
          <a:prstGeom prst="rect">
            <a:avLst/>
          </a:prstGeom>
          <a:solidFill>
            <a:srgbClr val="FF5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3-4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Peace and Conflict (Islam)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Revision </a:t>
            </a:r>
            <a:r>
              <a:rPr lang="en-US" sz="1000" dirty="0">
                <a:solidFill>
                  <a:schemeClr val="tx1"/>
                </a:solidFill>
              </a:rPr>
              <a:t> 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285854" y="5844486"/>
            <a:ext cx="1421278" cy="1337286"/>
          </a:xfrm>
          <a:prstGeom prst="rect">
            <a:avLst/>
          </a:prstGeom>
          <a:solidFill>
            <a:srgbClr val="FFCC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5-6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Prejudice and Discrimination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3714669" y="5844486"/>
            <a:ext cx="1417022" cy="1337286"/>
          </a:xfrm>
          <a:prstGeom prst="rect">
            <a:avLst/>
          </a:prstGeom>
          <a:solidFill>
            <a:srgbClr val="FF7C8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5-6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Responses to Conflict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Crime and Punishment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7139604" y="5844486"/>
            <a:ext cx="1417022" cy="1337286"/>
          </a:xfrm>
          <a:prstGeom prst="rect">
            <a:avLst/>
          </a:prstGeom>
          <a:solidFill>
            <a:srgbClr val="FF5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5-6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US" sz="1000" dirty="0">
                <a:solidFill>
                  <a:schemeClr val="tx1"/>
                </a:solidFill>
                <a:latin typeface="Century Gothic" panose="020B0502020202020204" pitchFamily="34" charset="0"/>
              </a:rPr>
              <a:t>Revision</a:t>
            </a:r>
          </a:p>
          <a:p>
            <a:endParaRPr lang="en-US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US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GCSE Exams 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10565087" y="2931567"/>
            <a:ext cx="3131069" cy="315552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solidFill>
            <a:srgbClr val="D60093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2129796" y="4480223"/>
            <a:ext cx="447325" cy="1748050"/>
          </a:xfrm>
          <a:prstGeom prst="rightArrow">
            <a:avLst>
              <a:gd name="adj1" fmla="val 84344"/>
              <a:gd name="adj2" fmla="val 100000"/>
            </a:avLst>
          </a:prstGeom>
          <a:solidFill>
            <a:srgbClr val="D60093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001425" y="2394325"/>
            <a:ext cx="1417022" cy="1337286"/>
          </a:xfrm>
          <a:prstGeom prst="rect">
            <a:avLst/>
          </a:prstGeom>
          <a:solidFill>
            <a:srgbClr val="FF99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5-6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Moral Issues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Festivals and Celebrations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002118" y="5062033"/>
            <a:ext cx="1417022" cy="1337286"/>
          </a:xfrm>
          <a:prstGeom prst="rect">
            <a:avLst/>
          </a:prstGeom>
          <a:solidFill>
            <a:srgbClr val="FF99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1-2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Evil and Suffering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5425675" y="3726160"/>
            <a:ext cx="1417022" cy="1337286"/>
          </a:xfrm>
          <a:prstGeom prst="rect">
            <a:avLst/>
          </a:prstGeom>
          <a:solidFill>
            <a:srgbClr val="FF5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3-4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Muslim Beliefs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Living the Muslim life</a:t>
            </a:r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5426429" y="2392305"/>
            <a:ext cx="1417022" cy="1337286"/>
          </a:xfrm>
          <a:prstGeom prst="rect">
            <a:avLst/>
          </a:prstGeom>
          <a:solidFill>
            <a:srgbClr val="FF5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5-6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Living the Muslim/ Christian life 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Crime and Punishment (Islam)</a:t>
            </a:r>
          </a:p>
          <a:p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5424741" y="5060013"/>
            <a:ext cx="1417022" cy="1337286"/>
          </a:xfrm>
          <a:prstGeom prst="rect">
            <a:avLst/>
          </a:prstGeom>
          <a:solidFill>
            <a:srgbClr val="FF5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1-2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Christian Beliefs</a:t>
            </a: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Marriage and the family </a:t>
            </a:r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10565087" y="242379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Impact" panose="020B0806030902050204" pitchFamily="34" charset="0"/>
              </a:rPr>
              <a:t>13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10565390" y="3185796"/>
            <a:ext cx="1417022" cy="1337286"/>
          </a:xfrm>
          <a:prstGeom prst="rect">
            <a:avLst/>
          </a:prstGeom>
          <a:solidFill>
            <a:srgbClr val="D60093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1-2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Religion and Secularisation 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8851980" y="6402733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Impact" panose="020B0806030902050204" pitchFamily="34" charset="0"/>
              </a:rPr>
              <a:t>12</a:t>
            </a:r>
            <a:endParaRPr lang="en-GB" sz="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8851980" y="3728263"/>
            <a:ext cx="1417022" cy="1337286"/>
          </a:xfrm>
          <a:prstGeom prst="rect">
            <a:avLst/>
          </a:prstGeom>
          <a:solidFill>
            <a:srgbClr val="FF33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3-4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Ethics and Global issues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8850353" y="2394408"/>
            <a:ext cx="1417022" cy="1337286"/>
          </a:xfrm>
          <a:prstGeom prst="rect">
            <a:avLst/>
          </a:prstGeom>
          <a:solidFill>
            <a:srgbClr val="FF33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5-6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Personal faith and Values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8851046" y="5062116"/>
            <a:ext cx="1417022" cy="1337286"/>
          </a:xfrm>
          <a:prstGeom prst="rect">
            <a:avLst/>
          </a:prstGeom>
          <a:solidFill>
            <a:srgbClr val="FF33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TERMS 1-2</a:t>
            </a: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Religion and Secularisation </a:t>
            </a:r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2000921" y="81743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99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5427714" y="81743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5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8850411" y="81743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33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3712102" y="5592656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7C8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7138047" y="5592656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33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B8C451B-DD53-5F59-864F-947891BEAF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06" y="666797"/>
            <a:ext cx="1417663" cy="15338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3A98CE-B623-D775-49BE-4ECCE3C9B9AB}"/>
              </a:ext>
            </a:extLst>
          </p:cNvPr>
          <p:cNvSpPr txBox="1"/>
          <p:nvPr/>
        </p:nvSpPr>
        <p:spPr>
          <a:xfrm>
            <a:off x="287306" y="171550"/>
            <a:ext cx="547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Religious Studies KS3-5 LEARNING JOURNEY 2025-2026</a:t>
            </a:r>
            <a:endParaRPr lang="en-GB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946C2F-F3F2-C9A9-0930-E7308FC90ED8}"/>
              </a:ext>
            </a:extLst>
          </p:cNvPr>
          <p:cNvSpPr txBox="1"/>
          <p:nvPr/>
        </p:nvSpPr>
        <p:spPr>
          <a:xfrm>
            <a:off x="4328645" y="7161793"/>
            <a:ext cx="23326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b="1" dirty="0">
              <a:latin typeface="Century Gothic" panose="020B0502020202020204" pitchFamily="34" charset="0"/>
            </a:endParaRPr>
          </a:p>
          <a:p>
            <a:endParaRPr lang="en-US" sz="1200" b="1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Crime and Punishment</a:t>
            </a:r>
          </a:p>
          <a:p>
            <a:endParaRPr lang="en-US" sz="1200" b="1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Issues of life and death</a:t>
            </a:r>
          </a:p>
          <a:p>
            <a:endParaRPr lang="en-US" sz="1200" b="1" dirty="0">
              <a:latin typeface="Century Gothic" panose="020B0502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C59E256-9B51-3638-AFEE-4FA2C377F546}"/>
              </a:ext>
            </a:extLst>
          </p:cNvPr>
          <p:cNvSpPr txBox="1"/>
          <p:nvPr/>
        </p:nvSpPr>
        <p:spPr>
          <a:xfrm>
            <a:off x="6629262" y="1152246"/>
            <a:ext cx="2332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b="1" dirty="0">
              <a:latin typeface="Century Gothic" panose="020B0502020202020204" pitchFamily="34" charset="0"/>
            </a:endParaRPr>
          </a:p>
          <a:p>
            <a:endParaRPr lang="en-US" sz="1200" b="1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Equality</a:t>
            </a:r>
          </a:p>
        </p:txBody>
      </p:sp>
      <p:sp>
        <p:nvSpPr>
          <p:cNvPr id="47" name="Callout: Up Arrow 46">
            <a:extLst>
              <a:ext uri="{FF2B5EF4-FFF2-40B4-BE49-F238E27FC236}">
                <a16:creationId xmlns:a16="http://schemas.microsoft.com/office/drawing/2014/main" id="{6BA0304F-41B9-C33D-FE99-CBC5926F75BB}"/>
              </a:ext>
            </a:extLst>
          </p:cNvPr>
          <p:cNvSpPr/>
          <p:nvPr/>
        </p:nvSpPr>
        <p:spPr>
          <a:xfrm>
            <a:off x="4335708" y="8342311"/>
            <a:ext cx="1883858" cy="1015663"/>
          </a:xfrm>
          <a:prstGeom prst="upArrowCallou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Impact" panose="020B0806030902050204" pitchFamily="34" charset="0"/>
              </a:rPr>
              <a:t>10 RE</a:t>
            </a:r>
          </a:p>
        </p:txBody>
      </p:sp>
      <p:sp>
        <p:nvSpPr>
          <p:cNvPr id="48" name="Callout: Down Arrow 47">
            <a:extLst>
              <a:ext uri="{FF2B5EF4-FFF2-40B4-BE49-F238E27FC236}">
                <a16:creationId xmlns:a16="http://schemas.microsoft.com/office/drawing/2014/main" id="{7B3B2C3E-47AA-8EF0-B20D-FF777F906678}"/>
              </a:ext>
            </a:extLst>
          </p:cNvPr>
          <p:cNvSpPr/>
          <p:nvPr/>
        </p:nvSpPr>
        <p:spPr>
          <a:xfrm>
            <a:off x="6169448" y="125190"/>
            <a:ext cx="1786605" cy="1083213"/>
          </a:xfrm>
          <a:prstGeom prst="downArrowCallou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Impact" panose="020B0806030902050204" pitchFamily="34" charset="0"/>
              </a:rPr>
              <a:t>11 RE</a:t>
            </a:r>
          </a:p>
        </p:txBody>
      </p:sp>
    </p:spTree>
    <p:extLst>
      <p:ext uri="{BB962C8B-B14F-4D97-AF65-F5344CB8AC3E}">
        <p14:creationId xmlns:p14="http://schemas.microsoft.com/office/powerpoint/2010/main" val="3139200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9" ma:contentTypeDescription="Create a new document." ma:contentTypeScope="" ma:versionID="a15430e3cae999a1d5f4d4b921683027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538e64f484e0531b54785d2b52fe16af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1703a40-7225-4dc3-aeaa-129a5d02c302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3C5519-7CC7-4803-93BD-97BFA9DA0DB7}">
  <ds:schemaRefs>
    <ds:schemaRef ds:uri="http://schemas.microsoft.com/office/2006/metadata/properties"/>
    <ds:schemaRef ds:uri="http://schemas.microsoft.com/office/infopath/2007/PartnerControls"/>
    <ds:schemaRef ds:uri="8e7f4680-ba74-400e-9986-f9541bd51691"/>
    <ds:schemaRef ds:uri="189acabf-49b9-4aac-9cc1-96780c22ec8e"/>
  </ds:schemaRefs>
</ds:datastoreItem>
</file>

<file path=customXml/itemProps2.xml><?xml version="1.0" encoding="utf-8"?>
<ds:datastoreItem xmlns:ds="http://schemas.openxmlformats.org/officeDocument/2006/customXml" ds:itemID="{1B052492-64C1-42BE-A963-F14A940505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E2DF27-10E2-4079-BAAD-D9E95412DC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1125</TotalTime>
  <Words>161</Words>
  <Application>Microsoft Office PowerPoint</Application>
  <PresentationFormat>A3 Paper (297x420 mm)</PresentationFormat>
  <Paragraphs>93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Impact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Paul</dc:creator>
  <cp:lastModifiedBy>M Hodgkins</cp:lastModifiedBy>
  <cp:revision>33</cp:revision>
  <dcterms:created xsi:type="dcterms:W3CDTF">2022-06-17T14:30:45Z</dcterms:created>
  <dcterms:modified xsi:type="dcterms:W3CDTF">2025-07-09T09:18:00Z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2022-06-17T14:46:18Z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7404e286-9d6e-49a6-97b5-01f531af2b81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0x010100505C397B0DBDDF4EB7540FEC25494737</vt:lpwstr>
  </property>
  <property fmtid="{D5CDD505-2E9C-101B-9397-08002B2CF9AE}" pid="10" name="MediaServiceImageTags">
    <vt:lpwstr/>
  </property>
</Properties>
</file>