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D25CE-4807-4B45-B5B6-74B567D373E1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B5806-20B5-477F-BB96-358E5FC31E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334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6B871-95E1-48D0-8833-7E9025D593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D9E8A7-098C-4D17-8D8A-43158B60C3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9C899-62D0-4EB4-B05D-08581E2BB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93BA-9904-463B-9089-CFE14ED6912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4DA9E-B036-434E-BE76-25C7FE60C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5019D-B6CF-4C10-9305-9CE649B73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F5E5-C476-4266-B701-56691F693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3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B83BF-7D76-4865-8ACD-CBF4A3F8F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48EF84-F1F9-4EEE-8EB4-5DB050DAF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155E3-E625-41F2-8FF3-2232ACE3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93BA-9904-463B-9089-CFE14ED6912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E080D-126C-4685-A0BC-20F45FC7F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76403-3AE0-4179-A896-1ED454A31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F5E5-C476-4266-B701-56691F693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68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2CB414-82D2-47A0-B1A7-13AE835272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1CF48F-F737-46DC-985D-E989F080C3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A2D82-D2AF-46E5-8CDA-A18E3E051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93BA-9904-463B-9089-CFE14ED6912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0D0FA-9822-4F5D-B3EC-F9BD81A83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62471-438F-41E5-BF30-4692E1AF6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F5E5-C476-4266-B701-56691F693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44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A4194-4C61-4269-8683-AD5D93546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D31AE-C85B-4ECD-A0BB-BF2A7A537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B1AC1-CD9C-4D15-BEFA-FBC955A2B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93BA-9904-463B-9089-CFE14ED6912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45326-DA70-459B-93D2-F9FCC9610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DEC3C-5E95-440A-8C07-C3DBD26ED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F5E5-C476-4266-B701-56691F693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243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516BC-ED14-4A72-8095-E41AE290D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B9417-F424-4FA3-A90A-5B46CBB5A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838CF-E859-42EE-BD51-49BE37FA3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93BA-9904-463B-9089-CFE14ED6912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92DC9-A905-47C4-9C24-0FB7E748E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256EB-8B4E-4328-9A95-3791C6BC1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F5E5-C476-4266-B701-56691F693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EDD67-5377-485E-AD2A-5C040F1B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64D80-C3B8-4BFF-B86E-3643845431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EE6C31-BCC7-49C1-ACBA-A946E5820F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3F873F-F6E1-4795-A6F3-88B98F8FD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93BA-9904-463B-9089-CFE14ED6912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8AA802-B78F-4599-A40F-3D7D90318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2D3FB5-4AC6-450A-9764-4D99C935E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F5E5-C476-4266-B701-56691F693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962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1701-AF1A-40F0-BA84-AD6100C58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5F114-435B-4E8C-8EE9-D3B110126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549A73-695F-4BDF-9C4B-803DB08F8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6159C9-BBB2-4406-B96D-FDBE1C1457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C020E6-BBCC-4975-8DF6-7565A7BBF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EA83BF-6FCE-472D-882B-4AF5D57DA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93BA-9904-463B-9089-CFE14ED6912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89A55A-44C8-4CCE-9977-9B4B9DF7B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247869-3727-4888-B4DC-071A01707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F5E5-C476-4266-B701-56691F693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0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5F18E-F068-494B-8FBB-1A745D71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8B070A-166D-457E-91BF-E24C5CC3E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93BA-9904-463B-9089-CFE14ED6912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97B5E0-8758-446E-B496-4A0D25CB6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D4955E-0345-4D59-B77C-4A35A9D3A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F5E5-C476-4266-B701-56691F693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49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34359D-06BB-47DB-AF55-C22F3D720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93BA-9904-463B-9089-CFE14ED6912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581E8A-462B-4B85-A866-F09D185A8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C95A89-F9DA-4BF9-BA8D-9F358C04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F5E5-C476-4266-B701-56691F693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55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69C7E-8BA2-45E9-8383-AB2E4C0A8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341B7-CF5A-4798-A6BC-2E5747911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D07C24-5616-4CCD-B04D-7C6DB5FC8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18A223-1454-40B4-B975-05ED89641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93BA-9904-463B-9089-CFE14ED6912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7C856-2E5E-49C6-B4EC-372770E6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51C18E-0086-4CEE-84DA-E6E8157FA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F5E5-C476-4266-B701-56691F693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031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AD6E0-F39A-4747-B367-ADDEB6CE9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2C85C0-6B58-494C-8A09-F54E3EA99F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E55458-3006-4137-BD23-D1E86D2C1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BA55D2-60CC-4527-9699-CEDB6ACD1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93BA-9904-463B-9089-CFE14ED6912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D0446A-2277-407C-8936-D6D461788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3A843D-AA3B-4F44-96CE-1B710B665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F5E5-C476-4266-B701-56691F693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2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09A67F-13D6-4584-ACE4-FB58FE39B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329BBB-00D9-4084-BBDE-01C4070B6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672A1-37EF-44B1-902D-5F16417FA9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B93BA-9904-463B-9089-CFE14ED6912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49F13-5495-408C-AA44-B442AD5D8D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ADE57-F4E1-484D-949D-824F0B5456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8F5E5-C476-4266-B701-56691F693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713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ing-ed.suffolk.sch.uk/wp-content/uploads/2017/04/Revision-Guide-aiming-for-3-or-4-ANSWERS.pdf" TargetMode="External"/><Relationship Id="rId3" Type="http://schemas.openxmlformats.org/officeDocument/2006/relationships/hyperlink" Target="https://www.king-ed.suffolk.sch.uk/wp-content/uploads/2017/04/Revision-Guide-aiming-for-3-4.docx" TargetMode="External"/><Relationship Id="rId7" Type="http://schemas.openxmlformats.org/officeDocument/2006/relationships/hyperlink" Target="https://www.king-ed.suffolk.sch.uk/wp-content/uploads/2017/04/Revision-Guide-upto-Grade-2-or-3-ANSWERS.pdf" TargetMode="External"/><Relationship Id="rId12" Type="http://schemas.openxmlformats.org/officeDocument/2006/relationships/image" Target="../media/image1.png"/><Relationship Id="rId2" Type="http://schemas.openxmlformats.org/officeDocument/2006/relationships/hyperlink" Target="https://www.king-ed.suffolk.sch.uk/wp-content/uploads/2017/04/Revision-Guide-upto-Grade-2-3.doc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king-ed.suffolk.sch.uk/wp-content/uploads/2017/04/Revision-Guide-aiming-for-9.docx" TargetMode="External"/><Relationship Id="rId11" Type="http://schemas.openxmlformats.org/officeDocument/2006/relationships/hyperlink" Target="https://www.king-ed.suffolk.sch.uk/wp-content/uploads/2017/04/Revision-Guide-aiming-for-9-ANSWERS.pdf" TargetMode="External"/><Relationship Id="rId5" Type="http://schemas.openxmlformats.org/officeDocument/2006/relationships/hyperlink" Target="https://www.king-ed.suffolk.sch.uk/wp-content/uploads/2017/04/Revision-Guide-aiming-for-7.docx" TargetMode="External"/><Relationship Id="rId10" Type="http://schemas.openxmlformats.org/officeDocument/2006/relationships/hyperlink" Target="https://www.king-ed.suffolk.sch.uk/wp-content/uploads/2017/04/Revision-Guide-aiming-for-7-ANSWERS.pdf" TargetMode="External"/><Relationship Id="rId4" Type="http://schemas.openxmlformats.org/officeDocument/2006/relationships/hyperlink" Target="https://www.king-ed.suffolk.sch.uk/wp-content/uploads/2017/04/Revision-Guide-aiming-for-5.docx" TargetMode="External"/><Relationship Id="rId9" Type="http://schemas.openxmlformats.org/officeDocument/2006/relationships/hyperlink" Target="https://www.king-ed.suffolk.sch.uk/wp-content/uploads/2019/01/Revision-Guide-aiming-for-5-ANSWER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3B88B0-2823-44A8-9EEB-5DEF9090D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3194" y="346030"/>
            <a:ext cx="8465346" cy="1682270"/>
          </a:xfrm>
        </p:spPr>
        <p:txBody>
          <a:bodyPr>
            <a:noAutofit/>
          </a:bodyPr>
          <a:lstStyle/>
          <a:p>
            <a:r>
              <a:rPr lang="en-GB" sz="2000" b="1" dirty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  <a:t>Graded question booklets</a:t>
            </a:r>
            <a:br>
              <a:rPr lang="en-GB" sz="2000" b="1" dirty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</a:br>
            <a:r>
              <a:rPr lang="en-GB" sz="2000" b="1" i="0" dirty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  <a:t>These booklets have a collection of exam questions aimed at each grade. </a:t>
            </a:r>
            <a:br>
              <a:rPr lang="en-GB" sz="2000" b="1" i="0" dirty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</a:br>
            <a:r>
              <a:rPr lang="en-GB" sz="2000" b="1" i="0" dirty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  <a:t>(They have been adapted slightly from Pixi Maths)</a:t>
            </a:r>
            <a:br>
              <a:rPr lang="en-GB" sz="2000" b="1" i="0" dirty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</a:br>
            <a:r>
              <a:rPr lang="en-GB" sz="2000" b="1" i="0" dirty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  <a:t> </a:t>
            </a:r>
            <a:br>
              <a:rPr lang="en-GB" sz="2000" b="1" i="0" dirty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</a:br>
            <a:endParaRPr lang="en-GB" sz="2000" b="1" dirty="0">
              <a:solidFill>
                <a:srgbClr val="7030A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55542A-FD74-497B-B280-54DE824CE7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404" y="2076182"/>
            <a:ext cx="5672925" cy="328361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GB" sz="1600" b="0" i="0" dirty="0">
                <a:solidFill>
                  <a:srgbClr val="3C3C3C"/>
                </a:solidFill>
                <a:effectLst/>
                <a:latin typeface="Arial" panose="020B0604020202020204" pitchFamily="34" charset="0"/>
              </a:rPr>
              <a:t> </a:t>
            </a:r>
            <a:endParaRPr lang="en-GB" sz="2300" b="0" i="0" dirty="0">
              <a:solidFill>
                <a:srgbClr val="7030A0"/>
              </a:solidFill>
              <a:effectLst/>
              <a:latin typeface="Georgia" panose="02040502050405020303" pitchFamily="18" charset="0"/>
            </a:endParaRPr>
          </a:p>
          <a:p>
            <a:pPr algn="l"/>
            <a:r>
              <a:rPr lang="en-GB" sz="2300" b="0" i="0" u="none" strike="noStrike" dirty="0">
                <a:solidFill>
                  <a:srgbClr val="7030A0"/>
                </a:solidFill>
                <a:effectLst/>
                <a:latin typeface="Georgia" panose="020405020504050203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Revision Guide up to Grade 2-3</a:t>
            </a:r>
            <a:endParaRPr lang="en-GB" sz="2300" b="0" i="0" dirty="0">
              <a:solidFill>
                <a:srgbClr val="7030A0"/>
              </a:solidFill>
              <a:effectLst/>
              <a:latin typeface="Georgia" panose="02040502050405020303" pitchFamily="18" charset="0"/>
            </a:endParaRPr>
          </a:p>
          <a:p>
            <a:pPr algn="l"/>
            <a:r>
              <a:rPr lang="en-GB" sz="2300" b="0" i="0" u="none" strike="noStrike" dirty="0">
                <a:solidFill>
                  <a:srgbClr val="7030A0"/>
                </a:solidFill>
                <a:effectLst/>
                <a:latin typeface="Georgia" panose="020405020504050203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Revision Guide aiming for-3-4</a:t>
            </a:r>
            <a:endParaRPr lang="en-GB" sz="2300" b="0" i="0" dirty="0">
              <a:solidFill>
                <a:srgbClr val="7030A0"/>
              </a:solidFill>
              <a:effectLst/>
              <a:latin typeface="Georgia" panose="02040502050405020303" pitchFamily="18" charset="0"/>
            </a:endParaRPr>
          </a:p>
          <a:p>
            <a:pPr algn="l"/>
            <a:r>
              <a:rPr lang="en-GB" sz="2300" b="0" i="0" u="none" strike="noStrike" dirty="0">
                <a:solidFill>
                  <a:srgbClr val="7030A0"/>
                </a:solidFill>
                <a:effectLst/>
                <a:latin typeface="Georgia" panose="02040502050405020303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Revision Guide aiming for 5</a:t>
            </a:r>
            <a:endParaRPr lang="en-GB" sz="2300" b="0" i="0" dirty="0">
              <a:solidFill>
                <a:srgbClr val="7030A0"/>
              </a:solidFill>
              <a:effectLst/>
              <a:latin typeface="Georgia" panose="02040502050405020303" pitchFamily="18" charset="0"/>
            </a:endParaRPr>
          </a:p>
          <a:p>
            <a:pPr algn="l"/>
            <a:r>
              <a:rPr lang="en-GB" sz="2300" b="0" i="0" u="none" strike="noStrike" dirty="0">
                <a:solidFill>
                  <a:srgbClr val="7030A0"/>
                </a:solidFill>
                <a:effectLst/>
                <a:latin typeface="Georgia" panose="02040502050405020303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Revision Guide aiming for 7</a:t>
            </a:r>
            <a:endParaRPr lang="en-GB" sz="2300" b="0" i="0" dirty="0">
              <a:solidFill>
                <a:srgbClr val="7030A0"/>
              </a:solidFill>
              <a:effectLst/>
              <a:latin typeface="Georgia" panose="02040502050405020303" pitchFamily="18" charset="0"/>
            </a:endParaRPr>
          </a:p>
          <a:p>
            <a:pPr algn="l"/>
            <a:r>
              <a:rPr lang="en-GB" sz="2300" b="0" i="0" u="none" strike="noStrike" dirty="0">
                <a:solidFill>
                  <a:srgbClr val="7030A0"/>
                </a:solidFill>
                <a:effectLst/>
                <a:latin typeface="Georgia" panose="02040502050405020303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Revision Guide aiming for 9</a:t>
            </a:r>
            <a:endParaRPr lang="en-GB" sz="2300" b="0" i="0" dirty="0">
              <a:solidFill>
                <a:srgbClr val="7030A0"/>
              </a:solidFill>
              <a:effectLst/>
              <a:latin typeface="Georgia" panose="02040502050405020303" pitchFamily="18" charset="0"/>
            </a:endParaRPr>
          </a:p>
          <a:p>
            <a:pPr algn="l"/>
            <a:r>
              <a:rPr lang="en-GB" sz="2300" b="0" i="0" dirty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  <a:t> </a:t>
            </a:r>
          </a:p>
          <a:p>
            <a:pPr algn="l"/>
            <a:r>
              <a:rPr lang="en-GB" sz="2300" b="0" i="0" u="none" strike="noStrike" dirty="0">
                <a:solidFill>
                  <a:srgbClr val="7030A0"/>
                </a:solidFill>
                <a:effectLst/>
                <a:latin typeface="Georgia" panose="02040502050405020303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Revision Guide up to Grade 2 or 3 ANSWERS</a:t>
            </a:r>
            <a:endParaRPr lang="en-GB" sz="2300" b="0" i="0" dirty="0">
              <a:solidFill>
                <a:srgbClr val="7030A0"/>
              </a:solidFill>
              <a:effectLst/>
              <a:latin typeface="Georgia" panose="02040502050405020303" pitchFamily="18" charset="0"/>
            </a:endParaRPr>
          </a:p>
          <a:p>
            <a:pPr algn="l"/>
            <a:r>
              <a:rPr lang="en-GB" sz="2300" b="0" i="0" u="none" strike="noStrike" dirty="0">
                <a:solidFill>
                  <a:srgbClr val="7030A0"/>
                </a:solidFill>
                <a:effectLst/>
                <a:latin typeface="Georgia" panose="02040502050405020303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Revision Guide aiming for 3 or 4 ANSWERS</a:t>
            </a:r>
            <a:endParaRPr lang="en-GB" sz="2300" b="0" i="0" dirty="0">
              <a:solidFill>
                <a:srgbClr val="7030A0"/>
              </a:solidFill>
              <a:effectLst/>
              <a:latin typeface="Georgia" panose="02040502050405020303" pitchFamily="18" charset="0"/>
            </a:endParaRPr>
          </a:p>
          <a:p>
            <a:pPr algn="l"/>
            <a:r>
              <a:rPr lang="en-GB" sz="2300" b="0" i="0" u="none" strike="noStrike" dirty="0">
                <a:solidFill>
                  <a:srgbClr val="7030A0"/>
                </a:solidFill>
                <a:effectLst/>
                <a:latin typeface="Georgia" panose="02040502050405020303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Revision Guide aiming for 5 ANSWERS</a:t>
            </a:r>
            <a:endParaRPr lang="en-GB" sz="2300" b="0" i="0" dirty="0">
              <a:solidFill>
                <a:srgbClr val="7030A0"/>
              </a:solidFill>
              <a:effectLst/>
              <a:latin typeface="Georgia" panose="02040502050405020303" pitchFamily="18" charset="0"/>
            </a:endParaRPr>
          </a:p>
          <a:p>
            <a:pPr algn="l"/>
            <a:r>
              <a:rPr lang="en-GB" sz="2300" b="0" i="0" u="none" strike="noStrike" dirty="0">
                <a:solidFill>
                  <a:srgbClr val="7030A0"/>
                </a:solidFill>
                <a:effectLst/>
                <a:latin typeface="Georgia" panose="02040502050405020303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Revision Guide aiming for 7 ANSWERS</a:t>
            </a:r>
            <a:endParaRPr lang="en-GB" sz="2300" b="0" i="0" dirty="0">
              <a:solidFill>
                <a:srgbClr val="7030A0"/>
              </a:solidFill>
              <a:effectLst/>
              <a:latin typeface="Georgia" panose="02040502050405020303" pitchFamily="18" charset="0"/>
            </a:endParaRPr>
          </a:p>
          <a:p>
            <a:pPr algn="l"/>
            <a:r>
              <a:rPr lang="en-GB" sz="2300" b="0" i="0" u="none" strike="noStrike" dirty="0">
                <a:solidFill>
                  <a:srgbClr val="7030A0"/>
                </a:solidFill>
                <a:effectLst/>
                <a:latin typeface="Georgia" panose="02040502050405020303" pitchFamily="18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Revision Guide aiming for 9ANSWERS</a:t>
            </a:r>
            <a:endParaRPr lang="en-GB" sz="2300" b="0" i="0" dirty="0">
              <a:solidFill>
                <a:srgbClr val="7030A0"/>
              </a:solidFill>
              <a:effectLst/>
              <a:latin typeface="Georgia" panose="02040502050405020303" pitchFamily="18" charset="0"/>
            </a:endParaRPr>
          </a:p>
          <a:p>
            <a:pPr algn="l"/>
            <a:endParaRPr lang="en-GB" sz="2000" dirty="0">
              <a:solidFill>
                <a:srgbClr val="7030A0"/>
              </a:solidFill>
              <a:latin typeface="Georgia" panose="02040502050405020303" pitchFamily="18" charset="0"/>
            </a:endParaRPr>
          </a:p>
        </p:txBody>
      </p:sp>
      <p:sp>
        <p:nvSpPr>
          <p:cNvPr id="32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61151F-F5CC-4443-9A73-F726131F60AC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t="22531"/>
          <a:stretch/>
        </p:blipFill>
        <p:spPr>
          <a:xfrm>
            <a:off x="806021" y="1214298"/>
            <a:ext cx="4734713" cy="3259228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963F68-1101-43EB-91A7-00DB8149B1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6127" y="211960"/>
            <a:ext cx="1347787" cy="731003"/>
          </a:xfrm>
        </p:spPr>
        <p:txBody>
          <a:bodyPr/>
          <a:lstStyle/>
          <a:p>
            <a:fld id="{101268C9-83B8-42BF-B461-1804F52F118E}" type="datetime1">
              <a:rPr lang="en-GB" b="1" smtClean="0">
                <a:solidFill>
                  <a:srgbClr val="7030A0"/>
                </a:solidFill>
                <a:latin typeface="Georgia" panose="02040502050405020303" pitchFamily="18" charset="0"/>
              </a:rPr>
              <a:t>19/09/2021</a:t>
            </a:fld>
            <a:endParaRPr lang="en-GB" b="1" dirty="0">
              <a:solidFill>
                <a:srgbClr val="7030A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868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93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Rockwell</vt:lpstr>
      <vt:lpstr>Office Theme</vt:lpstr>
      <vt:lpstr>Graded question booklets These booklets have a collection of exam questions aimed at each grade.  (They have been adapted slightly from Pixi Maths) 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Question: How do I share using ratio? Is ratio sharing always fair?</dc:title>
  <dc:creator>M Kurylowicz</dc:creator>
  <cp:lastModifiedBy>Jen Benson</cp:lastModifiedBy>
  <cp:revision>3</cp:revision>
  <dcterms:created xsi:type="dcterms:W3CDTF">2021-09-12T07:24:21Z</dcterms:created>
  <dcterms:modified xsi:type="dcterms:W3CDTF">2021-09-19T11:08:00Z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1dda7c5-96ca-48e3-9e3a-5c391aea2853_Enabled">
    <vt:lpwstr>True</vt:lpwstr>
  </property>
  <property fmtid="{D5CDD505-2E9C-101B-9397-08002B2CF9AE}" pid="3" name="MSIP_Label_71dda7c5-96ca-48e3-9e3a-5c391aea2853_SiteId">
    <vt:lpwstr>a091745a-b7d8-4d7a-b2a6-1359053d4510</vt:lpwstr>
  </property>
  <property fmtid="{D5CDD505-2E9C-101B-9397-08002B2CF9AE}" pid="4" name="MSIP_Label_71dda7c5-96ca-48e3-9e3a-5c391aea2853_Owner">
    <vt:lpwstr>mkurylowicz@kingswoodsecondaryacademy.org</vt:lpwstr>
  </property>
  <property fmtid="{D5CDD505-2E9C-101B-9397-08002B2CF9AE}" pid="5" name="MSIP_Label_71dda7c5-96ca-48e3-9e3a-5c391aea2853_SetDate">
    <vt:lpwstr>2021-09-12T07:34:30.4170343Z</vt:lpwstr>
  </property>
  <property fmtid="{D5CDD505-2E9C-101B-9397-08002B2CF9AE}" pid="6" name="MSIP_Label_71dda7c5-96ca-48e3-9e3a-5c391aea2853_Name">
    <vt:lpwstr>General</vt:lpwstr>
  </property>
  <property fmtid="{D5CDD505-2E9C-101B-9397-08002B2CF9AE}" pid="7" name="MSIP_Label_71dda7c5-96ca-48e3-9e3a-5c391aea2853_Application">
    <vt:lpwstr>Microsoft Azure Information Protection</vt:lpwstr>
  </property>
  <property fmtid="{D5CDD505-2E9C-101B-9397-08002B2CF9AE}" pid="8" name="MSIP_Label_71dda7c5-96ca-48e3-9e3a-5c391aea2853_ActionId">
    <vt:lpwstr>83c0f106-74fa-46a9-a38d-311d6e3af7e7</vt:lpwstr>
  </property>
  <property fmtid="{D5CDD505-2E9C-101B-9397-08002B2CF9AE}" pid="9" name="MSIP_Label_71dda7c5-96ca-48e3-9e3a-5c391aea2853_Extended_MSFT_Method">
    <vt:lpwstr>Automatic</vt:lpwstr>
  </property>
  <property fmtid="{D5CDD505-2E9C-101B-9397-08002B2CF9AE}" pid="10" name="Sensitivity">
    <vt:lpwstr>General</vt:lpwstr>
  </property>
</Properties>
</file>