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FD25CE-4807-4B45-B5B6-74B567D373E1}" type="datetimeFigureOut">
              <a:rPr lang="en-GB" smtClean="0"/>
              <a:t>19/09/2021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AB5806-20B5-477F-BB96-358E5FC31E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2334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6B871-95E1-48D0-8833-7E9025D593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D9E8A7-098C-4D17-8D8A-43158B60C3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F9C899-62D0-4EB4-B05D-08581E2BB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B93BA-9904-463B-9089-CFE14ED69125}" type="datetimeFigureOut">
              <a:rPr lang="en-GB" smtClean="0"/>
              <a:t>19/09/2021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E4DA9E-B036-434E-BE76-25C7FE60C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C5019D-B6CF-4C10-9305-9CE649B73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8F5E5-C476-4266-B701-56691F693C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738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4B83BF-7D76-4865-8ACD-CBF4A3F8F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48EF84-F1F9-4EEE-8EB4-5DB050DAF2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B155E3-E625-41F2-8FF3-2232ACE36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B93BA-9904-463B-9089-CFE14ED69125}" type="datetimeFigureOut">
              <a:rPr lang="en-GB" smtClean="0"/>
              <a:t>19/09/2021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7E080D-126C-4685-A0BC-20F45FC7F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76403-3AE0-4179-A896-1ED454A31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8F5E5-C476-4266-B701-56691F693C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4683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2CB414-82D2-47A0-B1A7-13AE835272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1CF48F-F737-46DC-985D-E989F080C3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7A2D82-D2AF-46E5-8CDA-A18E3E0511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B93BA-9904-463B-9089-CFE14ED69125}" type="datetimeFigureOut">
              <a:rPr lang="en-GB" smtClean="0"/>
              <a:t>19/09/2021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40D0FA-9822-4F5D-B3EC-F9BD81A83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62471-438F-41E5-BF30-4692E1AF6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8F5E5-C476-4266-B701-56691F693C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9441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3A4194-4C61-4269-8683-AD5D93546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DD31AE-C85B-4ECD-A0BB-BF2A7A5371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2B1AC1-CD9C-4D15-BEFA-FBC955A2B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B93BA-9904-463B-9089-CFE14ED69125}" type="datetimeFigureOut">
              <a:rPr lang="en-GB" smtClean="0"/>
              <a:t>19/09/2021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945326-DA70-459B-93D2-F9FCC9610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FDEC3C-5E95-440A-8C07-C3DBD26ED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8F5E5-C476-4266-B701-56691F693C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0243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8516BC-ED14-4A72-8095-E41AE290D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3B9417-F424-4FA3-A90A-5B46CBB5AC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8838CF-E859-42EE-BD51-49BE37FA3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B93BA-9904-463B-9089-CFE14ED69125}" type="datetimeFigureOut">
              <a:rPr lang="en-GB" smtClean="0"/>
              <a:t>19/09/2021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D92DC9-A905-47C4-9C24-0FB7E748E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256EB-8B4E-4328-9A95-3791C6BC1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8F5E5-C476-4266-B701-56691F693C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79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EDD67-5377-485E-AD2A-5C040F1B73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C64D80-C3B8-4BFF-B86E-3643845431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EE6C31-BCC7-49C1-ACBA-A946E5820F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3F873F-F6E1-4795-A6F3-88B98F8FD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B93BA-9904-463B-9089-CFE14ED69125}" type="datetimeFigureOut">
              <a:rPr lang="en-GB" smtClean="0"/>
              <a:t>19/09/2021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8AA802-B78F-4599-A40F-3D7D90318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2D3FB5-4AC6-450A-9764-4D99C935E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8F5E5-C476-4266-B701-56691F693C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2962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C1701-AF1A-40F0-BA84-AD6100C58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15F114-435B-4E8C-8EE9-D3B1101261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549A73-695F-4BDF-9C4B-803DB08F82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6159C9-BBB2-4406-B96D-FDBE1C1457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C020E6-BBCC-4975-8DF6-7565A7BBF3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6EA83BF-6FCE-472D-882B-4AF5D57DA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B93BA-9904-463B-9089-CFE14ED69125}" type="datetimeFigureOut">
              <a:rPr lang="en-GB" smtClean="0"/>
              <a:t>19/09/2021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889A55A-44C8-4CCE-9977-9B4B9DF7B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247869-3727-4888-B4DC-071A01707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8F5E5-C476-4266-B701-56691F693C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209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35F18E-F068-494B-8FBB-1A745D715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8B070A-166D-457E-91BF-E24C5CC3E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B93BA-9904-463B-9089-CFE14ED69125}" type="datetimeFigureOut">
              <a:rPr lang="en-GB" smtClean="0"/>
              <a:t>19/09/2021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97B5E0-8758-446E-B496-4A0D25CB6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D4955E-0345-4D59-B77C-4A35A9D3A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8F5E5-C476-4266-B701-56691F693C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049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534359D-06BB-47DB-AF55-C22F3D720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B93BA-9904-463B-9089-CFE14ED69125}" type="datetimeFigureOut">
              <a:rPr lang="en-GB" smtClean="0"/>
              <a:t>19/09/2021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581E8A-462B-4B85-A866-F09D185A8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C95A89-F9DA-4BF9-BA8D-9F358C04E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8F5E5-C476-4266-B701-56691F693C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9550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69C7E-8BA2-45E9-8383-AB2E4C0A8D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0341B7-CF5A-4798-A6BC-2E5747911E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D07C24-5616-4CCD-B04D-7C6DB5FC8E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18A223-1454-40B4-B975-05ED89641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B93BA-9904-463B-9089-CFE14ED69125}" type="datetimeFigureOut">
              <a:rPr lang="en-GB" smtClean="0"/>
              <a:t>19/09/2021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77C856-2E5E-49C6-B4EC-372770E6A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51C18E-0086-4CEE-84DA-E6E8157FA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8F5E5-C476-4266-B701-56691F693C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0031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AD6E0-F39A-4747-B367-ADDEB6CE9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52C85C0-6B58-494C-8A09-F54E3EA99F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E55458-3006-4137-BD23-D1E86D2C1B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BA55D2-60CC-4527-9699-CEDB6ACD1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B93BA-9904-463B-9089-CFE14ED69125}" type="datetimeFigureOut">
              <a:rPr lang="en-GB" smtClean="0"/>
              <a:t>19/09/2021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D0446A-2277-407C-8936-D6D461788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3A843D-AA3B-4F44-96CE-1B710B665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8F5E5-C476-4266-B701-56691F693C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8423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09A67F-13D6-4584-ACE4-FB58FE39B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329BBB-00D9-4084-BBDE-01C4070B67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B672A1-37EF-44B1-902D-5F16417FA9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0B93BA-9904-463B-9089-CFE14ED69125}" type="datetimeFigureOut">
              <a:rPr lang="en-GB" smtClean="0"/>
              <a:t>19/09/2021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249F13-5495-408C-AA44-B442AD5D8D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EADE57-F4E1-484D-949D-824F0B5456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08F5E5-C476-4266-B701-56691F693C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6713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king-ed.suffolk.sch.uk/wp-content/uploads/2017/12/2010-June-Statistics-higher.doc" TargetMode="External"/><Relationship Id="rId13" Type="http://schemas.openxmlformats.org/officeDocument/2006/relationships/hyperlink" Target="https://www.king-ed.suffolk.sch.uk/wp-content/uploads/2017/12/2012-June-Statistics-mark-scheme.doc" TargetMode="External"/><Relationship Id="rId18" Type="http://schemas.openxmlformats.org/officeDocument/2006/relationships/hyperlink" Target="https://www.king-ed.suffolk.sch.uk/wp-content/uploads/2017/12/2015-June-Statistics-higher.doc" TargetMode="External"/><Relationship Id="rId3" Type="http://schemas.openxmlformats.org/officeDocument/2006/relationships/hyperlink" Target="https://www.king-ed.suffolk.sch.uk/wp-content/uploads/2017/12/2007-June-Statistics-mark-scheme.doc" TargetMode="External"/><Relationship Id="rId7" Type="http://schemas.openxmlformats.org/officeDocument/2006/relationships/hyperlink" Target="https://www.king-ed.suffolk.sch.uk/wp-content/uploads/2017/12/2009-June-Statistics-mark-scheme.doc" TargetMode="External"/><Relationship Id="rId12" Type="http://schemas.openxmlformats.org/officeDocument/2006/relationships/hyperlink" Target="https://www.king-ed.suffolk.sch.uk/wp-content/uploads/2017/12/2012-June-Statistics-higher.doc" TargetMode="External"/><Relationship Id="rId17" Type="http://schemas.openxmlformats.org/officeDocument/2006/relationships/hyperlink" Target="https://www.king-ed.suffolk.sch.uk/wp-content/uploads/2017/12/2014-June-Statistics-mark-scheme.pdf" TargetMode="External"/><Relationship Id="rId2" Type="http://schemas.openxmlformats.org/officeDocument/2006/relationships/hyperlink" Target="https://www.king-ed.suffolk.sch.uk/wp-content/uploads/2017/12/2007-June-Statistics-higher.pdf" TargetMode="External"/><Relationship Id="rId16" Type="http://schemas.openxmlformats.org/officeDocument/2006/relationships/hyperlink" Target="https://www.king-ed.suffolk.sch.uk/wp-content/uploads/2017/12/2014-June-Statistics-higher.doc" TargetMode="Externa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king-ed.suffolk.sch.uk/wp-content/uploads/2017/12/2009-June-Statistics-higher.pdf" TargetMode="External"/><Relationship Id="rId11" Type="http://schemas.openxmlformats.org/officeDocument/2006/relationships/hyperlink" Target="https://www.king-ed.suffolk.sch.uk/wp-content/uploads/2017/12/2011-June-Statistics-mark-scheme.doc" TargetMode="External"/><Relationship Id="rId5" Type="http://schemas.openxmlformats.org/officeDocument/2006/relationships/hyperlink" Target="https://www.king-ed.suffolk.sch.uk/wp-content/uploads/2017/12/2008-June-Statistics-mark-scheme.pdf" TargetMode="External"/><Relationship Id="rId15" Type="http://schemas.openxmlformats.org/officeDocument/2006/relationships/hyperlink" Target="https://www.king-ed.suffolk.sch.uk/wp-content/uploads/2017/12/2013-June-Statistics-mark-scheme.doc" TargetMode="External"/><Relationship Id="rId10" Type="http://schemas.openxmlformats.org/officeDocument/2006/relationships/hyperlink" Target="https://www.king-ed.suffolk.sch.uk/wp-content/uploads/2017/12/2011-June-Statistics-higher.doc" TargetMode="External"/><Relationship Id="rId19" Type="http://schemas.openxmlformats.org/officeDocument/2006/relationships/hyperlink" Target="https://www.king-ed.suffolk.sch.uk/wp-content/uploads/2017/12/2015-June-Statistics-mark-scheme.pdf" TargetMode="External"/><Relationship Id="rId4" Type="http://schemas.openxmlformats.org/officeDocument/2006/relationships/hyperlink" Target="https://www.king-ed.suffolk.sch.uk/wp-content/uploads/2017/12/2008-June-Statistics-higher.pdf" TargetMode="External"/><Relationship Id="rId9" Type="http://schemas.openxmlformats.org/officeDocument/2006/relationships/hyperlink" Target="https://www.king-ed.suffolk.sch.uk/wp-content/uploads/2017/12/2010-June-Statistics-mark-scheme.pdf" TargetMode="External"/><Relationship Id="rId14" Type="http://schemas.openxmlformats.org/officeDocument/2006/relationships/hyperlink" Target="https://www.king-ed.suffolk.sch.uk/wp-content/uploads/2017/12/2013-June-Statistics-higher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5">
            <a:extLst>
              <a:ext uri="{FF2B5EF4-FFF2-40B4-BE49-F238E27FC236}">
                <a16:creationId xmlns:a16="http://schemas.microsoft.com/office/drawing/2014/main" id="{07322A9E-F1EC-405E-8971-BA906EFFCC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329674" y="1290909"/>
            <a:ext cx="9702800" cy="5573512"/>
          </a:xfrm>
          <a:custGeom>
            <a:avLst/>
            <a:gdLst>
              <a:gd name="T0" fmla="*/ 1752 w 2038"/>
              <a:gd name="T1" fmla="*/ 1169 h 1169"/>
              <a:gd name="T2" fmla="*/ 1487 w 2038"/>
              <a:gd name="T3" fmla="*/ 334 h 1169"/>
              <a:gd name="T4" fmla="*/ 860 w 2038"/>
              <a:gd name="T5" fmla="*/ 22 h 1169"/>
              <a:gd name="T6" fmla="*/ 199 w 2038"/>
              <a:gd name="T7" fmla="*/ 318 h 1169"/>
              <a:gd name="T8" fmla="*/ 399 w 2038"/>
              <a:gd name="T9" fmla="*/ 1165 h 1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38" h="1169">
                <a:moveTo>
                  <a:pt x="1752" y="1169"/>
                </a:moveTo>
                <a:cubicBezTo>
                  <a:pt x="2038" y="928"/>
                  <a:pt x="1673" y="513"/>
                  <a:pt x="1487" y="334"/>
                </a:cubicBezTo>
                <a:cubicBezTo>
                  <a:pt x="1316" y="170"/>
                  <a:pt x="1099" y="43"/>
                  <a:pt x="860" y="22"/>
                </a:cubicBezTo>
                <a:cubicBezTo>
                  <a:pt x="621" y="0"/>
                  <a:pt x="341" y="128"/>
                  <a:pt x="199" y="318"/>
                </a:cubicBezTo>
                <a:cubicBezTo>
                  <a:pt x="0" y="586"/>
                  <a:pt x="184" y="965"/>
                  <a:pt x="399" y="1165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6">
            <a:extLst>
              <a:ext uri="{FF2B5EF4-FFF2-40B4-BE49-F238E27FC236}">
                <a16:creationId xmlns:a16="http://schemas.microsoft.com/office/drawing/2014/main" id="{A5704422-1118-4FD1-95AD-29A064EB80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70451" y="2010741"/>
            <a:ext cx="7373938" cy="4848892"/>
          </a:xfrm>
          <a:custGeom>
            <a:avLst/>
            <a:gdLst>
              <a:gd name="T0" fmla="*/ 1025 w 1549"/>
              <a:gd name="T1" fmla="*/ 1016 h 1017"/>
              <a:gd name="T2" fmla="*/ 1443 w 1549"/>
              <a:gd name="T3" fmla="*/ 592 h 1017"/>
              <a:gd name="T4" fmla="*/ 782 w 1549"/>
              <a:gd name="T5" fmla="*/ 53 h 1017"/>
              <a:gd name="T6" fmla="*/ 150 w 1549"/>
              <a:gd name="T7" fmla="*/ 329 h 1017"/>
              <a:gd name="T8" fmla="*/ 477 w 1549"/>
              <a:gd name="T9" fmla="*/ 1017 h 10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49" h="1017">
                <a:moveTo>
                  <a:pt x="1025" y="1016"/>
                </a:moveTo>
                <a:cubicBezTo>
                  <a:pt x="1223" y="971"/>
                  <a:pt x="1549" y="857"/>
                  <a:pt x="1443" y="592"/>
                </a:cubicBezTo>
                <a:cubicBezTo>
                  <a:pt x="1344" y="344"/>
                  <a:pt x="1041" y="111"/>
                  <a:pt x="782" y="53"/>
                </a:cubicBezTo>
                <a:cubicBezTo>
                  <a:pt x="545" y="0"/>
                  <a:pt x="275" y="117"/>
                  <a:pt x="150" y="329"/>
                </a:cubicBezTo>
                <a:cubicBezTo>
                  <a:pt x="0" y="584"/>
                  <a:pt x="243" y="911"/>
                  <a:pt x="477" y="1017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7">
            <a:extLst>
              <a:ext uri="{FF2B5EF4-FFF2-40B4-BE49-F238E27FC236}">
                <a16:creationId xmlns:a16="http://schemas.microsoft.com/office/drawing/2014/main" id="{A88B2AAA-B805-498E-A9E6-98B8858554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251351" y="1780905"/>
            <a:ext cx="8035925" cy="5083516"/>
          </a:xfrm>
          <a:custGeom>
            <a:avLst/>
            <a:gdLst>
              <a:gd name="T0" fmla="*/ 1302 w 1688"/>
              <a:gd name="T1" fmla="*/ 1066 h 1066"/>
              <a:gd name="T2" fmla="*/ 1613 w 1688"/>
              <a:gd name="T3" fmla="*/ 850 h 1066"/>
              <a:gd name="T4" fmla="*/ 1517 w 1688"/>
              <a:gd name="T5" fmla="*/ 471 h 1066"/>
              <a:gd name="T6" fmla="*/ 798 w 1688"/>
              <a:gd name="T7" fmla="*/ 28 h 1066"/>
              <a:gd name="T8" fmla="*/ 181 w 1688"/>
              <a:gd name="T9" fmla="*/ 333 h 1066"/>
              <a:gd name="T10" fmla="*/ 420 w 1688"/>
              <a:gd name="T11" fmla="*/ 1066 h 10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688" h="1066">
                <a:moveTo>
                  <a:pt x="1302" y="1066"/>
                </a:moveTo>
                <a:cubicBezTo>
                  <a:pt x="1416" y="1024"/>
                  <a:pt x="1551" y="962"/>
                  <a:pt x="1613" y="850"/>
                </a:cubicBezTo>
                <a:cubicBezTo>
                  <a:pt x="1688" y="715"/>
                  <a:pt x="1606" y="575"/>
                  <a:pt x="1517" y="471"/>
                </a:cubicBezTo>
                <a:cubicBezTo>
                  <a:pt x="1336" y="258"/>
                  <a:pt x="1084" y="62"/>
                  <a:pt x="798" y="28"/>
                </a:cubicBezTo>
                <a:cubicBezTo>
                  <a:pt x="559" y="0"/>
                  <a:pt x="317" y="138"/>
                  <a:pt x="181" y="333"/>
                </a:cubicBezTo>
                <a:cubicBezTo>
                  <a:pt x="0" y="592"/>
                  <a:pt x="191" y="907"/>
                  <a:pt x="420" y="1066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8">
            <a:extLst>
              <a:ext uri="{FF2B5EF4-FFF2-40B4-BE49-F238E27FC236}">
                <a16:creationId xmlns:a16="http://schemas.microsoft.com/office/drawing/2014/main" id="{9B8051E0-19D7-43E1-BFD9-E6DBFEB3A3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542347"/>
            <a:ext cx="10334625" cy="6322075"/>
          </a:xfrm>
          <a:custGeom>
            <a:avLst/>
            <a:gdLst>
              <a:gd name="T0" fmla="*/ 1873 w 2171"/>
              <a:gd name="T1" fmla="*/ 1326 h 1326"/>
              <a:gd name="T2" fmla="*/ 1609 w 2171"/>
              <a:gd name="T3" fmla="*/ 473 h 1326"/>
              <a:gd name="T4" fmla="*/ 880 w 2171"/>
              <a:gd name="T5" fmla="*/ 63 h 1326"/>
              <a:gd name="T6" fmla="*/ 0 w 2171"/>
              <a:gd name="T7" fmla="*/ 423 h 13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71" h="1326">
                <a:moveTo>
                  <a:pt x="1873" y="1326"/>
                </a:moveTo>
                <a:cubicBezTo>
                  <a:pt x="2171" y="1045"/>
                  <a:pt x="1825" y="678"/>
                  <a:pt x="1609" y="473"/>
                </a:cubicBezTo>
                <a:cubicBezTo>
                  <a:pt x="1406" y="281"/>
                  <a:pt x="1159" y="116"/>
                  <a:pt x="880" y="63"/>
                </a:cubicBezTo>
                <a:cubicBezTo>
                  <a:pt x="545" y="0"/>
                  <a:pt x="214" y="161"/>
                  <a:pt x="0" y="423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Freeform 9">
            <a:extLst>
              <a:ext uri="{FF2B5EF4-FFF2-40B4-BE49-F238E27FC236}">
                <a16:creationId xmlns:a16="http://schemas.microsoft.com/office/drawing/2014/main" id="{4EDB2B02-86A2-46F5-A4BE-B7D9B10411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701" y="6178751"/>
            <a:ext cx="504825" cy="681527"/>
          </a:xfrm>
          <a:custGeom>
            <a:avLst/>
            <a:gdLst>
              <a:gd name="T0" fmla="*/ 0 w 106"/>
              <a:gd name="T1" fmla="*/ 0 h 143"/>
              <a:gd name="T2" fmla="*/ 106 w 106"/>
              <a:gd name="T3" fmla="*/ 143 h 143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06" h="143">
                <a:moveTo>
                  <a:pt x="0" y="0"/>
                </a:moveTo>
                <a:cubicBezTo>
                  <a:pt x="35" y="54"/>
                  <a:pt x="70" y="101"/>
                  <a:pt x="106" y="143"/>
                </a:cubicBezTo>
              </a:path>
            </a:pathLst>
          </a:custGeom>
          <a:noFill/>
          <a:ln w="4763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Freeform 10">
            <a:extLst>
              <a:ext uri="{FF2B5EF4-FFF2-40B4-BE49-F238E27FC236}">
                <a16:creationId xmlns:a16="http://schemas.microsoft.com/office/drawing/2014/main" id="{43954639-FB5D-41F4-9560-6F6DFE7784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-59376"/>
            <a:ext cx="11091863" cy="6923796"/>
          </a:xfrm>
          <a:custGeom>
            <a:avLst/>
            <a:gdLst>
              <a:gd name="T0" fmla="*/ 2046 w 2330"/>
              <a:gd name="T1" fmla="*/ 1452 h 1452"/>
              <a:gd name="T2" fmla="*/ 1813 w 2330"/>
              <a:gd name="T3" fmla="*/ 601 h 1452"/>
              <a:gd name="T4" fmla="*/ 956 w 2330"/>
              <a:gd name="T5" fmla="*/ 97 h 1452"/>
              <a:gd name="T6" fmla="*/ 0 w 2330"/>
              <a:gd name="T7" fmla="*/ 366 h 14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30" h="1452">
                <a:moveTo>
                  <a:pt x="2046" y="1452"/>
                </a:moveTo>
                <a:cubicBezTo>
                  <a:pt x="2330" y="1153"/>
                  <a:pt x="2049" y="821"/>
                  <a:pt x="1813" y="601"/>
                </a:cubicBezTo>
                <a:cubicBezTo>
                  <a:pt x="1569" y="375"/>
                  <a:pt x="1282" y="179"/>
                  <a:pt x="956" y="97"/>
                </a:cubicBezTo>
                <a:cubicBezTo>
                  <a:pt x="572" y="0"/>
                  <a:pt x="292" y="101"/>
                  <a:pt x="0" y="366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Freeform 12">
            <a:extLst>
              <a:ext uri="{FF2B5EF4-FFF2-40B4-BE49-F238E27FC236}">
                <a16:creationId xmlns:a16="http://schemas.microsoft.com/office/drawing/2014/main" id="{E898931C-0323-41FA-A036-20F818B1F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-1916"/>
            <a:ext cx="1057275" cy="614491"/>
          </a:xfrm>
          <a:custGeom>
            <a:avLst/>
            <a:gdLst>
              <a:gd name="T0" fmla="*/ 222 w 222"/>
              <a:gd name="T1" fmla="*/ 0 h 129"/>
              <a:gd name="T2" fmla="*/ 0 w 222"/>
              <a:gd name="T3" fmla="*/ 129 h 12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22" h="129">
                <a:moveTo>
                  <a:pt x="222" y="0"/>
                </a:moveTo>
                <a:cubicBezTo>
                  <a:pt x="152" y="35"/>
                  <a:pt x="76" y="78"/>
                  <a:pt x="0" y="129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Freeform 14">
            <a:extLst>
              <a:ext uri="{FF2B5EF4-FFF2-40B4-BE49-F238E27FC236}">
                <a16:creationId xmlns:a16="http://schemas.microsoft.com/office/drawing/2014/main" id="{89AFE9DD-0792-4B98-B4EB-97ACA17E6A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701" y="-6705"/>
            <a:ext cx="595313" cy="352734"/>
          </a:xfrm>
          <a:custGeom>
            <a:avLst/>
            <a:gdLst>
              <a:gd name="T0" fmla="*/ 125 w 125"/>
              <a:gd name="T1" fmla="*/ 0 h 74"/>
              <a:gd name="T2" fmla="*/ 0 w 125"/>
              <a:gd name="T3" fmla="*/ 74 h 7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25" h="74">
                <a:moveTo>
                  <a:pt x="125" y="0"/>
                </a:moveTo>
                <a:cubicBezTo>
                  <a:pt x="85" y="22"/>
                  <a:pt x="43" y="47"/>
                  <a:pt x="0" y="74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Freeform 16">
            <a:extLst>
              <a:ext uri="{FF2B5EF4-FFF2-40B4-BE49-F238E27FC236}">
                <a16:creationId xmlns:a16="http://schemas.microsoft.com/office/drawing/2014/main" id="{3981F5C4-9AE1-404E-AF44-A4E6DB374F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-1916"/>
            <a:ext cx="357188" cy="213875"/>
          </a:xfrm>
          <a:custGeom>
            <a:avLst/>
            <a:gdLst>
              <a:gd name="T0" fmla="*/ 75 w 75"/>
              <a:gd name="T1" fmla="*/ 0 h 45"/>
              <a:gd name="T2" fmla="*/ 0 w 75"/>
              <a:gd name="T3" fmla="*/ 45 h 4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75" h="45">
                <a:moveTo>
                  <a:pt x="75" y="0"/>
                </a:moveTo>
                <a:cubicBezTo>
                  <a:pt x="50" y="14"/>
                  <a:pt x="25" y="29"/>
                  <a:pt x="0" y="45"/>
                </a:cubicBezTo>
              </a:path>
            </a:pathLst>
          </a:custGeom>
          <a:noFill/>
          <a:ln w="12700" cap="flat">
            <a:solidFill>
              <a:schemeClr val="tx1">
                <a:alpha val="20000"/>
              </a:schemeClr>
            </a:solidFill>
            <a:prstDash val="dash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Freeform 11">
            <a:extLst>
              <a:ext uri="{FF2B5EF4-FFF2-40B4-BE49-F238E27FC236}">
                <a16:creationId xmlns:a16="http://schemas.microsoft.com/office/drawing/2014/main" id="{763C1781-8726-4FAC-8C45-FF40376BE4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5426601" y="-1916"/>
            <a:ext cx="5788025" cy="6847184"/>
          </a:xfrm>
          <a:custGeom>
            <a:avLst/>
            <a:gdLst>
              <a:gd name="T0" fmla="*/ 1094 w 1216"/>
              <a:gd name="T1" fmla="*/ 1436 h 1436"/>
              <a:gd name="T2" fmla="*/ 709 w 1216"/>
              <a:gd name="T3" fmla="*/ 551 h 1436"/>
              <a:gd name="T4" fmla="*/ 0 w 1216"/>
              <a:gd name="T5" fmla="*/ 0 h 14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216" h="1436">
                <a:moveTo>
                  <a:pt x="1094" y="1436"/>
                </a:moveTo>
                <a:cubicBezTo>
                  <a:pt x="1216" y="1114"/>
                  <a:pt x="904" y="770"/>
                  <a:pt x="709" y="551"/>
                </a:cubicBezTo>
                <a:cubicBezTo>
                  <a:pt x="509" y="327"/>
                  <a:pt x="274" y="127"/>
                  <a:pt x="0" y="0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Freeform 21">
            <a:extLst>
              <a:ext uri="{FF2B5EF4-FFF2-40B4-BE49-F238E27FC236}">
                <a16:creationId xmlns:a16="http://schemas.microsoft.com/office/drawing/2014/main" id="{301491B5-56C7-43DC-A3D9-861EECCA05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235014" y="2872"/>
            <a:ext cx="2951163" cy="2555325"/>
          </a:xfrm>
          <a:custGeom>
            <a:avLst/>
            <a:gdLst>
              <a:gd name="T0" fmla="*/ 620 w 620"/>
              <a:gd name="T1" fmla="*/ 536 h 536"/>
              <a:gd name="T2" fmla="*/ 0 w 620"/>
              <a:gd name="T3" fmla="*/ 0 h 53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620" h="536">
                <a:moveTo>
                  <a:pt x="620" y="536"/>
                </a:moveTo>
                <a:cubicBezTo>
                  <a:pt x="404" y="314"/>
                  <a:pt x="196" y="138"/>
                  <a:pt x="0" y="0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F3B88B0-2823-44A8-9EEB-5DEF9090D5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73193" y="12732"/>
            <a:ext cx="10016197" cy="1691563"/>
          </a:xfrm>
        </p:spPr>
        <p:txBody>
          <a:bodyPr>
            <a:noAutofit/>
          </a:bodyPr>
          <a:lstStyle/>
          <a:p>
            <a:r>
              <a:rPr lang="en-GB" sz="2000" b="0" dirty="0">
                <a:solidFill>
                  <a:srgbClr val="7030A0"/>
                </a:solidFill>
                <a:effectLst/>
                <a:latin typeface="Georgia" panose="02040502050405020303" pitchFamily="18" charset="0"/>
              </a:rPr>
              <a:t>GCSE Statistics 2021/22</a:t>
            </a:r>
            <a:br>
              <a:rPr lang="en-GB" sz="2000" b="0" dirty="0">
                <a:solidFill>
                  <a:srgbClr val="7030A0"/>
                </a:solidFill>
                <a:effectLst/>
                <a:latin typeface="Georgia" panose="02040502050405020303" pitchFamily="18" charset="0"/>
              </a:rPr>
            </a:br>
            <a:r>
              <a:rPr lang="en-GB" sz="2000" b="0" i="0" cap="all" dirty="0">
                <a:solidFill>
                  <a:srgbClr val="7030A0"/>
                </a:solidFill>
                <a:effectLst/>
                <a:latin typeface="Georgia" panose="02040502050405020303" pitchFamily="18" charset="0"/>
              </a:rPr>
              <a:t>GCSE STATISTICS PAST PAPERS </a:t>
            </a:r>
            <a:br>
              <a:rPr lang="en-GB" sz="2000" b="0" i="0" cap="all" dirty="0">
                <a:solidFill>
                  <a:srgbClr val="7030A0"/>
                </a:solidFill>
                <a:effectLst/>
                <a:latin typeface="Georgia" panose="02040502050405020303" pitchFamily="18" charset="0"/>
              </a:rPr>
            </a:br>
            <a:br>
              <a:rPr lang="en-GB" sz="2000" b="1" i="0" dirty="0">
                <a:solidFill>
                  <a:srgbClr val="7030A0"/>
                </a:solidFill>
                <a:effectLst/>
                <a:latin typeface="Georgia" panose="02040502050405020303" pitchFamily="18" charset="0"/>
              </a:rPr>
            </a:br>
            <a:r>
              <a:rPr lang="en-GB" sz="2000" b="1" i="0" dirty="0">
                <a:solidFill>
                  <a:srgbClr val="7030A0"/>
                </a:solidFill>
                <a:effectLst/>
                <a:latin typeface="Georgia" panose="02040502050405020303" pitchFamily="18" charset="0"/>
              </a:rPr>
              <a:t> </a:t>
            </a:r>
            <a:br>
              <a:rPr lang="en-GB" sz="2000" b="1" i="0" dirty="0">
                <a:solidFill>
                  <a:srgbClr val="7030A0"/>
                </a:solidFill>
                <a:effectLst/>
                <a:latin typeface="Georgia" panose="02040502050405020303" pitchFamily="18" charset="0"/>
              </a:rPr>
            </a:br>
            <a:endParaRPr lang="en-GB" sz="2000" b="1" dirty="0">
              <a:solidFill>
                <a:srgbClr val="7030A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55542A-FD74-497B-B280-54DE824CE7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02658" y="790654"/>
            <a:ext cx="6065671" cy="5033157"/>
          </a:xfrm>
        </p:spPr>
        <p:txBody>
          <a:bodyPr>
            <a:noAutofit/>
          </a:bodyPr>
          <a:lstStyle/>
          <a:p>
            <a:pPr algn="l"/>
            <a:r>
              <a:rPr lang="en-GB" sz="1200" b="0" i="0" dirty="0">
                <a:solidFill>
                  <a:srgbClr val="3C3C3C"/>
                </a:solidFill>
                <a:effectLst/>
                <a:latin typeface="Arial" panose="020B0604020202020204" pitchFamily="34" charset="0"/>
              </a:rPr>
              <a:t> </a:t>
            </a:r>
            <a:endParaRPr lang="en-GB" sz="1200" b="0" i="0" dirty="0">
              <a:solidFill>
                <a:srgbClr val="7030A0"/>
              </a:solidFill>
              <a:effectLst/>
              <a:latin typeface="Georgia" panose="02040502050405020303" pitchFamily="18" charset="0"/>
            </a:endParaRPr>
          </a:p>
          <a:p>
            <a:r>
              <a:rPr lang="en-GB" sz="1200" b="0" i="0" u="none" strike="noStrike" dirty="0">
                <a:solidFill>
                  <a:srgbClr val="7030A0"/>
                </a:solidFill>
                <a:effectLst/>
                <a:latin typeface="Georgia" panose="02040502050405020303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2007 June Statistics- higher</a:t>
            </a:r>
            <a:endParaRPr lang="en-GB" sz="1200" b="0" i="0" dirty="0">
              <a:solidFill>
                <a:srgbClr val="7030A0"/>
              </a:solidFill>
              <a:effectLst/>
              <a:latin typeface="Georgia" panose="02040502050405020303" pitchFamily="18" charset="0"/>
            </a:endParaRPr>
          </a:p>
          <a:p>
            <a:r>
              <a:rPr lang="en-GB" sz="1200" b="0" i="0" u="none" strike="noStrike" dirty="0">
                <a:solidFill>
                  <a:srgbClr val="7030A0"/>
                </a:solidFill>
                <a:effectLst/>
                <a:latin typeface="Georgia" panose="02040502050405020303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2007 June Statistics- mark scheme</a:t>
            </a:r>
            <a:endParaRPr lang="en-GB" sz="1200" b="0" i="0" dirty="0">
              <a:solidFill>
                <a:srgbClr val="7030A0"/>
              </a:solidFill>
              <a:effectLst/>
              <a:latin typeface="Georgia" panose="02040502050405020303" pitchFamily="18" charset="0"/>
            </a:endParaRPr>
          </a:p>
          <a:p>
            <a:r>
              <a:rPr lang="en-GB" sz="1200" b="0" i="0" u="none" strike="noStrike" dirty="0">
                <a:solidFill>
                  <a:srgbClr val="7030A0"/>
                </a:solidFill>
                <a:effectLst/>
                <a:latin typeface="Georgia" panose="02040502050405020303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2008 June Statistics- higher</a:t>
            </a:r>
            <a:endParaRPr lang="en-GB" sz="1200" b="0" i="0" dirty="0">
              <a:solidFill>
                <a:srgbClr val="7030A0"/>
              </a:solidFill>
              <a:effectLst/>
              <a:latin typeface="Georgia" panose="02040502050405020303" pitchFamily="18" charset="0"/>
            </a:endParaRPr>
          </a:p>
          <a:p>
            <a:r>
              <a:rPr lang="en-GB" sz="1200" b="0" i="0" u="none" strike="noStrike" dirty="0">
                <a:solidFill>
                  <a:srgbClr val="7030A0"/>
                </a:solidFill>
                <a:effectLst/>
                <a:latin typeface="Georgia" panose="02040502050405020303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2008 June Statistics- mark scheme</a:t>
            </a:r>
            <a:endParaRPr lang="en-GB" sz="1200" b="0" i="0" dirty="0">
              <a:solidFill>
                <a:srgbClr val="7030A0"/>
              </a:solidFill>
              <a:effectLst/>
              <a:latin typeface="Georgia" panose="02040502050405020303" pitchFamily="18" charset="0"/>
            </a:endParaRPr>
          </a:p>
          <a:p>
            <a:r>
              <a:rPr lang="en-GB" sz="1200" b="0" i="0" u="none" strike="noStrike" dirty="0">
                <a:solidFill>
                  <a:srgbClr val="7030A0"/>
                </a:solidFill>
                <a:effectLst/>
                <a:latin typeface="Georgia" panose="02040502050405020303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2009 June Statistics- higher</a:t>
            </a:r>
            <a:endParaRPr lang="en-GB" sz="1200" b="0" i="0" dirty="0">
              <a:solidFill>
                <a:srgbClr val="7030A0"/>
              </a:solidFill>
              <a:effectLst/>
              <a:latin typeface="Georgia" panose="02040502050405020303" pitchFamily="18" charset="0"/>
            </a:endParaRPr>
          </a:p>
          <a:p>
            <a:r>
              <a:rPr lang="en-GB" sz="1200" b="0" i="0" u="none" strike="noStrike" dirty="0">
                <a:solidFill>
                  <a:srgbClr val="7030A0"/>
                </a:solidFill>
                <a:effectLst/>
                <a:latin typeface="Georgia" panose="02040502050405020303" pitchFamily="18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2009 June Statistics- mark scheme</a:t>
            </a:r>
            <a:endParaRPr lang="en-GB" sz="1200" b="0" i="0" dirty="0">
              <a:solidFill>
                <a:srgbClr val="7030A0"/>
              </a:solidFill>
              <a:effectLst/>
              <a:latin typeface="Georgia" panose="02040502050405020303" pitchFamily="18" charset="0"/>
            </a:endParaRPr>
          </a:p>
          <a:p>
            <a:r>
              <a:rPr lang="en-GB" sz="1200" b="0" i="0" u="none" strike="noStrike" dirty="0">
                <a:solidFill>
                  <a:srgbClr val="7030A0"/>
                </a:solidFill>
                <a:effectLst/>
                <a:latin typeface="Georgia" panose="02040502050405020303" pitchFamily="18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2010 June Statistics- higher</a:t>
            </a:r>
            <a:endParaRPr lang="en-GB" sz="1200" b="0" i="0" dirty="0">
              <a:solidFill>
                <a:srgbClr val="7030A0"/>
              </a:solidFill>
              <a:effectLst/>
              <a:latin typeface="Georgia" panose="02040502050405020303" pitchFamily="18" charset="0"/>
            </a:endParaRPr>
          </a:p>
          <a:p>
            <a:r>
              <a:rPr lang="en-GB" sz="1200" b="0" i="0" u="none" strike="noStrike" dirty="0">
                <a:solidFill>
                  <a:srgbClr val="7030A0"/>
                </a:solidFill>
                <a:effectLst/>
                <a:latin typeface="Georgia" panose="02040502050405020303" pitchFamily="18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2010 June Statistics- mark scheme</a:t>
            </a:r>
            <a:endParaRPr lang="en-GB" sz="1200" b="0" i="0" dirty="0">
              <a:solidFill>
                <a:srgbClr val="7030A0"/>
              </a:solidFill>
              <a:effectLst/>
              <a:latin typeface="Georgia" panose="02040502050405020303" pitchFamily="18" charset="0"/>
            </a:endParaRPr>
          </a:p>
          <a:p>
            <a:r>
              <a:rPr lang="en-GB" sz="1200" b="0" i="0" u="none" strike="noStrike" dirty="0">
                <a:solidFill>
                  <a:srgbClr val="7030A0"/>
                </a:solidFill>
                <a:effectLst/>
                <a:latin typeface="Georgia" panose="02040502050405020303" pitchFamily="18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2011 June Statistics- higher</a:t>
            </a:r>
            <a:endParaRPr lang="en-GB" sz="1200" b="0" i="0" dirty="0">
              <a:solidFill>
                <a:srgbClr val="7030A0"/>
              </a:solidFill>
              <a:effectLst/>
              <a:latin typeface="Georgia" panose="02040502050405020303" pitchFamily="18" charset="0"/>
            </a:endParaRPr>
          </a:p>
          <a:p>
            <a:r>
              <a:rPr lang="en-GB" sz="1200" b="0" i="0" u="none" strike="noStrike" dirty="0">
                <a:solidFill>
                  <a:srgbClr val="7030A0"/>
                </a:solidFill>
                <a:effectLst/>
                <a:latin typeface="Georgia" panose="02040502050405020303" pitchFamily="18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2011 June Statistics- mark scheme</a:t>
            </a:r>
            <a:endParaRPr lang="en-GB" sz="1200" b="0" i="0" dirty="0">
              <a:solidFill>
                <a:srgbClr val="7030A0"/>
              </a:solidFill>
              <a:effectLst/>
              <a:latin typeface="Georgia" panose="02040502050405020303" pitchFamily="18" charset="0"/>
            </a:endParaRPr>
          </a:p>
          <a:p>
            <a:r>
              <a:rPr lang="en-GB" sz="1200" b="0" i="0" u="none" strike="noStrike" dirty="0">
                <a:solidFill>
                  <a:srgbClr val="7030A0"/>
                </a:solidFill>
                <a:effectLst/>
                <a:latin typeface="Georgia" panose="02040502050405020303" pitchFamily="18" charset="0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2012 June Statistics- higher</a:t>
            </a:r>
            <a:endParaRPr lang="en-GB" sz="1200" b="0" i="0" dirty="0">
              <a:solidFill>
                <a:srgbClr val="7030A0"/>
              </a:solidFill>
              <a:effectLst/>
              <a:latin typeface="Georgia" panose="02040502050405020303" pitchFamily="18" charset="0"/>
            </a:endParaRPr>
          </a:p>
          <a:p>
            <a:r>
              <a:rPr lang="en-GB" sz="1200" b="0" i="0" u="none" strike="noStrike" dirty="0">
                <a:solidFill>
                  <a:srgbClr val="7030A0"/>
                </a:solidFill>
                <a:effectLst/>
                <a:latin typeface="Georgia" panose="02040502050405020303" pitchFamily="18" charset="0"/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2012 June Statistics- mark scheme</a:t>
            </a:r>
            <a:endParaRPr lang="en-GB" sz="1200" b="0" i="0" dirty="0">
              <a:solidFill>
                <a:srgbClr val="7030A0"/>
              </a:solidFill>
              <a:effectLst/>
              <a:latin typeface="Georgia" panose="02040502050405020303" pitchFamily="18" charset="0"/>
            </a:endParaRPr>
          </a:p>
          <a:p>
            <a:r>
              <a:rPr lang="en-GB" sz="1200" b="0" i="0" u="none" strike="noStrike" dirty="0">
                <a:solidFill>
                  <a:srgbClr val="7030A0"/>
                </a:solidFill>
                <a:effectLst/>
                <a:latin typeface="Georgia" panose="02040502050405020303" pitchFamily="18" charset="0"/>
                <a:hlinkClick r:id="rId1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2013 June Statistics- higher</a:t>
            </a:r>
            <a:endParaRPr lang="en-GB" sz="1200" b="0" i="0" dirty="0">
              <a:solidFill>
                <a:srgbClr val="7030A0"/>
              </a:solidFill>
              <a:effectLst/>
              <a:latin typeface="Georgia" panose="02040502050405020303" pitchFamily="18" charset="0"/>
            </a:endParaRPr>
          </a:p>
          <a:p>
            <a:r>
              <a:rPr lang="en-GB" sz="1200" b="0" i="0" u="none" strike="noStrike" dirty="0">
                <a:solidFill>
                  <a:srgbClr val="7030A0"/>
                </a:solidFill>
                <a:effectLst/>
                <a:latin typeface="Georgia" panose="02040502050405020303" pitchFamily="18" charset="0"/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2013 June Statistics- mark scheme</a:t>
            </a:r>
            <a:endParaRPr lang="en-GB" sz="1200" b="0" i="0" dirty="0">
              <a:solidFill>
                <a:srgbClr val="7030A0"/>
              </a:solidFill>
              <a:effectLst/>
              <a:latin typeface="Georgia" panose="02040502050405020303" pitchFamily="18" charset="0"/>
            </a:endParaRPr>
          </a:p>
          <a:p>
            <a:r>
              <a:rPr lang="en-GB" sz="1200" b="0" i="0" u="none" strike="noStrike" dirty="0">
                <a:solidFill>
                  <a:srgbClr val="7030A0"/>
                </a:solidFill>
                <a:effectLst/>
                <a:latin typeface="Georgia" panose="02040502050405020303" pitchFamily="18" charset="0"/>
                <a:hlinkClick r:id="rId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2014 June Statistics- higher</a:t>
            </a:r>
            <a:endParaRPr lang="en-GB" sz="1200" b="0" i="0" dirty="0">
              <a:solidFill>
                <a:srgbClr val="7030A0"/>
              </a:solidFill>
              <a:effectLst/>
              <a:latin typeface="Georgia" panose="02040502050405020303" pitchFamily="18" charset="0"/>
            </a:endParaRPr>
          </a:p>
          <a:p>
            <a:r>
              <a:rPr lang="en-GB" sz="1200" b="0" i="0" u="none" strike="noStrike" dirty="0">
                <a:solidFill>
                  <a:srgbClr val="7030A0"/>
                </a:solidFill>
                <a:effectLst/>
                <a:latin typeface="Georgia" panose="02040502050405020303" pitchFamily="18" charset="0"/>
                <a:hlinkClick r:id="rId1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2014 June Statistics- mark scheme</a:t>
            </a:r>
            <a:endParaRPr lang="en-GB" sz="1200" b="0" i="0" dirty="0">
              <a:solidFill>
                <a:srgbClr val="7030A0"/>
              </a:solidFill>
              <a:effectLst/>
              <a:latin typeface="Georgia" panose="02040502050405020303" pitchFamily="18" charset="0"/>
            </a:endParaRPr>
          </a:p>
          <a:p>
            <a:r>
              <a:rPr lang="en-GB" sz="1200" b="0" i="0" u="none" strike="noStrike" dirty="0">
                <a:solidFill>
                  <a:srgbClr val="7030A0"/>
                </a:solidFill>
                <a:effectLst/>
                <a:latin typeface="Georgia" panose="02040502050405020303" pitchFamily="18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2015 June Statistics- higher</a:t>
            </a:r>
            <a:endParaRPr lang="en-GB" sz="1200" b="0" i="0" dirty="0">
              <a:solidFill>
                <a:srgbClr val="7030A0"/>
              </a:solidFill>
              <a:effectLst/>
              <a:latin typeface="Georgia" panose="02040502050405020303" pitchFamily="18" charset="0"/>
            </a:endParaRPr>
          </a:p>
          <a:p>
            <a:r>
              <a:rPr lang="en-GB" sz="1200" b="0" i="0" u="none" strike="noStrike" dirty="0">
                <a:solidFill>
                  <a:srgbClr val="7030A0"/>
                </a:solidFill>
                <a:effectLst/>
                <a:latin typeface="Georgia" panose="02040502050405020303" pitchFamily="18" charset="0"/>
                <a:hlinkClick r:id="rId1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2015 June Statistics- mark scheme</a:t>
            </a:r>
            <a:endParaRPr lang="en-GB" sz="1200" b="0" i="0" dirty="0">
              <a:solidFill>
                <a:srgbClr val="7030A0"/>
              </a:solidFill>
              <a:effectLst/>
              <a:latin typeface="Georgia" panose="02040502050405020303" pitchFamily="18" charset="0"/>
            </a:endParaRPr>
          </a:p>
          <a:p>
            <a:pPr algn="l"/>
            <a:endParaRPr lang="en-GB" sz="1200" dirty="0">
              <a:solidFill>
                <a:srgbClr val="7030A0"/>
              </a:solidFill>
              <a:latin typeface="Georgia" panose="02040502050405020303" pitchFamily="18" charset="0"/>
            </a:endParaRPr>
          </a:p>
        </p:txBody>
      </p:sp>
      <p:sp>
        <p:nvSpPr>
          <p:cNvPr id="32" name="Freeform 22">
            <a:extLst>
              <a:ext uri="{FF2B5EF4-FFF2-40B4-BE49-F238E27FC236}">
                <a16:creationId xmlns:a16="http://schemas.microsoft.com/office/drawing/2014/main" id="{237E2353-22DF-46E0-A200-FB30F8F394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0020826" y="-1916"/>
            <a:ext cx="2165350" cy="1358265"/>
          </a:xfrm>
          <a:custGeom>
            <a:avLst/>
            <a:gdLst>
              <a:gd name="T0" fmla="*/ 0 w 455"/>
              <a:gd name="T1" fmla="*/ 0 h 285"/>
              <a:gd name="T2" fmla="*/ 455 w 455"/>
              <a:gd name="T3" fmla="*/ 285 h 28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55" h="285">
                <a:moveTo>
                  <a:pt x="0" y="0"/>
                </a:moveTo>
                <a:cubicBezTo>
                  <a:pt x="153" y="85"/>
                  <a:pt x="308" y="180"/>
                  <a:pt x="455" y="285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Freeform 23">
            <a:extLst>
              <a:ext uri="{FF2B5EF4-FFF2-40B4-BE49-F238E27FC236}">
                <a16:creationId xmlns:a16="http://schemas.microsoft.com/office/drawing/2014/main" id="{DD6138DB-057B-45F7-A5F4-E7BFDA20D0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90826" y="-1916"/>
            <a:ext cx="895350" cy="534687"/>
          </a:xfrm>
          <a:custGeom>
            <a:avLst/>
            <a:gdLst>
              <a:gd name="T0" fmla="*/ 0 w 188"/>
              <a:gd name="T1" fmla="*/ 0 h 112"/>
              <a:gd name="T2" fmla="*/ 188 w 188"/>
              <a:gd name="T3" fmla="*/ 112 h 11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88" h="112">
                <a:moveTo>
                  <a:pt x="0" y="0"/>
                </a:moveTo>
                <a:cubicBezTo>
                  <a:pt x="63" y="36"/>
                  <a:pt x="126" y="73"/>
                  <a:pt x="188" y="112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79A54AB1-B64F-4843-BFAB-81CB74E66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31529">
            <a:off x="752078" y="2218040"/>
            <a:ext cx="4418757" cy="4259609"/>
          </a:xfrm>
          <a:custGeom>
            <a:avLst/>
            <a:gdLst>
              <a:gd name="connsiteX0" fmla="*/ 404107 w 4507111"/>
              <a:gd name="connsiteY0" fmla="*/ 0 h 4344781"/>
              <a:gd name="connsiteX1" fmla="*/ 371857 w 4507111"/>
              <a:gd name="connsiteY1" fmla="*/ 117359 h 4344781"/>
              <a:gd name="connsiteX2" fmla="*/ 307833 w 4507111"/>
              <a:gd name="connsiteY2" fmla="*/ 632970 h 4344781"/>
              <a:gd name="connsiteX3" fmla="*/ 3569418 w 4507111"/>
              <a:gd name="connsiteY3" fmla="*/ 4141149 h 4344781"/>
              <a:gd name="connsiteX4" fmla="*/ 4440861 w 4507111"/>
              <a:gd name="connsiteY4" fmla="*/ 4332480 h 4344781"/>
              <a:gd name="connsiteX5" fmla="*/ 4507111 w 4507111"/>
              <a:gd name="connsiteY5" fmla="*/ 4341752 h 4344781"/>
              <a:gd name="connsiteX6" fmla="*/ 4296045 w 4507111"/>
              <a:gd name="connsiteY6" fmla="*/ 4344781 h 4344781"/>
              <a:gd name="connsiteX7" fmla="*/ 3749565 w 4507111"/>
              <a:gd name="connsiteY7" fmla="*/ 4321853 h 4344781"/>
              <a:gd name="connsiteX8" fmla="*/ 36764 w 4507111"/>
              <a:gd name="connsiteY8" fmla="*/ 1629794 h 4344781"/>
              <a:gd name="connsiteX9" fmla="*/ 300069 w 4507111"/>
              <a:gd name="connsiteY9" fmla="*/ 144750 h 434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07111" h="4344781">
                <a:moveTo>
                  <a:pt x="404107" y="0"/>
                </a:moveTo>
                <a:lnTo>
                  <a:pt x="371857" y="117359"/>
                </a:lnTo>
                <a:cubicBezTo>
                  <a:pt x="333827" y="278567"/>
                  <a:pt x="311875" y="450459"/>
                  <a:pt x="307833" y="632970"/>
                </a:cubicBezTo>
                <a:cubicBezTo>
                  <a:pt x="264711" y="2579752"/>
                  <a:pt x="2253987" y="3769243"/>
                  <a:pt x="3569418" y="4141149"/>
                </a:cubicBezTo>
                <a:cubicBezTo>
                  <a:pt x="3816061" y="4210881"/>
                  <a:pt x="4114807" y="4279754"/>
                  <a:pt x="4440861" y="4332480"/>
                </a:cubicBezTo>
                <a:lnTo>
                  <a:pt x="4507111" y="4341752"/>
                </a:lnTo>
                <a:lnTo>
                  <a:pt x="4296045" y="4344781"/>
                </a:lnTo>
                <a:cubicBezTo>
                  <a:pt x="4097363" y="4343711"/>
                  <a:pt x="3912623" y="4335104"/>
                  <a:pt x="3749565" y="4321853"/>
                </a:cubicBezTo>
                <a:cubicBezTo>
                  <a:pt x="2445102" y="4215850"/>
                  <a:pt x="356405" y="3466499"/>
                  <a:pt x="36764" y="1629794"/>
                </a:cubicBezTo>
                <a:cubicBezTo>
                  <a:pt x="-63123" y="1055823"/>
                  <a:pt x="45741" y="555869"/>
                  <a:pt x="300069" y="144750"/>
                </a:cubicBez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E61151F-F5CC-4443-9A73-F726131F60AC}"/>
              </a:ext>
            </a:extLst>
          </p:cNvPr>
          <p:cNvPicPr>
            <a:picLocks noChangeAspect="1"/>
          </p:cNvPicPr>
          <p:nvPr/>
        </p:nvPicPr>
        <p:blipFill rotWithShape="1">
          <a:blip r:embed="rId20"/>
          <a:srcRect t="22531"/>
          <a:stretch/>
        </p:blipFill>
        <p:spPr>
          <a:xfrm>
            <a:off x="806021" y="1214298"/>
            <a:ext cx="4734713" cy="3259228"/>
          </a:xfrm>
          <a:custGeom>
            <a:avLst/>
            <a:gdLst/>
            <a:ahLst/>
            <a:cxnLst/>
            <a:rect l="l" t="t" r="r" b="b"/>
            <a:pathLst>
              <a:path w="7761924" h="5343065">
                <a:moveTo>
                  <a:pt x="3025687" y="76"/>
                </a:moveTo>
                <a:cubicBezTo>
                  <a:pt x="3140786" y="756"/>
                  <a:pt x="3256631" y="6055"/>
                  <a:pt x="3372722" y="16088"/>
                </a:cubicBezTo>
                <a:cubicBezTo>
                  <a:pt x="5230178" y="176616"/>
                  <a:pt x="7761924" y="1424594"/>
                  <a:pt x="7761924" y="3316816"/>
                </a:cubicBezTo>
                <a:cubicBezTo>
                  <a:pt x="7646022" y="5237647"/>
                  <a:pt x="4988715" y="5423921"/>
                  <a:pt x="3701109" y="5320611"/>
                </a:cubicBezTo>
                <a:cubicBezTo>
                  <a:pt x="2413504" y="5217301"/>
                  <a:pt x="351800" y="4486992"/>
                  <a:pt x="36290" y="2696959"/>
                </a:cubicBezTo>
                <a:cubicBezTo>
                  <a:pt x="-259500" y="1018804"/>
                  <a:pt x="1299198" y="-10133"/>
                  <a:pt x="3025687" y="76"/>
                </a:cubicBezTo>
                <a:close/>
              </a:path>
            </a:pathLst>
          </a:custGeom>
        </p:spPr>
      </p:pic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D0963F68-1101-43EB-91A7-00DB8149B14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56127" y="211960"/>
            <a:ext cx="1347787" cy="731003"/>
          </a:xfrm>
        </p:spPr>
        <p:txBody>
          <a:bodyPr/>
          <a:lstStyle/>
          <a:p>
            <a:fld id="{101268C9-83B8-42BF-B461-1804F52F118E}" type="datetime1">
              <a:rPr lang="en-GB" b="1" smtClean="0">
                <a:solidFill>
                  <a:srgbClr val="7030A0"/>
                </a:solidFill>
                <a:latin typeface="Georgia" panose="02040502050405020303" pitchFamily="18" charset="0"/>
              </a:rPr>
              <a:t>19/09/2021</a:t>
            </a:fld>
            <a:endParaRPr lang="en-GB" b="1" dirty="0">
              <a:solidFill>
                <a:srgbClr val="7030A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48686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95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Georgia</vt:lpstr>
      <vt:lpstr>Rockwell</vt:lpstr>
      <vt:lpstr>Office Theme</vt:lpstr>
      <vt:lpstr>GCSE Statistics 2021/22 GCSE STATISTICS PAST PAPERS    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Key Question: How do I share using ratio? Is ratio sharing always fair?</dc:title>
  <dc:creator>M Kurylowicz</dc:creator>
  <cp:lastModifiedBy>Jen Benson</cp:lastModifiedBy>
  <cp:revision>3</cp:revision>
  <dcterms:created xsi:type="dcterms:W3CDTF">2021-09-12T07:24:21Z</dcterms:created>
  <dcterms:modified xsi:type="dcterms:W3CDTF">2021-09-19T11:07:06Z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1dda7c5-96ca-48e3-9e3a-5c391aea2853_Enabled">
    <vt:lpwstr>True</vt:lpwstr>
  </property>
  <property fmtid="{D5CDD505-2E9C-101B-9397-08002B2CF9AE}" pid="3" name="MSIP_Label_71dda7c5-96ca-48e3-9e3a-5c391aea2853_SiteId">
    <vt:lpwstr>a091745a-b7d8-4d7a-b2a6-1359053d4510</vt:lpwstr>
  </property>
  <property fmtid="{D5CDD505-2E9C-101B-9397-08002B2CF9AE}" pid="4" name="MSIP_Label_71dda7c5-96ca-48e3-9e3a-5c391aea2853_Owner">
    <vt:lpwstr>mkurylowicz@kingswoodsecondaryacademy.org</vt:lpwstr>
  </property>
  <property fmtid="{D5CDD505-2E9C-101B-9397-08002B2CF9AE}" pid="5" name="MSIP_Label_71dda7c5-96ca-48e3-9e3a-5c391aea2853_SetDate">
    <vt:lpwstr>2021-09-12T07:34:30.4170343Z</vt:lpwstr>
  </property>
  <property fmtid="{D5CDD505-2E9C-101B-9397-08002B2CF9AE}" pid="6" name="MSIP_Label_71dda7c5-96ca-48e3-9e3a-5c391aea2853_Name">
    <vt:lpwstr>General</vt:lpwstr>
  </property>
  <property fmtid="{D5CDD505-2E9C-101B-9397-08002B2CF9AE}" pid="7" name="MSIP_Label_71dda7c5-96ca-48e3-9e3a-5c391aea2853_Application">
    <vt:lpwstr>Microsoft Azure Information Protection</vt:lpwstr>
  </property>
  <property fmtid="{D5CDD505-2E9C-101B-9397-08002B2CF9AE}" pid="8" name="MSIP_Label_71dda7c5-96ca-48e3-9e3a-5c391aea2853_ActionId">
    <vt:lpwstr>83c0f106-74fa-46a9-a38d-311d6e3af7e7</vt:lpwstr>
  </property>
  <property fmtid="{D5CDD505-2E9C-101B-9397-08002B2CF9AE}" pid="9" name="MSIP_Label_71dda7c5-96ca-48e3-9e3a-5c391aea2853_Extended_MSFT_Method">
    <vt:lpwstr>Automatic</vt:lpwstr>
  </property>
  <property fmtid="{D5CDD505-2E9C-101B-9397-08002B2CF9AE}" pid="10" name="Sensitivity">
    <vt:lpwstr>General</vt:lpwstr>
  </property>
</Properties>
</file>